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58" r:id="rId5"/>
    <p:sldId id="259" r:id="rId6"/>
    <p:sldId id="260" r:id="rId7"/>
    <p:sldId id="289" r:id="rId8"/>
    <p:sldId id="261" r:id="rId9"/>
    <p:sldId id="263" r:id="rId10"/>
    <p:sldId id="265" r:id="rId11"/>
    <p:sldId id="266" r:id="rId12"/>
    <p:sldId id="290" r:id="rId13"/>
    <p:sldId id="268" r:id="rId14"/>
    <p:sldId id="291" r:id="rId15"/>
    <p:sldId id="267" r:id="rId16"/>
    <p:sldId id="292" r:id="rId17"/>
    <p:sldId id="269" r:id="rId18"/>
    <p:sldId id="271" r:id="rId19"/>
    <p:sldId id="272" r:id="rId20"/>
    <p:sldId id="273" r:id="rId21"/>
    <p:sldId id="293" r:id="rId22"/>
    <p:sldId id="274" r:id="rId23"/>
    <p:sldId id="294" r:id="rId24"/>
    <p:sldId id="275" r:id="rId25"/>
    <p:sldId id="295" r:id="rId26"/>
    <p:sldId id="276" r:id="rId27"/>
    <p:sldId id="296" r:id="rId28"/>
    <p:sldId id="277" r:id="rId29"/>
    <p:sldId id="279" r:id="rId30"/>
    <p:sldId id="280" r:id="rId31"/>
    <p:sldId id="282" r:id="rId32"/>
    <p:sldId id="283" r:id="rId33"/>
    <p:sldId id="298" r:id="rId34"/>
    <p:sldId id="285" r:id="rId35"/>
    <p:sldId id="287" r:id="rId36"/>
    <p:sldId id="299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31B"/>
    <a:srgbClr val="EFF8E4"/>
    <a:srgbClr val="D6ECC2"/>
    <a:srgbClr val="D5F3F2"/>
    <a:srgbClr val="8998B7"/>
    <a:srgbClr val="FEFEDE"/>
    <a:srgbClr val="54000A"/>
    <a:srgbClr val="FFEE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>
        <p:scale>
          <a:sx n="70" d="100"/>
          <a:sy n="70" d="100"/>
        </p:scale>
        <p:origin x="-1560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8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BB564-D180-4AAE-9C05-3C07190E2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6405A-59A8-4F98-AEB3-BA9340FD0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2370E-F838-4069-942E-971AE167E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203BE-4CF7-453B-B760-36343FAAF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A235A-675F-4F40-BD68-91E8698E2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ECEAE-D167-4916-A89A-2026A08C0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1EA4A-0A2F-4666-B786-A71D26CD8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AE014-2243-4181-B5E5-B5BCD0E7C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17B7F-F7CB-4C5D-A880-DFE04D2D3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44EB-8717-403E-9A87-DC26A8AE7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F77C7-FBC7-4AB2-8F35-EF002F8FC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F294-0B93-4AC0-B419-378109EC7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CBF5FD"/>
            </a:gs>
            <a:gs pos="100000">
              <a:srgbClr val="01390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20484E60-24FF-4964-9639-AA507700A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wheel spokes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130425"/>
            <a:ext cx="8351837" cy="1803400"/>
          </a:xfrm>
          <a:solidFill>
            <a:srgbClr val="92D050"/>
          </a:solidFill>
        </p:spPr>
        <p:txBody>
          <a:bodyPr/>
          <a:lstStyle/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Вооруженных </a:t>
            </a: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ил Российской Федерации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908175" y="6165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endParaRPr lang="ru-RU" b="1">
              <a:solidFill>
                <a:srgbClr val="FEFEDE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843213" y="188913"/>
            <a:ext cx="3529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>
              <a:solidFill>
                <a:srgbClr val="EFF8E4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320"/>
                            </p:stCondLst>
                            <p:childTnLst>
                              <p:par>
                                <p:cTn id="10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3" grpId="0"/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Состав ВВС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229600" cy="4176712"/>
          </a:xfrm>
          <a:solidFill>
            <a:srgbClr val="92D050"/>
          </a:solidFill>
        </p:spPr>
        <p:txBody>
          <a:bodyPr/>
          <a:lstStyle/>
          <a:p>
            <a:pPr marL="0" indent="274638" algn="ctr" eaLnBrk="1" hangingPunct="1">
              <a:lnSpc>
                <a:spcPct val="90000"/>
              </a:lnSpc>
              <a:buFontTx/>
              <a:buNone/>
            </a:pPr>
            <a:endParaRPr lang="en-US" sz="2400" b="1" dirty="0" smtClean="0"/>
          </a:p>
          <a:p>
            <a:pPr marL="0" indent="274638" algn="ctr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В состав ВВС входят следующие рода войск:</a:t>
            </a:r>
            <a:r>
              <a:rPr lang="ru-RU" sz="2400" dirty="0" smtClean="0"/>
              <a:t> </a:t>
            </a:r>
          </a:p>
          <a:p>
            <a:pPr marL="0" indent="274638" algn="ctr" eaLnBrk="1" hangingPunct="1">
              <a:lnSpc>
                <a:spcPct val="90000"/>
              </a:lnSpc>
            </a:pPr>
            <a:r>
              <a:rPr lang="ru-RU" sz="2400" i="1" dirty="0" smtClean="0"/>
              <a:t>авиация (рода авиации – бомбардировочная, штурмовая, истребительная авиация противовоздушной обороны, разведывательная, транспортная и специальная), </a:t>
            </a:r>
          </a:p>
          <a:p>
            <a:pPr marL="0" indent="274638" algn="ctr" eaLnBrk="1" hangingPunct="1">
              <a:lnSpc>
                <a:spcPct val="90000"/>
              </a:lnSpc>
            </a:pPr>
            <a:r>
              <a:rPr lang="ru-RU" sz="2400" i="1" dirty="0" smtClean="0"/>
              <a:t>зенитно-ракетные войска, </a:t>
            </a:r>
          </a:p>
          <a:p>
            <a:pPr marL="0" indent="274638" algn="ctr" eaLnBrk="1" hangingPunct="1">
              <a:lnSpc>
                <a:spcPct val="90000"/>
              </a:lnSpc>
            </a:pPr>
            <a:r>
              <a:rPr lang="ru-RU" sz="2400" i="1" dirty="0" smtClean="0"/>
              <a:t>радиотехнические войска, </a:t>
            </a:r>
          </a:p>
          <a:p>
            <a:pPr marL="0" indent="274638" algn="ctr" eaLnBrk="1" hangingPunct="1">
              <a:lnSpc>
                <a:spcPct val="90000"/>
              </a:lnSpc>
            </a:pPr>
            <a:r>
              <a:rPr lang="ru-RU" sz="2400" i="1" dirty="0" smtClean="0"/>
              <a:t>специальные войска, </a:t>
            </a:r>
          </a:p>
          <a:p>
            <a:pPr marL="0" indent="274638" algn="ctr" eaLnBrk="1" hangingPunct="1">
              <a:lnSpc>
                <a:spcPct val="90000"/>
              </a:lnSpc>
            </a:pPr>
            <a:r>
              <a:rPr lang="ru-RU" sz="2400" i="1" dirty="0" smtClean="0"/>
              <a:t>части и учреждения тыла.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8569325" cy="6381750"/>
          </a:xfrm>
          <a:solidFill>
            <a:srgbClr val="92D050"/>
          </a:solidFill>
        </p:spPr>
        <p:txBody>
          <a:bodyPr/>
          <a:lstStyle/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Бомбардировочная авиация имеет на вооружении дальние (стратегические) и фронтовые (тактические) бомбардировщики различного типа. Она предназначена для поражения группировок войск, разрушения важных военных, энергетических объектов и узлов коммуникаций преимущественно в стратегической и оперативной глубине обороны противника. Бомбардировщик может нести бомбы различных калибров, как обычные, так и ядерные, а также управляемые ракеты класса “воздух-поверхность”.</a:t>
            </a:r>
          </a:p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Штурмовая авиация предназначена для авиационной поддержки войск, поражения живой силы и объектов преимущественно на переднем крае, в тактической и ближайшей оперативной глубине противника, а также ведения борьбы с летательными аппаратами противника в воздухе.</a:t>
            </a:r>
          </a:p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Одно из основных требований к штурмовику - высокая точность поражения наземных объектов. Вооружение: крупнокалиберные пушки, бомбы, реактивные снаряды.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665"/>
            <a:ext cx="8229600" cy="4464496"/>
          </a:xfrm>
          <a:solidFill>
            <a:srgbClr val="92D050"/>
          </a:solidFill>
        </p:spPr>
        <p:txBody>
          <a:bodyPr/>
          <a:lstStyle/>
          <a:p>
            <a:pPr marL="0" indent="273050" algn="ctr" eaLnBrk="1" hangingPunct="1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rgbClr val="000066"/>
              </a:solidFill>
            </a:endParaRPr>
          </a:p>
          <a:p>
            <a:pPr marL="0" indent="273050" algn="ctr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Истребительная авиация</a:t>
            </a:r>
            <a:r>
              <a:rPr lang="ru-RU" sz="2400" dirty="0" smtClean="0"/>
              <a:t> противовоздушной обороны</a:t>
            </a:r>
            <a:r>
              <a:rPr lang="ru-RU" sz="2400" b="1" dirty="0" smtClean="0"/>
              <a:t> </a:t>
            </a:r>
            <a:r>
              <a:rPr lang="ru-RU" sz="2400" dirty="0" smtClean="0"/>
              <a:t>является основной маневренной силой системы ПВО и предназначена для прикрытия важнейших направлений и объектов от воздушного нападения противника. Она способна уничтожать противника на максимальных дальностях от обороняемых объектов.</a:t>
            </a:r>
          </a:p>
          <a:p>
            <a:pPr marL="0" indent="273050"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На вооружении авиации противовоздушной обороны состоят самолеты-истребители противовоздушной обороны, боевые вертолеты, специальные и транспортные самолеты и вертолеты.</a:t>
            </a:r>
          </a:p>
          <a:p>
            <a:pPr marL="0" indent="273050" algn="ctr" eaLnBrk="1" hangingPunct="1">
              <a:lnSpc>
                <a:spcPct val="90000"/>
              </a:lnSpc>
            </a:pPr>
            <a:endParaRPr lang="ru-RU" sz="2400" dirty="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688161"/>
          </a:xfrm>
          <a:solidFill>
            <a:srgbClr val="92D050"/>
          </a:solidFill>
        </p:spPr>
        <p:txBody>
          <a:bodyPr/>
          <a:lstStyle/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endParaRPr lang="ru-RU" sz="2400" b="1" dirty="0" smtClean="0"/>
          </a:p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Разведывательная авиация предназначена для ведения воздушной разведки противника, местности и погоды, может уничтожать скрытые объекты противника.</a:t>
            </a:r>
          </a:p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Разведывательные полеты могут выполняться также самолетами бомбардировочной, истребительно-бомбардировочной, штурмовой и истребительной авиации. Для этого они специально оборудуются фотоаппаратурой дневной и ночной съемки в различных масштабах, радио- и радиолокационными станциями с высокой разрешающей способностью, теплопеленгаторами, звукозаписывающей и телевизионной аппаратурой, магнитометрами.</a:t>
            </a:r>
          </a:p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Разведывательная авиация подразделяется на авиацию тактической, оперативной и стратегической разведки.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752305"/>
          </a:xfrm>
          <a:solidFill>
            <a:srgbClr val="92D050"/>
          </a:solidFill>
        </p:spPr>
        <p:txBody>
          <a:bodyPr/>
          <a:lstStyle/>
          <a:p>
            <a:pPr marL="0" indent="273050" eaLnBrk="1" hangingPunct="1">
              <a:lnSpc>
                <a:spcPct val="90000"/>
              </a:lnSpc>
              <a:buFontTx/>
              <a:buNone/>
            </a:pPr>
            <a:endParaRPr lang="en-US" sz="2400" b="1" i="1" dirty="0" smtClean="0">
              <a:solidFill>
                <a:srgbClr val="000066"/>
              </a:solidFill>
            </a:endParaRPr>
          </a:p>
          <a:p>
            <a:pPr marL="0" indent="273050"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Транспортная</a:t>
            </a:r>
            <a:r>
              <a:rPr lang="ru-RU" sz="2400" i="1" dirty="0" smtClean="0"/>
              <a:t> авиация предназначена для перевозки войск, боевой техники, вооружения, боеприпасов, горючего, продовольствия, высадки воздушных десантов, эвакуации раненых, больных и др.</a:t>
            </a:r>
          </a:p>
          <a:p>
            <a:pPr marL="0" indent="273050" algn="ctr" eaLnBrk="1" hangingPunct="1">
              <a:lnSpc>
                <a:spcPct val="90000"/>
              </a:lnSpc>
              <a:buFontTx/>
              <a:buNone/>
            </a:pPr>
            <a:r>
              <a:rPr lang="ru-RU" sz="2400" i="1" dirty="0" smtClean="0"/>
              <a:t>Специальная авиация предназначена для дальнего радиолокационного обнаружения и наведения, дозаправки самолетов в воздухе, ведения радиоэлектронной борьбы, радиационной, химической и биологической защиты, обеспечения управления и связи, метеорологического и технического обеспечения, спасения экипажей, терпящих бедствие, эвакуации раненых и больных.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4744"/>
            <a:ext cx="8229600" cy="4464496"/>
          </a:xfrm>
          <a:solidFill>
            <a:srgbClr val="92D050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ru-RU" b="1" dirty="0" smtClean="0"/>
          </a:p>
          <a:p>
            <a:pPr algn="ctr" eaLnBrk="1" hangingPunct="1"/>
            <a:r>
              <a:rPr lang="ru-RU" sz="2400" b="1" dirty="0" smtClean="0"/>
              <a:t>Зенитно-ракетные войска </a:t>
            </a:r>
            <a:r>
              <a:rPr lang="ru-RU" sz="2400" dirty="0" smtClean="0"/>
              <a:t>предназначены для защиты важнейших объектов страны и группировок войск от ударов воздушного противника.</a:t>
            </a:r>
          </a:p>
          <a:p>
            <a:pPr algn="ctr" eaLnBrk="1" hangingPunct="1"/>
            <a:r>
              <a:rPr lang="ru-RU" sz="2400" dirty="0" smtClean="0"/>
              <a:t>Они составляют основную огневую силу системы противовоздушной обороны (ПВО) и вооружены зенитными ракетными комплексами и зенитными ракетными системами различного назначения, обладающими большой огневой мощью и высокой точностью поражения средств воздушного нападения противника.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903912"/>
          </a:xfrm>
          <a:solidFill>
            <a:srgbClr val="92D050"/>
          </a:solidFill>
        </p:spPr>
        <p:txBody>
          <a:bodyPr/>
          <a:lstStyle/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Радиотехнические войска - </a:t>
            </a:r>
            <a:r>
              <a:rPr lang="ru-RU" sz="2400" dirty="0" smtClean="0"/>
              <a:t>основной источник информации о воздушном противнике и предназначены для ведения его радиолокационной разведки, контроля за полетами своей авиации и соблюдения летательными аппаратами всех ведомств правил использования воздушного пространства.</a:t>
            </a:r>
          </a:p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Они выдают информацию о начале воздушного нападения, боевую информацию для зенитных ракетных войск и авиации противовоздушной обороны, а также информацию для управления соединениями, частями и подразделениями противовоздушной обороны.</a:t>
            </a:r>
          </a:p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Радиотехнические войска</a:t>
            </a:r>
            <a:r>
              <a:rPr lang="ru-RU" sz="2400" b="1" dirty="0" smtClean="0"/>
              <a:t> </a:t>
            </a:r>
            <a:r>
              <a:rPr lang="ru-RU" sz="2400" dirty="0" smtClean="0"/>
              <a:t>вооружены радиолокационными станциями и радиолокационными комплексами, способными в любое время года и суток, независимо от метеорологических условий и помех, обнаруживать не только воздушные, но и надводные цели.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353425" cy="6191250"/>
          </a:xfrm>
          <a:solidFill>
            <a:srgbClr val="00B050"/>
          </a:solidFill>
        </p:spPr>
        <p:txBody>
          <a:bodyPr/>
          <a:lstStyle/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Части и подразделения связи </a:t>
            </a:r>
            <a:r>
              <a:rPr lang="ru-RU" sz="2400" dirty="0" smtClean="0"/>
              <a:t>предназначены для развертывания и эксплуатации систем связи в целях обеспечения управления войсками во всех видах боевой деятельности.</a:t>
            </a:r>
          </a:p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Части и подразделения радиоэлектронной борьбы </a:t>
            </a:r>
            <a:r>
              <a:rPr lang="ru-RU" sz="2400" dirty="0" smtClean="0"/>
              <a:t>предназначены для постановки помех бортовым радиолокаторам, бомбовым прицелам, средствам связи и радионавигации средств воздушного нападения противника.</a:t>
            </a:r>
          </a:p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Части и подразделения связи и радиотехнического обеспечения</a:t>
            </a:r>
            <a:r>
              <a:rPr lang="ru-RU" sz="2400" dirty="0" smtClean="0"/>
              <a:t> предназначены для обеспечения управления авиационными частями и подразделениями, самолетовождения, взлета и посадки самолетов и вертолетов.</a:t>
            </a:r>
          </a:p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Части и подразделения инженерных войск, а также части и подразделения радиационной, химической и биологической защиты</a:t>
            </a:r>
            <a:r>
              <a:rPr lang="ru-RU" sz="2400" dirty="0" smtClean="0"/>
              <a:t> предназначены для выполнения наиболее сложных задач инженерного и химического обеспечения соответственно.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74638"/>
            <a:ext cx="8209037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Военно-морской флот (ВМФ)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56793"/>
            <a:ext cx="8496300" cy="3456383"/>
          </a:xfrm>
          <a:solidFill>
            <a:srgbClr val="92D050"/>
          </a:solidFill>
        </p:spPr>
        <p:txBody>
          <a:bodyPr/>
          <a:lstStyle/>
          <a:p>
            <a:pPr marL="0" indent="266700" eaLnBrk="1" hangingPunct="1">
              <a:lnSpc>
                <a:spcPct val="90000"/>
              </a:lnSpc>
              <a:buFontTx/>
              <a:buNone/>
            </a:pPr>
            <a:endParaRPr lang="en-US" sz="2400" b="1" dirty="0" smtClean="0"/>
          </a:p>
          <a:p>
            <a:pPr marL="0" indent="266700" algn="ctr" eaLnBrk="1" hangingPunct="1">
              <a:lnSpc>
                <a:spcPct val="90000"/>
              </a:lnSpc>
              <a:buFontTx/>
              <a:buNone/>
            </a:pPr>
            <a:r>
              <a:rPr lang="ru-RU" sz="2000" b="1" dirty="0" smtClean="0"/>
              <a:t>Военно-Морской Флот</a:t>
            </a:r>
            <a:r>
              <a:rPr lang="ru-RU" sz="2000" dirty="0" smtClean="0"/>
              <a:t> (ВМФ) является видом Вооруженных Сил Российской Федерации. Он предназначен для вооруженной защиты интересов России, ведения боевых действий на морских и океанских театрах войны. ВМФ способен наносить ядерные удары по наземным объектам противника, уничтожать группировки его флота в море и базах, нарушать океанские и морские коммуникации противника и защищать свои морские перевозки, содействовать сухопутным войскам в операциях на континентальных театрах военных действий, высаживать морские десанты, участвовать в отражении десантов противника и выполнять другие задачи.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Состав ВМФ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967957"/>
          </a:xfrm>
          <a:solidFill>
            <a:srgbClr val="92D050"/>
          </a:solidFill>
        </p:spPr>
        <p:txBody>
          <a:bodyPr/>
          <a:lstStyle/>
          <a:p>
            <a:pPr marL="0" indent="12700" eaLnBrk="1" hangingPunct="1">
              <a:buFontTx/>
              <a:buNone/>
            </a:pPr>
            <a:endParaRPr lang="en-US" sz="2400" b="1" dirty="0" smtClean="0"/>
          </a:p>
          <a:p>
            <a:pPr marL="0" indent="12700" algn="ctr" eaLnBrk="1" hangingPunct="1">
              <a:buFontTx/>
              <a:buNone/>
            </a:pPr>
            <a:r>
              <a:rPr lang="ru-RU" sz="2400" b="1" dirty="0" smtClean="0"/>
              <a:t>ВМФ состоит из следующих родов сил: </a:t>
            </a:r>
          </a:p>
          <a:p>
            <a:pPr marL="0" indent="12700" algn="ctr" eaLnBrk="1" hangingPunct="1"/>
            <a:r>
              <a:rPr lang="ru-RU" sz="2400" i="1" dirty="0" smtClean="0"/>
              <a:t> подводных сил; </a:t>
            </a:r>
          </a:p>
          <a:p>
            <a:pPr marL="0" indent="12700" algn="ctr" eaLnBrk="1" hangingPunct="1"/>
            <a:r>
              <a:rPr lang="ru-RU" sz="2400" i="1" dirty="0" smtClean="0"/>
              <a:t> надводных сил;</a:t>
            </a:r>
          </a:p>
          <a:p>
            <a:pPr marL="0" indent="12700" algn="ctr" eaLnBrk="1" hangingPunct="1"/>
            <a:r>
              <a:rPr lang="ru-RU" sz="2400" i="1" dirty="0" smtClean="0"/>
              <a:t> морской авиации;</a:t>
            </a:r>
          </a:p>
          <a:p>
            <a:pPr marL="0" indent="12700" algn="ctr" eaLnBrk="1" hangingPunct="1"/>
            <a:r>
              <a:rPr lang="ru-RU" sz="2400" i="1" dirty="0" smtClean="0"/>
              <a:t> морской пехоты;</a:t>
            </a:r>
          </a:p>
          <a:p>
            <a:pPr marL="0" indent="12700" algn="ctr" eaLnBrk="1" hangingPunct="1"/>
            <a:r>
              <a:rPr lang="ru-RU" sz="2400" i="1" dirty="0" smtClean="0"/>
              <a:t> войск береговой обороны. </a:t>
            </a:r>
            <a:endParaRPr lang="en-US" sz="2400" i="1" dirty="0" smtClean="0"/>
          </a:p>
          <a:p>
            <a:pPr marL="0" indent="12700" algn="ctr" eaLnBrk="1" hangingPunct="1">
              <a:buFontTx/>
              <a:buNone/>
            </a:pPr>
            <a:r>
              <a:rPr lang="ru-RU" sz="2400" i="1" dirty="0" smtClean="0"/>
              <a:t>В его состав входят также корабли и суда, части специального назначения, части и подразделения тыла.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0729"/>
            <a:ext cx="8229600" cy="4248496"/>
          </a:xfrm>
          <a:solidFill>
            <a:srgbClr val="92D050"/>
          </a:solidFill>
        </p:spPr>
        <p:txBody>
          <a:bodyPr/>
          <a:lstStyle/>
          <a:p>
            <a:pPr marL="0" indent="365125" eaLnBrk="1" hangingPunct="1">
              <a:lnSpc>
                <a:spcPct val="90000"/>
              </a:lnSpc>
              <a:buFontTx/>
              <a:buNone/>
            </a:pPr>
            <a:endParaRPr lang="en-US" sz="3600" b="1" i="1" dirty="0" smtClean="0">
              <a:solidFill>
                <a:srgbClr val="EAFB49"/>
              </a:solidFill>
            </a:endParaRPr>
          </a:p>
          <a:p>
            <a:pPr marL="0" indent="365125" algn="ctr" eaLnBrk="1" hangingPunct="1">
              <a:lnSpc>
                <a:spcPct val="90000"/>
              </a:lnSpc>
              <a:buFontTx/>
              <a:buNone/>
            </a:pPr>
            <a:r>
              <a:rPr lang="ru-RU" sz="2800" b="1" i="1" dirty="0" smtClean="0"/>
              <a:t>Российские Вооруженные Силы</a:t>
            </a:r>
            <a:r>
              <a:rPr lang="ru-RU" sz="2800" i="1" dirty="0" smtClean="0"/>
              <a:t> имеют трех</a:t>
            </a:r>
            <a:r>
              <a:rPr lang="en-US" sz="2800" i="1" dirty="0" smtClean="0"/>
              <a:t> </a:t>
            </a:r>
            <a:r>
              <a:rPr lang="ru-RU" sz="2800" i="1" dirty="0" smtClean="0"/>
              <a:t>видовую структуру, которая в большей степени соответствует сегодняшним требованиям и позволяет повысить эффективность боевого применения, серьезно упростить взаимодействие различных видов Вооруженных Сил и удешевить систему управления войсками. </a:t>
            </a:r>
            <a:endParaRPr lang="en-US" sz="2800" i="1" dirty="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905500"/>
          </a:xfrm>
          <a:solidFill>
            <a:srgbClr val="92D050"/>
          </a:solidFill>
        </p:spPr>
        <p:txBody>
          <a:bodyPr/>
          <a:lstStyle/>
          <a:p>
            <a:pPr marL="0" indent="17780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Подводные силы - </a:t>
            </a:r>
            <a:r>
              <a:rPr lang="ru-RU" sz="2400" dirty="0" smtClean="0"/>
              <a:t>ударная сила флота, способная контролировать просторы Мирового океана, скрытно и быстро развертываться на нужных направлениях и наносить неожиданные мощные удары из глубины океана по морским и континентальным целям. В зависимости от основного вооружения подводные лодки подразделяются на ракетные и торпедные, а по виду энергетической установки на атомные и дизель-электрические.</a:t>
            </a:r>
          </a:p>
          <a:p>
            <a:pPr marL="0" indent="177800" algn="ctr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Основной ударной силой ВМФ являются атомные подводные лодки, вооруженные баллистическими и крылатыми ракетами с ядерными зарядами. Эти корабли постоянно находятся в различных районах Мирового океана, готовые к немедленному применению своего стратегического оружия.</a:t>
            </a:r>
          </a:p>
          <a:p>
            <a:pPr marL="0" indent="177800" algn="ctr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Подводные атомоходы, вооруженные крылатыми ракетами класса “корабль-корабль”, нацелены в основном на борьбу с крупными надводными кораблями противника.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  <a:solidFill>
            <a:srgbClr val="92D050"/>
          </a:solidFill>
        </p:spPr>
        <p:txBody>
          <a:bodyPr/>
          <a:lstStyle/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Торпедные атомные подводные лодки используются для нарушения подводных и надводных коммуникаций противника и в системе обороны от подводной угрозы, а также для эскортирования ракетных подводных лодок и надводных кораблей.</a:t>
            </a:r>
          </a:p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Использование дизельных подводных лодок (ракетных и торпедных) связано, главным образом, с решением типовых для них задач в ограниченных районах моря.</a:t>
            </a:r>
          </a:p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Оснащение подводных лодок атомной энергетикой и ракетно-ядерным оружием, мощными гидроакустическими комплексами и высокоточным навигационным вооружением наряду с комплексной автоматизацией процессов управления и созданием оптимальных условий жизнедеятельности экипажа существенно расширило их тактические свойства и формы боевого применения.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119812"/>
          </a:xfrm>
          <a:solidFill>
            <a:srgbClr val="92D050"/>
          </a:solidFill>
        </p:spPr>
        <p:txBody>
          <a:bodyPr/>
          <a:lstStyle/>
          <a:p>
            <a:pPr marL="0" indent="36195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Надводные силы </a:t>
            </a:r>
            <a:r>
              <a:rPr lang="ru-RU" sz="2400" dirty="0" smtClean="0"/>
              <a:t>в современных условиях остаются важнейшей частью ВМФ. Создание кораблей - носителей самолетов и вертолетов, а также переход ряда классов кораблей, как и подводных лодок, на атомную энергетику намного повысили их боевые возможности. Оснащение кораблей вертолетами и самолетами значительно расширяет их возможности по обнаружению и поражению подводных лодок противника. Вертолеты создают возможность успешного решения задач ретрансляции и связи, целеуказания, передачи грузов в море, высадки десанта на побережье и спасения личного состава.</a:t>
            </a:r>
          </a:p>
          <a:p>
            <a:pPr marL="0" indent="361950" algn="ctr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Надводные корабли являются основными силами для обеспечения выхода и развертывания подводных лодок в районы боевых действий и возвращения в базы, перевозки и прикрытия десантов. Им отводится главная роль в постановке минных заграждений, в борьбе с минной опасностью и защите своих коммуникаций.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  <a:solidFill>
            <a:srgbClr val="92D050"/>
          </a:solidFill>
        </p:spPr>
        <p:txBody>
          <a:bodyPr/>
          <a:lstStyle/>
          <a:p>
            <a:pPr marL="0" indent="273050" eaLnBrk="1" hangingPunct="1">
              <a:buFontTx/>
              <a:buNone/>
            </a:pPr>
            <a:endParaRPr lang="en-US" sz="2800" dirty="0" smtClean="0"/>
          </a:p>
          <a:p>
            <a:pPr marL="0" indent="273050" algn="ctr" eaLnBrk="1" hangingPunct="1">
              <a:buFontTx/>
              <a:buNone/>
            </a:pPr>
            <a:r>
              <a:rPr lang="ru-RU" sz="2400" dirty="0" smtClean="0"/>
              <a:t>Традиционной задачей надводных кораблей является нанесение ударов по объектам противника на его территории и прикрытие своего побережья с моря от военно-морских сил противника.</a:t>
            </a:r>
          </a:p>
          <a:p>
            <a:pPr marL="0" indent="273050" algn="ctr" eaLnBrk="1" hangingPunct="1">
              <a:buFontTx/>
              <a:buNone/>
            </a:pPr>
            <a:r>
              <a:rPr lang="ru-RU" sz="2400" dirty="0" smtClean="0"/>
              <a:t>Таким образом, на надводные корабли возлагается комплекс ответственных боевых задач. Эти задачи они решают группами, соединениями, объединениями как самостоятельно, так и во взаимодействии с другими родами сил флота (подводными лодками, авиацией, морской пехотой).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975350"/>
          </a:xfrm>
          <a:solidFill>
            <a:srgbClr val="92D050"/>
          </a:solidFill>
        </p:spPr>
        <p:txBody>
          <a:bodyPr/>
          <a:lstStyle/>
          <a:p>
            <a:pPr marL="0" indent="287338" algn="ctr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Морская авиация - </a:t>
            </a:r>
            <a:r>
              <a:rPr lang="ru-RU" sz="2400" dirty="0" smtClean="0"/>
              <a:t>род сил ВМФ. Она состоит из стратегической, тактической, палубной и береговой.</a:t>
            </a:r>
          </a:p>
          <a:p>
            <a:pPr marL="0" indent="287338"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Стратегическая и тактическая авиация предназначена для противоборства с группировками надводных кораблей в океане, подводными лодками и транспортами, а также для нанесения бомбовых и ракетных ударов по береговым объектам противника.</a:t>
            </a:r>
          </a:p>
          <a:p>
            <a:pPr marL="0" indent="287338"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Палубная авиация является основной ударной силой авианосных соединений ВМФ. Ее основными боевыми задачами в вооруженной борьбе на море являются уничтожение авиации противника в воздухе, стартовых позиций зенитных управляемых ракет и других средств противовоздушной обороны противника, ведение тактической разведки и др. При выполнении боевых задач палубная авиация активно взаимодействует с тактической.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4319587"/>
          </a:xfrm>
          <a:solidFill>
            <a:srgbClr val="92D050"/>
          </a:solidFill>
        </p:spPr>
        <p:txBody>
          <a:bodyPr/>
          <a:lstStyle/>
          <a:p>
            <a:pPr marL="0" indent="273050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marL="0" indent="273050"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Вертолеты морской авиации являются эффективным средством целеуказания ракетному оружию корабля при уничтожении подводных лодок и отражении атак низколетящих самолетов и противокорабельных ракет противника. Неся на себе ракеты класса “воздух-поверхность” и другое вооружение, они являются мощным средством огневой поддержки десанта морской пехоты и поражения ракетных и артиллерийских катеров противника.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5545138"/>
          </a:xfrm>
          <a:solidFill>
            <a:srgbClr val="92D050"/>
          </a:solidFill>
        </p:spPr>
        <p:txBody>
          <a:bodyPr/>
          <a:lstStyle/>
          <a:p>
            <a:pPr marL="0" indent="268288" eaLnBrk="1" hangingPunct="1">
              <a:buFontTx/>
              <a:buNone/>
            </a:pPr>
            <a:endParaRPr lang="ru-RU" sz="2800" b="1" dirty="0" smtClean="0"/>
          </a:p>
          <a:p>
            <a:pPr marL="0" indent="268288" algn="ctr" eaLnBrk="1" hangingPunct="1">
              <a:buFontTx/>
              <a:buNone/>
            </a:pPr>
            <a:r>
              <a:rPr lang="ru-RU" sz="2400" b="1" dirty="0" smtClean="0"/>
              <a:t>Морская пехота - </a:t>
            </a:r>
            <a:r>
              <a:rPr lang="ru-RU" sz="2400" dirty="0" smtClean="0"/>
              <a:t>род сил ВМФ, предназначенный для ведения боевых действий в составе морских десантов (самостоятельно или совместно с Сухопутными войсками), а также для обороны побережья (военно-морских баз, портов).</a:t>
            </a:r>
          </a:p>
          <a:p>
            <a:pPr marL="0" indent="268288" algn="ctr" eaLnBrk="1" hangingPunct="1">
              <a:buFontTx/>
              <a:buNone/>
            </a:pPr>
            <a:r>
              <a:rPr lang="ru-RU" sz="2400" dirty="0" smtClean="0"/>
              <a:t>Боевые действия морской пехоты осуществляются, как правило, при поддержке авиации и артиллерийского огня кораблей. В свою очередь морская пехота использует в боевых действиях все виды вооружения, характерные для мотострелковых войск, применяя при этом специфическую для нее тактику десантирования.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5545138"/>
          </a:xfrm>
          <a:solidFill>
            <a:srgbClr val="92D050"/>
          </a:solidFill>
        </p:spPr>
        <p:txBody>
          <a:bodyPr/>
          <a:lstStyle/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Войска береговой обороны, </a:t>
            </a:r>
            <a:r>
              <a:rPr lang="ru-RU" sz="2400" dirty="0" smtClean="0"/>
              <a:t>как род сил ВМФ, предназначены для защиты пунктов базирования сил ВМФ, портов, важных участков побережья, островов, проливов и узкостей от нападения кораблей и морских десантов противника. Основу их вооружения составляют береговые ракетные комплексы и артиллерия, зенитные ракетные комплексы, минное и торпедное оружие, а также специальные корабли береговой обороны (охраны водного района). Для обеспечения обороны силами войск на побережье создаются береговые укрепления.</a:t>
            </a:r>
          </a:p>
          <a:p>
            <a:pPr marL="0" indent="27305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Части и подразделения тыла </a:t>
            </a:r>
            <a:r>
              <a:rPr lang="ru-RU" sz="2400" dirty="0" smtClean="0"/>
              <a:t>предназначены для тылового обеспечения сил и боевых действий ВМФ. Они обеспечивают удовлетворение материальных, транспортных, бытовых и других потребностей соединений и объединений ВМФ в целях поддержания их в боевой готовности к выполнению поставленных задач.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7" name="Rectangle 23"/>
          <p:cNvSpPr>
            <a:spLocks noGrp="1" noChangeArrowheads="1"/>
          </p:cNvSpPr>
          <p:nvPr>
            <p:ph type="title"/>
          </p:nvPr>
        </p:nvSpPr>
        <p:spPr>
          <a:xfrm>
            <a:off x="971600" y="274638"/>
            <a:ext cx="7715200" cy="17859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Ракетные войска стратегического назначения (РВСН)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323850" y="2205038"/>
            <a:ext cx="8424863" cy="452431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8288" algn="ctr"/>
            <a:r>
              <a:rPr lang="ru-RU" sz="2400" b="1" dirty="0"/>
              <a:t>Ракетные войска стратегического назначения</a:t>
            </a:r>
            <a:r>
              <a:rPr lang="ru-RU" sz="2400" dirty="0"/>
              <a:t> </a:t>
            </a:r>
            <a:r>
              <a:rPr lang="ru-RU" sz="2400" b="1" dirty="0"/>
              <a:t>(РВСН),</a:t>
            </a:r>
            <a:r>
              <a:rPr lang="ru-RU" sz="2400" dirty="0"/>
              <a:t> род войск Вооруженных Сил Российской Федерации, главный компонент ее стратегических ядерных сил. Предназначены для ядерного сдерживания возможной агрессии и поражения в составе стратегических ядерных сил или самостоятельно массированными, групповыми или одиночными ракетно-ядерными ударами стратегических объектов, находящихся на одном или нескольких стратегических воздушно-космических направлениях и составляющих основу военных и военно-экономических потенциалов противника.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7" grpId="0"/>
      <p:bldP spid="3177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Структура Ракетных войск стратегического назначения</a:t>
            </a:r>
          </a:p>
        </p:txBody>
      </p:sp>
      <p:pic>
        <p:nvPicPr>
          <p:cNvPr id="30723" name="Picture 5" descr="img40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12000" contrast="24000"/>
          </a:blip>
          <a:srcRect/>
          <a:stretch>
            <a:fillRect/>
          </a:stretch>
        </p:blipFill>
        <p:spPr>
          <a:xfrm>
            <a:off x="611560" y="1700213"/>
            <a:ext cx="8064895" cy="4730750"/>
          </a:xfr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6337300"/>
          </a:xfrm>
          <a:solidFill>
            <a:srgbClr val="92D050"/>
          </a:solidFill>
        </p:spPr>
        <p:txBody>
          <a:bodyPr/>
          <a:lstStyle/>
          <a:p>
            <a:pPr marL="0" indent="365125" eaLnBrk="1" hangingPunct="1">
              <a:lnSpc>
                <a:spcPct val="80000"/>
              </a:lnSpc>
              <a:buFontTx/>
              <a:buNone/>
            </a:pPr>
            <a:endParaRPr lang="en-US" sz="2400" b="1" i="1" dirty="0" smtClean="0">
              <a:solidFill>
                <a:srgbClr val="EAFB49"/>
              </a:solidFill>
            </a:endParaRPr>
          </a:p>
          <a:p>
            <a:pPr marL="0" indent="365125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В настоящее время Вооруженные Силы структурно включают в себя три вида:</a:t>
            </a:r>
          </a:p>
          <a:p>
            <a:pPr marL="0" indent="365125" algn="ctr" eaLnBrk="1" hangingPunct="1">
              <a:lnSpc>
                <a:spcPct val="80000"/>
              </a:lnSpc>
            </a:pPr>
            <a:r>
              <a:rPr lang="ru-RU" sz="2400" i="1" dirty="0" smtClean="0"/>
              <a:t>Сухопутные войска,</a:t>
            </a:r>
          </a:p>
          <a:p>
            <a:pPr marL="0" indent="365125" algn="ctr" eaLnBrk="1" hangingPunct="1">
              <a:lnSpc>
                <a:spcPct val="80000"/>
              </a:lnSpc>
            </a:pPr>
            <a:r>
              <a:rPr lang="ru-RU" sz="2400" i="1" dirty="0" smtClean="0"/>
              <a:t>Военно-воздушные силы,</a:t>
            </a:r>
          </a:p>
          <a:p>
            <a:pPr marL="0" indent="365125" algn="ctr" eaLnBrk="1" hangingPunct="1">
              <a:lnSpc>
                <a:spcPct val="80000"/>
              </a:lnSpc>
            </a:pPr>
            <a:r>
              <a:rPr lang="ru-RU" sz="2400" i="1" dirty="0" smtClean="0"/>
              <a:t>Военно-морской флот;</a:t>
            </a:r>
          </a:p>
          <a:p>
            <a:pPr marL="0" indent="365125" algn="ctr" eaLnBrk="1" hangingPunct="1">
              <a:lnSpc>
                <a:spcPct val="80000"/>
              </a:lnSpc>
              <a:buFontTx/>
              <a:buNone/>
            </a:pPr>
            <a:endParaRPr lang="en-US" sz="2400" b="1" dirty="0" smtClean="0"/>
          </a:p>
          <a:p>
            <a:pPr marL="0" indent="365125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три рода войск </a:t>
            </a:r>
          </a:p>
          <a:p>
            <a:pPr marL="0" indent="365125" algn="ctr" eaLnBrk="1" hangingPunct="1">
              <a:lnSpc>
                <a:spcPct val="80000"/>
              </a:lnSpc>
            </a:pPr>
            <a:r>
              <a:rPr lang="ru-RU" sz="2400" i="1" dirty="0" smtClean="0"/>
              <a:t>Ракетные войска стратегического назначения</a:t>
            </a:r>
          </a:p>
          <a:p>
            <a:pPr marL="0" indent="365125" algn="ctr" eaLnBrk="1" hangingPunct="1">
              <a:lnSpc>
                <a:spcPct val="80000"/>
              </a:lnSpc>
            </a:pPr>
            <a:r>
              <a:rPr lang="ru-RU" sz="2400" i="1" dirty="0" smtClean="0"/>
              <a:t>Космические войска, </a:t>
            </a:r>
          </a:p>
          <a:p>
            <a:pPr marL="0" indent="365125" algn="ctr" eaLnBrk="1" hangingPunct="1">
              <a:lnSpc>
                <a:spcPct val="80000"/>
              </a:lnSpc>
            </a:pPr>
            <a:r>
              <a:rPr lang="ru-RU" sz="2400" i="1" dirty="0" smtClean="0"/>
              <a:t>Воздушно-десантные войска, </a:t>
            </a:r>
          </a:p>
          <a:p>
            <a:pPr marL="0" indent="365125" algn="ctr" eaLnBrk="1" hangingPunct="1">
              <a:lnSpc>
                <a:spcPct val="80000"/>
              </a:lnSpc>
              <a:buFontTx/>
              <a:buNone/>
            </a:pPr>
            <a:endParaRPr lang="en-US" sz="2400" b="1" dirty="0" smtClean="0"/>
          </a:p>
          <a:p>
            <a:pPr marL="0" indent="365125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а также</a:t>
            </a:r>
          </a:p>
          <a:p>
            <a:pPr marL="0" indent="365125" algn="ctr" eaLnBrk="1" hangingPunct="1">
              <a:lnSpc>
                <a:spcPct val="80000"/>
              </a:lnSpc>
            </a:pPr>
            <a:r>
              <a:rPr lang="ru-RU" sz="2400" i="1" dirty="0" smtClean="0"/>
              <a:t>войска, не входящие в виды Вооруженных Сил, </a:t>
            </a:r>
          </a:p>
          <a:p>
            <a:pPr marL="0" indent="365125" algn="ctr" eaLnBrk="1" hangingPunct="1">
              <a:lnSpc>
                <a:spcPct val="80000"/>
              </a:lnSpc>
            </a:pPr>
            <a:r>
              <a:rPr lang="ru-RU" sz="2400" i="1" dirty="0" smtClean="0"/>
              <a:t>тыл Вооруженных Сил РФ, </a:t>
            </a:r>
          </a:p>
          <a:p>
            <a:pPr marL="0" indent="365125" algn="ctr" eaLnBrk="1" hangingPunct="1">
              <a:lnSpc>
                <a:spcPct val="80000"/>
              </a:lnSpc>
            </a:pPr>
            <a:r>
              <a:rPr lang="ru-RU" sz="2400" i="1" dirty="0" smtClean="0"/>
              <a:t>организации и воинские части строительства и расквартирования войск.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27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27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27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27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27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5" y="274638"/>
            <a:ext cx="7859216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Космические войска</a:t>
            </a:r>
            <a:r>
              <a:rPr lang="ru-RU" u="sng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6792"/>
            <a:ext cx="8362950" cy="5040858"/>
          </a:xfrm>
          <a:solidFill>
            <a:srgbClr val="92D050"/>
          </a:solidFill>
        </p:spPr>
        <p:txBody>
          <a:bodyPr/>
          <a:lstStyle/>
          <a:p>
            <a:pPr marL="0" indent="268288" algn="ctr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/>
              <a:t>Космические войска</a:t>
            </a:r>
            <a:r>
              <a:rPr lang="ru-RU" sz="2400" dirty="0" smtClean="0"/>
              <a:t> – принципиально новый род войск, который предназначен для обеспечения безопасности России в космической сфере.</a:t>
            </a:r>
          </a:p>
          <a:p>
            <a:pPr marL="0" indent="268288"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Основными задачами Космических войск являются доведение информации предупреждения высшего военно-политического руководства страны о ракетном нападении, противоракетная оборона г. Москвы, создание, развертывание, поддержание и управление орбитальной группировки космических аппаратов военного, двойного, социально-экономического и научного назначения.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Космических войск</a:t>
            </a:r>
          </a:p>
        </p:txBody>
      </p:sp>
      <p:pic>
        <p:nvPicPr>
          <p:cNvPr id="44037" name="Picture 5" descr="img402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561" y="1341438"/>
            <a:ext cx="7920880" cy="5091112"/>
          </a:xfr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7" y="274638"/>
            <a:ext cx="7571184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Воздушно-десантные войска</a:t>
            </a:r>
            <a:r>
              <a:rPr lang="ru-RU" sz="4000" u="sng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628800"/>
            <a:ext cx="8218487" cy="4884713"/>
          </a:xfrm>
          <a:solidFill>
            <a:srgbClr val="92D050"/>
          </a:solidFill>
        </p:spPr>
        <p:txBody>
          <a:bodyPr/>
          <a:lstStyle/>
          <a:p>
            <a:pPr marL="0" indent="268288" eaLnBrk="1" hangingPunct="1">
              <a:buFontTx/>
              <a:buNone/>
            </a:pPr>
            <a:endParaRPr lang="ru-RU" sz="1800" b="1" dirty="0" smtClean="0">
              <a:solidFill>
                <a:srgbClr val="FFCC99"/>
              </a:solidFill>
            </a:endParaRPr>
          </a:p>
          <a:p>
            <a:pPr marL="0" indent="268288" algn="ctr" eaLnBrk="1" hangingPunct="1">
              <a:buFontTx/>
              <a:buNone/>
            </a:pPr>
            <a:r>
              <a:rPr lang="ru-RU" sz="2400" b="1" dirty="0" smtClean="0"/>
              <a:t>Воздушно-десантные войска (ВДВ)</a:t>
            </a:r>
            <a:r>
              <a:rPr lang="ru-RU" sz="2400" dirty="0" smtClean="0"/>
              <a:t>, высокомобильный род войск вооруженных сил, предназначенный для охвата противника по воздуху и ведения боевых действий в его тылу. ВДВ РФ являются средством ВГК и могут составлять основу мобильных сил. Они подчиняются непосредственно командующему ВДВ и состоят из воздушно-десантных дивизий, бригад, отд. частей и учреждений.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Воздушно-десантные войска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92D050"/>
          </a:solidFill>
        </p:spPr>
        <p:txBody>
          <a:bodyPr/>
          <a:lstStyle/>
          <a:p>
            <a:pPr marL="0" indent="355600" eaLnBrk="1" hangingPunct="1">
              <a:lnSpc>
                <a:spcPct val="80000"/>
              </a:lnSpc>
            </a:pPr>
            <a:endParaRPr lang="ru-RU" sz="2400" dirty="0" smtClean="0"/>
          </a:p>
          <a:p>
            <a:pPr marL="0" indent="35560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История Воздушно-десантных войск берёт своё начало 2 августа 1930 года, когда на учениях ВВС Московского военного округа, под Воронежем, было выброшено с парашютами подразделение десантников в составе 12 человек. Первые авиадесантные подразделения в Советском Союзе стали формироваться в 1931 году. В тот период и появились первые нагрудные знаки с изображением парашюта. </a:t>
            </a:r>
          </a:p>
          <a:p>
            <a:pPr marL="0" indent="355600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Первый знак "Парашютист", был утвержден 12 февраля 1931 года решением Центрального Совета Осоавиахима.</a:t>
            </a:r>
            <a:r>
              <a:rPr lang="ru-RU" sz="2400" b="1" i="1" dirty="0" smtClean="0">
                <a:solidFill>
                  <a:srgbClr val="4B231B"/>
                </a:solidFill>
              </a:rPr>
              <a:t/>
            </a:r>
            <a:br>
              <a:rPr lang="ru-RU" sz="2400" b="1" i="1" dirty="0" smtClean="0">
                <a:solidFill>
                  <a:srgbClr val="4B231B"/>
                </a:solidFill>
              </a:rPr>
            </a:br>
            <a:endParaRPr lang="ru-RU" sz="2400" b="1" i="1" dirty="0" smtClean="0">
              <a:solidFill>
                <a:srgbClr val="4B231B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>
          <a:xfrm>
            <a:off x="1403649" y="274638"/>
            <a:ext cx="7283152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Тыл Вооруженных Сил РФ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95288" y="1796400"/>
            <a:ext cx="8424862" cy="424731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273050" algn="ctr"/>
            <a:r>
              <a:rPr lang="ru-RU" b="1" dirty="0"/>
              <a:t>Тыл Вооруженных Сил Российской Федерации является неотъемлемой частью оборонного потенциала государства и связующим звеном между экономикой страны и непосредственно войсками, потребляющими производимую продукцию, представляет собой слаженный, эффективно действующий механизм. В его состав входят штаб Тыла, 9 главных и центральных управлений, 3 службы, а также органы управления, войска и организации центрального подчинения, тыловые структуры видов и родов войск Вооруженных Сил, военных округов и флотов, объединений, соединений и воинских частей.</a:t>
            </a:r>
          </a:p>
          <a:p>
            <a:pPr indent="273050" algn="ctr"/>
            <a:r>
              <a:rPr lang="ru-RU" b="1" dirty="0"/>
              <a:t>Оснащение современными образцами материальных и технических средств позволяет тыловым структурам своевременно и в полном объеме обеспечивать войска всем необходимым при решении ими сложных и ответственных задач, связанных с поддержанием на должном уровне обороноспособности государства.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  <p:bldP spid="5428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264275"/>
          </a:xfrm>
          <a:solidFill>
            <a:srgbClr val="92D050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400" dirty="0" smtClean="0"/>
              <a:t>Главное военно-медицинское управление Министерства обороны Российской Федерации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400" dirty="0" smtClean="0"/>
              <a:t>Главное управление торговли Министерства обороны Российской Федерации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400" dirty="0" smtClean="0"/>
              <a:t>Центральное вещевое управление Министерства обороны Российской Федерации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400" dirty="0" smtClean="0"/>
              <a:t>Центральное управление ракетного топлива и горючего Министерства обороны Российской Федерации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400" dirty="0" smtClean="0"/>
              <a:t>Центральное продовольственное управление Министерства обороны Российской Федерации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400" dirty="0" smtClean="0"/>
              <a:t>Центральное автомобильно-дорожное управление Министерства обороны Российской Федерации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400" dirty="0" smtClean="0"/>
              <a:t>Управление сельского хозяйства Министерства обороны Российской Федерации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400" dirty="0" smtClean="0"/>
              <a:t>Служба пожарно-спасательной и местной обороны Вооруженных Сил Российской Федерации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400" dirty="0" smtClean="0"/>
              <a:t>Управление начальника Экологической безопасности Вооруженных Сил Российской Федерации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1252736"/>
          </a:xfrm>
          <a:solidFill>
            <a:srgbClr val="92D050"/>
          </a:solidFill>
        </p:spPr>
        <p:txBody>
          <a:bodyPr/>
          <a:lstStyle/>
          <a:p>
            <a:pPr algn="ctr">
              <a:buNone/>
            </a:pPr>
            <a:r>
              <a:rPr lang="ru-RU" sz="5400" dirty="0" smtClean="0"/>
              <a:t>Спасибо за внимание!!!</a:t>
            </a:r>
            <a:endParaRPr lang="ru-RU" sz="5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6202362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Сухопутные войска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556792"/>
            <a:ext cx="8291512" cy="4103688"/>
          </a:xfrm>
          <a:solidFill>
            <a:srgbClr val="92D050"/>
          </a:solidFill>
        </p:spPr>
        <p:txBody>
          <a:bodyPr/>
          <a:lstStyle/>
          <a:p>
            <a:pPr marL="0" indent="177800"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solidFill>
                <a:srgbClr val="012506"/>
              </a:solidFill>
            </a:endParaRPr>
          </a:p>
          <a:p>
            <a:pPr marL="0" indent="177800" eaLnBrk="1" hangingPunct="1">
              <a:lnSpc>
                <a:spcPct val="80000"/>
              </a:lnSpc>
              <a:buFontTx/>
              <a:buNone/>
            </a:pPr>
            <a:r>
              <a:rPr lang="ru-RU" sz="2400" b="1" i="1" dirty="0" smtClean="0">
                <a:solidFill>
                  <a:srgbClr val="013909"/>
                </a:solidFill>
              </a:rPr>
              <a:t>Сухопутные войска</a:t>
            </a:r>
            <a:r>
              <a:rPr lang="ru-RU" sz="2400" i="1" dirty="0" smtClean="0">
                <a:solidFill>
                  <a:srgbClr val="013909"/>
                </a:solidFill>
              </a:rPr>
              <a:t> как вид Вооруженных Сил Российской Федерации предназначены для ведения боевых действий преимущественно на суше. По своим боевым возможностям они способны во взаимодействии с другими видами Вооруженных Сил Российской Федерации вести наступление в целях разгрома группировки противника и овладения его территорией, наносить огневые удары на большую глубину, отражать вторжение противника, его крупных воздушных десантов, прочно удерживать занимаемые территории, районы и рубежи.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Состав Сухопутных войск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16363"/>
          </a:xfrm>
          <a:solidFill>
            <a:srgbClr val="00B050"/>
          </a:solidFill>
        </p:spPr>
        <p:txBody>
          <a:bodyPr/>
          <a:lstStyle/>
          <a:p>
            <a:pPr marL="0" indent="274638" eaLnBrk="1" hangingPunct="1">
              <a:lnSpc>
                <a:spcPct val="80000"/>
              </a:lnSpc>
              <a:buFontTx/>
              <a:buNone/>
            </a:pPr>
            <a:endParaRPr lang="en-US" sz="2400" b="1" i="1" dirty="0" smtClean="0">
              <a:solidFill>
                <a:srgbClr val="013909"/>
              </a:solidFill>
            </a:endParaRPr>
          </a:p>
          <a:p>
            <a:pPr marL="0" indent="274638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В состав Сухопутных войск входят:</a:t>
            </a:r>
          </a:p>
          <a:p>
            <a:pPr marL="0" indent="274638" eaLnBrk="1" hangingPunct="1">
              <a:lnSpc>
                <a:spcPct val="80000"/>
              </a:lnSpc>
            </a:pPr>
            <a:r>
              <a:rPr lang="ru-RU" sz="2400" b="1" i="1" dirty="0" smtClean="0"/>
              <a:t>рода войск</a:t>
            </a:r>
            <a:r>
              <a:rPr lang="ru-RU" sz="2400" i="1" dirty="0" smtClean="0"/>
              <a:t> - мотострелковые, танковые, ракетные войска и артиллерия, войсковая ПВО, армейская авиация;</a:t>
            </a:r>
            <a:endParaRPr lang="ru-RU" sz="2400" b="1" i="1" dirty="0" smtClean="0"/>
          </a:p>
          <a:p>
            <a:pPr marL="0" indent="274638" eaLnBrk="1" hangingPunct="1">
              <a:lnSpc>
                <a:spcPct val="80000"/>
              </a:lnSpc>
            </a:pPr>
            <a:r>
              <a:rPr lang="ru-RU" sz="2400" b="1" i="1" dirty="0" smtClean="0"/>
              <a:t>специальные войска</a:t>
            </a:r>
            <a:r>
              <a:rPr lang="ru-RU" sz="2400" i="1" dirty="0" smtClean="0"/>
              <a:t> (соединения и части — разведывательные, связи, радиоэлектронной борьбы, инженерные, радиационной, химической и биологической защиты, технического обеспечения, автомобильные и охраны тыла);</a:t>
            </a:r>
            <a:endParaRPr lang="ru-RU" sz="2400" b="1" i="1" dirty="0" smtClean="0"/>
          </a:p>
          <a:p>
            <a:pPr marL="0" indent="274638" eaLnBrk="1" hangingPunct="1">
              <a:lnSpc>
                <a:spcPct val="80000"/>
              </a:lnSpc>
            </a:pPr>
            <a:r>
              <a:rPr lang="ru-RU" sz="2400" b="1" i="1" dirty="0" smtClean="0"/>
              <a:t>воинские части и учреждения тыла.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264275"/>
          </a:xfrm>
          <a:solidFill>
            <a:srgbClr val="00B050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solidFill>
                <a:srgbClr val="013909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sz="2400" b="1" dirty="0" smtClean="0"/>
              <a:t>Мотострелковые войска</a:t>
            </a:r>
            <a:r>
              <a:rPr lang="ru-RU" sz="2400" dirty="0" smtClean="0"/>
              <a:t> — самый многочисленный род войск, составляющий основу Сухопутных войск и ядро их боевых порядков. Они оснащены мощным вооружением для поражения наземных и воздушных целей, ракетными комплексами, танками, артиллерией и минометами, противотанковыми управляемыми ракетами, зенитными ракетными комплексами и установками, эффективными средствами разведки и управления.</a:t>
            </a:r>
            <a:endParaRPr lang="ru-RU" sz="2400" b="1" dirty="0" smtClean="0"/>
          </a:p>
          <a:p>
            <a:pPr algn="ctr" eaLnBrk="1" hangingPunct="1">
              <a:lnSpc>
                <a:spcPct val="80000"/>
              </a:lnSpc>
            </a:pPr>
            <a:r>
              <a:rPr lang="ru-RU" sz="2400" b="1" dirty="0" smtClean="0"/>
              <a:t>Танковые войска</a:t>
            </a:r>
            <a:r>
              <a:rPr lang="ru-RU" sz="2400" dirty="0" smtClean="0"/>
              <a:t> — главная ударная сила Сухопутных войск и мощное средство вооруженной борьбы, предназначенное для решения наиболее важных задач в различных видах боевых действий.</a:t>
            </a:r>
            <a:endParaRPr lang="ru-RU" sz="2400" b="1" dirty="0" smtClean="0"/>
          </a:p>
          <a:p>
            <a:pPr algn="ctr" eaLnBrk="1" hangingPunct="1">
              <a:lnSpc>
                <a:spcPct val="80000"/>
              </a:lnSpc>
            </a:pPr>
            <a:r>
              <a:rPr lang="ru-RU" sz="2400" b="1" dirty="0" smtClean="0"/>
              <a:t>Ракетные войска и артиллерия</a:t>
            </a:r>
            <a:r>
              <a:rPr lang="ru-RU" sz="2400" dirty="0" smtClean="0"/>
              <a:t> — главная огневая мощь и важнейшее оперативное средство в решении боевых задач по разгрому группировок противника.</a:t>
            </a:r>
            <a:endParaRPr lang="ru-RU" sz="2400" b="1" dirty="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91250"/>
          </a:xfrm>
          <a:solidFill>
            <a:srgbClr val="92D050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solidFill>
                <a:srgbClr val="013909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sz="2400" b="1" dirty="0" smtClean="0"/>
              <a:t>Войсковая ПВО</a:t>
            </a:r>
            <a:r>
              <a:rPr lang="ru-RU" sz="2400" dirty="0" smtClean="0"/>
              <a:t> является одним из основных средств поражения воздушного противника. Она состоит из зенитных ракетных, зенитных артиллерийских и радиотехнических частей и подразделений.</a:t>
            </a:r>
            <a:endParaRPr lang="ru-RU" sz="2400" b="1" dirty="0" smtClean="0"/>
          </a:p>
          <a:p>
            <a:pPr algn="ctr" eaLnBrk="1" hangingPunct="1">
              <a:lnSpc>
                <a:spcPct val="80000"/>
              </a:lnSpc>
            </a:pPr>
            <a:r>
              <a:rPr lang="ru-RU" sz="2400" b="1" dirty="0" smtClean="0"/>
              <a:t>Армейская авиация</a:t>
            </a:r>
            <a:r>
              <a:rPr lang="ru-RU" sz="2400" dirty="0" smtClean="0"/>
              <a:t> предназначена для действий непосредственно в интересах общевойсковых формирований, их авиационной поддержки, ведения тактической воздушной разведки, высадки тактических воздушных десантов и огневой поддержки их действий, радиоэлектронной борьбы, постановки минных заграждений и других задач.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2400" dirty="0" smtClean="0"/>
              <a:t>Успешное выполнение общевойсковыми формированиями стоящих перед ними задач обеспечивается </a:t>
            </a:r>
            <a:r>
              <a:rPr lang="ru-RU" sz="2400" b="1" dirty="0" smtClean="0"/>
              <a:t>специальными войсками</a:t>
            </a:r>
            <a:r>
              <a:rPr lang="ru-RU" sz="2400" dirty="0" smtClean="0"/>
              <a:t> (инженерными, радиационной, химической и биологической защиты) и службами (вооружения, тыла).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Организационная структура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92D050"/>
          </a:solidFill>
        </p:spPr>
        <p:txBody>
          <a:bodyPr/>
          <a:lstStyle/>
          <a:p>
            <a:pPr marL="0" indent="182563" algn="ctr" eaLnBrk="1" hangingPunct="1">
              <a:lnSpc>
                <a:spcPct val="80000"/>
              </a:lnSpc>
              <a:buFontTx/>
              <a:buNone/>
            </a:pPr>
            <a:r>
              <a:rPr lang="ru-RU" sz="2400" b="1" dirty="0" smtClean="0"/>
              <a:t>В настоящее время Сухопутные войска организационно состоят из: </a:t>
            </a:r>
          </a:p>
          <a:p>
            <a:pPr marL="0" indent="182563" algn="ctr" eaLnBrk="1" hangingPunct="1">
              <a:lnSpc>
                <a:spcPct val="80000"/>
              </a:lnSpc>
              <a:buFontTx/>
              <a:buNone/>
            </a:pPr>
            <a:r>
              <a:rPr lang="ru-RU" sz="2400" i="1" dirty="0" smtClean="0"/>
              <a:t>военных округов (Московского, Ленинградского, Северо-Кавказского, Приволжско-Уральского, Сибирского и Дальневосточного),</a:t>
            </a:r>
          </a:p>
          <a:p>
            <a:pPr marL="0" indent="182563" algn="ctr" eaLnBrk="1" hangingPunct="1">
              <a:lnSpc>
                <a:spcPct val="80000"/>
              </a:lnSpc>
              <a:buFontTx/>
              <a:buNone/>
            </a:pPr>
            <a:r>
              <a:rPr lang="ru-RU" sz="2400" i="1" dirty="0" smtClean="0"/>
              <a:t>армий,</a:t>
            </a:r>
          </a:p>
          <a:p>
            <a:pPr marL="0" indent="182563" algn="ctr" eaLnBrk="1" hangingPunct="1">
              <a:lnSpc>
                <a:spcPct val="80000"/>
              </a:lnSpc>
              <a:buFontTx/>
              <a:buNone/>
            </a:pPr>
            <a:r>
              <a:rPr lang="ru-RU" sz="2400" i="1" dirty="0" smtClean="0"/>
              <a:t>армейских корпусов,</a:t>
            </a:r>
          </a:p>
          <a:p>
            <a:pPr marL="0" indent="182563" algn="ctr" eaLnBrk="1" hangingPunct="1">
              <a:lnSpc>
                <a:spcPct val="80000"/>
              </a:lnSpc>
              <a:buFontTx/>
              <a:buNone/>
            </a:pPr>
            <a:r>
              <a:rPr lang="ru-RU" sz="2400" i="1" dirty="0" smtClean="0"/>
              <a:t>мотострелковых (танковых), артиллерийских и пулеметно-артиллерийских дивизий,</a:t>
            </a:r>
          </a:p>
          <a:p>
            <a:pPr marL="0" indent="182563" algn="ctr" eaLnBrk="1" hangingPunct="1">
              <a:lnSpc>
                <a:spcPct val="80000"/>
              </a:lnSpc>
              <a:buFontTx/>
              <a:buNone/>
            </a:pPr>
            <a:r>
              <a:rPr lang="ru-RU" sz="2400" i="1" dirty="0" smtClean="0"/>
              <a:t>укрепрайонов,</a:t>
            </a:r>
          </a:p>
          <a:p>
            <a:pPr marL="0" indent="182563" algn="ctr" eaLnBrk="1" hangingPunct="1">
              <a:lnSpc>
                <a:spcPct val="80000"/>
              </a:lnSpc>
              <a:buFontTx/>
              <a:buNone/>
            </a:pPr>
            <a:r>
              <a:rPr lang="ru-RU" sz="2400" i="1" dirty="0" smtClean="0"/>
              <a:t>бригад,</a:t>
            </a:r>
          </a:p>
          <a:p>
            <a:pPr marL="0" indent="182563" algn="ctr" eaLnBrk="1" hangingPunct="1">
              <a:lnSpc>
                <a:spcPct val="80000"/>
              </a:lnSpc>
              <a:buFontTx/>
              <a:buNone/>
            </a:pPr>
            <a:r>
              <a:rPr lang="ru-RU" sz="2400" i="1" dirty="0" smtClean="0"/>
              <a:t>отдельных воинских частей,</a:t>
            </a:r>
          </a:p>
          <a:p>
            <a:pPr marL="0" indent="182563" algn="ctr" eaLnBrk="1" hangingPunct="1">
              <a:lnSpc>
                <a:spcPct val="80000"/>
              </a:lnSpc>
              <a:buFontTx/>
              <a:buNone/>
            </a:pPr>
            <a:r>
              <a:rPr lang="ru-RU" sz="2400" i="1" dirty="0" smtClean="0"/>
              <a:t>военных учреждений,</a:t>
            </a:r>
          </a:p>
          <a:p>
            <a:pPr marL="0" indent="182563" algn="ctr" eaLnBrk="1" hangingPunct="1">
              <a:lnSpc>
                <a:spcPct val="80000"/>
              </a:lnSpc>
              <a:buFontTx/>
              <a:buNone/>
            </a:pPr>
            <a:r>
              <a:rPr lang="ru-RU" sz="2400" i="1" dirty="0" smtClean="0"/>
              <a:t>предприятий и организаций.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Военно-воздушные силы</a:t>
            </a:r>
            <a:r>
              <a:rPr lang="ru-RU" sz="4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(ВВС)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772816"/>
            <a:ext cx="8353425" cy="3671888"/>
          </a:xfrm>
          <a:solidFill>
            <a:srgbClr val="92D050"/>
          </a:solidFill>
        </p:spPr>
        <p:txBody>
          <a:bodyPr/>
          <a:lstStyle/>
          <a:p>
            <a:pPr marL="0" indent="182563" algn="ctr" eaLnBrk="1" hangingPunct="1">
              <a:lnSpc>
                <a:spcPct val="90000"/>
              </a:lnSpc>
              <a:buFontTx/>
              <a:buNone/>
            </a:pPr>
            <a:r>
              <a:rPr lang="ru-RU" sz="2000" b="1" dirty="0" smtClean="0"/>
              <a:t>Военно-воздушные силы предназначены для:</a:t>
            </a:r>
          </a:p>
          <a:p>
            <a:pPr marL="0" indent="182563" algn="ctr" eaLnBrk="1" hangingPunct="1">
              <a:lnSpc>
                <a:spcPct val="90000"/>
              </a:lnSpc>
            </a:pPr>
            <a:r>
              <a:rPr lang="ru-RU" sz="2000" i="1" dirty="0" smtClean="0"/>
              <a:t>ведения разведки группировок противника; </a:t>
            </a:r>
            <a:endParaRPr lang="en-US" sz="2000" i="1" dirty="0" smtClean="0"/>
          </a:p>
          <a:p>
            <a:pPr marL="0" indent="182563" algn="ctr" eaLnBrk="1" hangingPunct="1">
              <a:lnSpc>
                <a:spcPct val="90000"/>
              </a:lnSpc>
            </a:pPr>
            <a:r>
              <a:rPr lang="ru-RU" sz="2000" i="1" dirty="0" smtClean="0"/>
              <a:t>обеспечения завоевания господства (сдерживания) в воздухе; </a:t>
            </a:r>
            <a:endParaRPr lang="en-US" sz="2000" i="1" dirty="0" smtClean="0"/>
          </a:p>
          <a:p>
            <a:pPr marL="0" indent="182563" algn="ctr" eaLnBrk="1" hangingPunct="1">
              <a:lnSpc>
                <a:spcPct val="90000"/>
              </a:lnSpc>
            </a:pPr>
            <a:r>
              <a:rPr lang="ru-RU" sz="2000" i="1" dirty="0" smtClean="0"/>
              <a:t>защиты от ударов с воздуха важных военно-экономических районов (объектов) страны и группировок войск; </a:t>
            </a:r>
            <a:endParaRPr lang="en-US" sz="2000" i="1" dirty="0" smtClean="0"/>
          </a:p>
          <a:p>
            <a:pPr marL="0" indent="182563" algn="ctr" eaLnBrk="1" hangingPunct="1">
              <a:lnSpc>
                <a:spcPct val="90000"/>
              </a:lnSpc>
            </a:pPr>
            <a:r>
              <a:rPr lang="ru-RU" sz="2000" i="1" dirty="0" smtClean="0"/>
              <a:t>предупреждения о воздушном нападении; </a:t>
            </a:r>
            <a:endParaRPr lang="en-US" sz="2000" i="1" dirty="0" smtClean="0"/>
          </a:p>
          <a:p>
            <a:pPr marL="0" indent="182563" algn="ctr" eaLnBrk="1" hangingPunct="1">
              <a:lnSpc>
                <a:spcPct val="90000"/>
              </a:lnSpc>
            </a:pPr>
            <a:r>
              <a:rPr lang="ru-RU" sz="2000" i="1" dirty="0" smtClean="0"/>
              <a:t>поражения объектов, составляющих основу военного и военно-экономического потенциала противника; </a:t>
            </a:r>
            <a:endParaRPr lang="en-US" sz="2000" i="1" dirty="0" smtClean="0"/>
          </a:p>
          <a:p>
            <a:pPr marL="0" indent="182563" algn="ctr" eaLnBrk="1" hangingPunct="1">
              <a:lnSpc>
                <a:spcPct val="90000"/>
              </a:lnSpc>
            </a:pPr>
            <a:r>
              <a:rPr lang="ru-RU" sz="2000" i="1" dirty="0" smtClean="0"/>
              <a:t>поддержки с воздуха сухопутных войск и сил флота; </a:t>
            </a:r>
            <a:endParaRPr lang="en-US" sz="2000" i="1" dirty="0" smtClean="0"/>
          </a:p>
          <a:p>
            <a:pPr marL="0" indent="182563" algn="ctr" eaLnBrk="1" hangingPunct="1">
              <a:lnSpc>
                <a:spcPct val="90000"/>
              </a:lnSpc>
            </a:pPr>
            <a:r>
              <a:rPr lang="ru-RU" sz="2000" i="1" dirty="0" smtClean="0"/>
              <a:t>десантирования воздушных десантов; </a:t>
            </a:r>
            <a:endParaRPr lang="en-US" sz="2000" i="1" dirty="0" smtClean="0"/>
          </a:p>
          <a:p>
            <a:pPr marL="0" indent="182563" algn="ctr" eaLnBrk="1" hangingPunct="1">
              <a:lnSpc>
                <a:spcPct val="90000"/>
              </a:lnSpc>
            </a:pPr>
            <a:r>
              <a:rPr lang="ru-RU" sz="2000" i="1" dirty="0" smtClean="0"/>
              <a:t>перевозки войск и материальных средств по воздуху.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3" grpId="0" build="p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2551</Words>
  <Application>Microsoft Office PowerPoint</Application>
  <PresentationFormat>Экран (4:3)</PresentationFormat>
  <Paragraphs>147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Оформление по умолчанию</vt:lpstr>
      <vt:lpstr>Структура Вооруженных Cил Российской Федерации</vt:lpstr>
      <vt:lpstr>Слайд 2</vt:lpstr>
      <vt:lpstr>Слайд 3</vt:lpstr>
      <vt:lpstr>Сухопутные войска</vt:lpstr>
      <vt:lpstr>Состав Сухопутных войск</vt:lpstr>
      <vt:lpstr>Слайд 6</vt:lpstr>
      <vt:lpstr>Слайд 7</vt:lpstr>
      <vt:lpstr>Организационная структура</vt:lpstr>
      <vt:lpstr>Военно-воздушные силы (ВВС)</vt:lpstr>
      <vt:lpstr>Состав ВВС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Военно-морской флот (ВМФ)</vt:lpstr>
      <vt:lpstr>Состав ВМФ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Ракетные войска стратегического назначения (РВСН)</vt:lpstr>
      <vt:lpstr>Структура Ракетных войск стратегического назначения</vt:lpstr>
      <vt:lpstr>Космические войска </vt:lpstr>
      <vt:lpstr>Структура Космических войск</vt:lpstr>
      <vt:lpstr>Воздушно-десантные войска </vt:lpstr>
      <vt:lpstr>Воздушно-десантные войска</vt:lpstr>
      <vt:lpstr>Тыл Вооруженных Сил РФ</vt:lpstr>
      <vt:lpstr>Слайд 35</vt:lpstr>
      <vt:lpstr>Слайд 36</vt:lpstr>
    </vt:vector>
  </TitlesOfParts>
  <Company>gm-sib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Вооруженных сил РФ</dc:title>
  <dc:creator>Andrey</dc:creator>
  <cp:lastModifiedBy>Подпаловна</cp:lastModifiedBy>
  <cp:revision>43</cp:revision>
  <dcterms:created xsi:type="dcterms:W3CDTF">2004-04-07T13:54:19Z</dcterms:created>
  <dcterms:modified xsi:type="dcterms:W3CDTF">2019-04-09T06:53:07Z</dcterms:modified>
</cp:coreProperties>
</file>