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6" r:id="rId2"/>
    <p:sldId id="275" r:id="rId3"/>
    <p:sldId id="276" r:id="rId4"/>
    <p:sldId id="279" r:id="rId5"/>
    <p:sldId id="280" r:id="rId6"/>
    <p:sldId id="281" r:id="rId7"/>
    <p:sldId id="29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5F5F5F"/>
    <a:srgbClr val="FFFFFF"/>
    <a:srgbClr val="336699"/>
    <a:srgbClr val="7C5989"/>
    <a:srgbClr val="FF9900"/>
    <a:srgbClr val="A8EEFE"/>
    <a:srgbClr val="96EAFE"/>
    <a:srgbClr val="000066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53" autoAdjust="0"/>
    <p:restoredTop sz="93563" autoAdjust="0"/>
  </p:normalViewPr>
  <p:slideViewPr>
    <p:cSldViewPr snapToGrid="0" showGuides="1">
      <p:cViewPr varScale="1">
        <p:scale>
          <a:sx n="85" d="100"/>
          <a:sy n="85" d="100"/>
        </p:scale>
        <p:origin x="-1128" y="-96"/>
      </p:cViewPr>
      <p:guideLst>
        <p:guide orient="horz" pos="2160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5" Type="http://schemas.openxmlformats.org/officeDocument/2006/relationships/image" Target="../media/image1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Relationship Id="rId14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8671A-7704-4A04-9879-D75598B1A619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241FD-5107-4FE0-B56C-90380DD66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8" y="4038600"/>
            <a:ext cx="9104312" cy="30480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fld id="{BDBB82C3-1D3E-4DA5-B167-1455223AFD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A3F65-2FC3-422C-BFF8-6F00E64BE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EB464-5793-494B-8943-E731FDBA75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F8C85-33B1-4461-9016-C20F8DFDFE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B0C88-1B60-4C24-8B69-1D1CF19FB5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457200"/>
            <a:ext cx="44958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457200"/>
            <a:ext cx="44958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EABF1-5EB7-44CA-9FD0-06961B5D97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88EE5-481D-47D8-867A-CB3AF1C76D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5A7ED-02D0-4B7C-8C8C-147D77046B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F3FDB-DB7E-45AD-A7EC-F1D82F67B6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9C281-8C7E-4BF7-ABFB-FB3E75511E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BB3E4-F8A0-4D4C-9310-6A49C52356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98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45720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j-lt"/>
              </a:defRPr>
            </a:lvl1pPr>
          </a:lstStyle>
          <a:p>
            <a:fld id="{C680F049-EB8E-4089-9E50-9975BDEF8B3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rgbClr val="5F5F5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1">
          <a:solidFill>
            <a:srgbClr val="5F5F5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18.jpeg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18.jpeg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18.jpeg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k.com/id407022472" TargetMode="External"/><Relationship Id="rId5" Type="http://schemas.openxmlformats.org/officeDocument/2006/relationships/hyperlink" Target="mailto:olgadumnova80@mail.ru" TargetMode="External"/><Relationship Id="rId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62668"/>
            <a:ext cx="9144000" cy="609600"/>
          </a:xfrm>
        </p:spPr>
        <p:txBody>
          <a:bodyPr/>
          <a:lstStyle/>
          <a:p>
            <a:pPr algn="ctr"/>
            <a:r>
              <a:rPr lang="ru-RU" b="1" dirty="0" smtClean="0"/>
              <a:t>Однородные тригонометрические уравнения</a:t>
            </a:r>
            <a:endParaRPr lang="ru-RU" b="1" dirty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Однородные тригонометрические уравнения</a:t>
            </a:r>
            <a:endParaRPr lang="en-US" sz="2800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70780" y="615636"/>
            <a:ext cx="8202440" cy="1321805"/>
          </a:xfr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pPr marL="0" indent="0">
              <a:buNone/>
            </a:pPr>
            <a:r>
              <a:rPr lang="ru-RU" sz="2600" dirty="0" smtClean="0"/>
              <a:t>Уравнение вида </a:t>
            </a:r>
            <a:r>
              <a:rPr lang="en-US" sz="26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sin x + b </a:t>
            </a:r>
            <a:r>
              <a:rPr lang="en-US" sz="2600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</a:t>
            </a:r>
            <a:r>
              <a:rPr lang="en-US" sz="26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 = 0 </a:t>
            </a:r>
            <a:r>
              <a:rPr lang="ru-RU" sz="2600" dirty="0" smtClean="0"/>
              <a:t>называют </a:t>
            </a:r>
            <a:r>
              <a:rPr lang="ru-RU" sz="26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однородным</a:t>
            </a:r>
            <a:r>
              <a:rPr lang="ru-RU" sz="2600" dirty="0" smtClean="0"/>
              <a:t> </a:t>
            </a:r>
            <a:r>
              <a:rPr lang="ru-RU" sz="26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тригонометрическим уравнением первой степени</a:t>
            </a:r>
            <a:r>
              <a:rPr lang="ru-RU" sz="2600" dirty="0" smtClean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72694" y="1996774"/>
            <a:ext cx="359861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a sin x + b </a:t>
            </a:r>
            <a:r>
              <a:rPr kumimoji="0" lang="en-US" sz="26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cos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 x = 0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  </a:t>
            </a:r>
            <a:endParaRPr kumimoji="0" lang="en-US" sz="2600" b="0" i="1" u="none" strike="noStrike" kern="0" cap="none" spc="0" normalizeH="0" baseline="0" noProof="0" dirty="0">
              <a:ln>
                <a:noFill/>
              </a:ln>
              <a:uLnTx/>
              <a:uFillTx/>
              <a:latin typeface="Bookman Old Style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6337" y="4341065"/>
            <a:ext cx="8691325" cy="1772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2600" i="1" u="sng" kern="0" dirty="0" smtClean="0">
                <a:solidFill>
                  <a:srgbClr val="5F5F5F"/>
                </a:solidFill>
                <a:latin typeface="Bookman Old Style"/>
              </a:rPr>
              <a:t>З</a:t>
            </a:r>
            <a:r>
              <a:rPr lang="ru-RU" sz="2600" i="1" u="sng" dirty="0" smtClean="0">
                <a:solidFill>
                  <a:srgbClr val="5F5F5F"/>
                </a:solidFill>
                <a:latin typeface="+mn-lt"/>
              </a:rPr>
              <a:t>аме</a:t>
            </a:r>
            <a:r>
              <a:rPr lang="ru-RU" sz="2600" i="1" u="sng" kern="0" dirty="0" smtClean="0">
                <a:solidFill>
                  <a:srgbClr val="5F5F5F"/>
                </a:solidFill>
                <a:latin typeface="Bookman Old Style"/>
              </a:rPr>
              <a:t>чание.</a:t>
            </a:r>
            <a:r>
              <a:rPr lang="ru-RU" sz="2600" i="1" kern="0" dirty="0" smtClean="0">
                <a:solidFill>
                  <a:srgbClr val="5F5F5F"/>
                </a:solidFill>
                <a:latin typeface="Bookman Old Style"/>
              </a:rPr>
              <a:t> </a:t>
            </a:r>
          </a:p>
          <a:p>
            <a:pPr lvl="0">
              <a:spcBef>
                <a:spcPct val="20000"/>
              </a:spcBef>
            </a:pPr>
            <a:r>
              <a:rPr lang="ru-RU" sz="2600" i="1" kern="0" dirty="0" smtClean="0">
                <a:solidFill>
                  <a:srgbClr val="5F5F5F"/>
                </a:solidFill>
                <a:latin typeface="Bookman Old Style"/>
              </a:rPr>
              <a:t>Деление на </a:t>
            </a:r>
            <a:r>
              <a:rPr kumimoji="0" lang="en-US" sz="2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cos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 x </a:t>
            </a:r>
            <a:r>
              <a:rPr lang="ru-RU" sz="2600" i="1" kern="0" dirty="0" smtClean="0">
                <a:solidFill>
                  <a:srgbClr val="5F5F5F"/>
                </a:solidFill>
                <a:latin typeface="Bookman Old Style"/>
              </a:rPr>
              <a:t>допустимо, поскольку решения уравнения </a:t>
            </a:r>
            <a:r>
              <a:rPr kumimoji="0" lang="en-US" sz="2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cos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 x = 0 </a:t>
            </a:r>
            <a:r>
              <a:rPr kumimoji="0" lang="ru-RU" sz="2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Bookman Old Style"/>
                <a:ea typeface="+mn-ea"/>
                <a:cs typeface="+mn-cs"/>
              </a:rPr>
              <a:t>н</a:t>
            </a:r>
            <a:r>
              <a:rPr lang="ru-RU" sz="2600" i="1" kern="0" dirty="0" smtClean="0">
                <a:solidFill>
                  <a:srgbClr val="5F5F5F"/>
                </a:solidFill>
                <a:latin typeface="Bookman Old Style"/>
              </a:rPr>
              <a:t>е являются решениями 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Bookman Old Style"/>
                <a:ea typeface="+mn-ea"/>
                <a:cs typeface="+mn-cs"/>
              </a:rPr>
              <a:t>уравнения </a:t>
            </a:r>
            <a:r>
              <a:rPr lang="en-US" sz="2600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</a:t>
            </a:r>
            <a:r>
              <a:rPr lang="en-US" sz="26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sin x + b </a:t>
            </a:r>
            <a:r>
              <a:rPr lang="en-US" sz="2600" i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cos</a:t>
            </a:r>
            <a:r>
              <a:rPr lang="en-US" sz="26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x = </a:t>
            </a:r>
            <a:r>
              <a:rPr lang="en-US" sz="2600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0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Bookman Old Style"/>
                <a:ea typeface="+mn-ea"/>
                <a:cs typeface="+mn-cs"/>
              </a:rPr>
              <a:t>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491335" y="1955550"/>
            <a:ext cx="0" cy="5975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590043" y="1982377"/>
            <a:ext cx="118173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: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 </a:t>
            </a:r>
            <a:r>
              <a:rPr kumimoji="0" lang="en-US" sz="26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cos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 x</a:t>
            </a:r>
            <a:endParaRPr lang="ru-RU" sz="2600" i="1" kern="0" dirty="0" smtClean="0">
              <a:latin typeface="Bookman Old Style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2516217" y="2556579"/>
            <a:ext cx="4111565" cy="836207"/>
            <a:chOff x="2906161" y="2375510"/>
            <a:chExt cx="4111565" cy="836207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2906161" y="2375510"/>
              <a:ext cx="4019739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lvl="0" indent="-342900">
                <a:spcBef>
                  <a:spcPct val="20000"/>
                </a:spcBef>
              </a:pPr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a sin x</a:t>
              </a:r>
              <a:r>
                <a:rPr kumimoji="0" lang="en-US" sz="2600" b="0" i="1" u="none" strike="noStrike" kern="0" cap="none" spc="0" normalizeH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  </a:t>
              </a:r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b </a:t>
              </a:r>
              <a:r>
                <a:rPr kumimoji="0" lang="en-US" sz="2600" b="0" i="1" u="none" strike="noStrike" kern="0" cap="none" spc="0" normalizeH="0" baseline="0" noProof="0" dirty="0" err="1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cos</a:t>
              </a:r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x         0 </a:t>
              </a:r>
              <a:r>
                <a:rPr kumimoji="0" lang="en-US" sz="2600" b="0" i="1" u="none" strike="noStrike" kern="0" cap="none" spc="0" normalizeH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  </a:t>
              </a:r>
              <a:r>
                <a:rPr kumimoji="0" lang="ru-RU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 </a:t>
              </a:r>
              <a:endParaRPr kumimoji="0" lang="en-US" sz="2600" b="0" i="1" u="none" strike="noStrike" kern="0" cap="none" spc="0" normalizeH="0" baseline="0" noProof="0" dirty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958095" y="2719274"/>
              <a:ext cx="98296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0" lang="en-US" sz="2600" b="0" i="1" u="none" strike="noStrike" kern="0" cap="none" spc="0" normalizeH="0" baseline="0" noProof="0" dirty="0" err="1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cos</a:t>
              </a:r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x</a:t>
              </a:r>
              <a:endParaRPr lang="ru-RU" sz="2600" i="1" kern="0" dirty="0" smtClean="0">
                <a:latin typeface="Bookman Old Style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2933322" y="2842788"/>
              <a:ext cx="115884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4045554" y="2596913"/>
              <a:ext cx="3850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i="1" kern="0" dirty="0">
                  <a:latin typeface="Bookman Old Style"/>
                </a:rPr>
                <a:t>+</a:t>
              </a:r>
              <a:endParaRPr lang="ru-RU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450407" y="2708712"/>
              <a:ext cx="98296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0" lang="en-US" sz="2600" b="0" i="1" u="none" strike="noStrike" kern="0" cap="none" spc="0" normalizeH="0" baseline="0" noProof="0" dirty="0" err="1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cos</a:t>
              </a:r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x</a:t>
              </a:r>
              <a:endParaRPr lang="ru-RU" sz="2600" i="1" kern="0" dirty="0" smtClean="0">
                <a:latin typeface="Bookman Old Style"/>
              </a:endParaRP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425634" y="2832226"/>
              <a:ext cx="115884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Прямоугольник 18"/>
            <p:cNvSpPr/>
            <p:nvPr/>
          </p:nvSpPr>
          <p:spPr>
            <a:xfrm>
              <a:off x="5621627" y="2569815"/>
              <a:ext cx="3850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i="1" kern="0" dirty="0" smtClean="0">
                  <a:latin typeface="Bookman Old Style"/>
                </a:rPr>
                <a:t>=</a:t>
              </a:r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034765" y="2708712"/>
              <a:ext cx="98296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0" lang="en-US" sz="2600" b="0" i="1" u="none" strike="noStrike" kern="0" cap="none" spc="0" normalizeH="0" baseline="0" noProof="0" dirty="0" err="1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cos</a:t>
              </a:r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x</a:t>
              </a:r>
              <a:endParaRPr lang="ru-RU" sz="2600" i="1" kern="0" dirty="0" smtClean="0">
                <a:latin typeface="Bookman Old Style"/>
              </a:endParaRPr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>
              <a:off x="6009992" y="2832226"/>
              <a:ext cx="888749" cy="150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Прямоугольник 23"/>
          <p:cNvSpPr/>
          <p:nvPr/>
        </p:nvSpPr>
        <p:spPr>
          <a:xfrm>
            <a:off x="2772694" y="3391008"/>
            <a:ext cx="359861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a </a:t>
            </a:r>
            <a:r>
              <a:rPr lang="en-US" sz="2600" i="1" kern="0" noProof="0" dirty="0" err="1" smtClean="0">
                <a:latin typeface="Bookman Old Style"/>
              </a:rPr>
              <a:t>tg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 x + b = 0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  </a:t>
            </a:r>
            <a:endParaRPr kumimoji="0" lang="en-US" sz="2600" b="0" i="1" u="none" strike="noStrike" kern="0" cap="none" spc="0" normalizeH="0" baseline="0" noProof="0" dirty="0">
              <a:ln>
                <a:noFill/>
              </a:ln>
              <a:uLnTx/>
              <a:uFillTx/>
              <a:latin typeface="Bookman Old Style"/>
              <a:ea typeface="+mn-ea"/>
              <a:cs typeface="+mn-cs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3639492" y="3819271"/>
            <a:ext cx="1865015" cy="847037"/>
            <a:chOff x="3874882" y="3565773"/>
            <a:chExt cx="1865015" cy="847037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3874882" y="3733531"/>
              <a:ext cx="186501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lvl="0" indent="-342900">
                <a:spcBef>
                  <a:spcPct val="20000"/>
                </a:spcBef>
              </a:pPr>
              <a:r>
                <a:rPr lang="en-US" sz="2600" i="1" kern="0" noProof="0" dirty="0" err="1" smtClean="0">
                  <a:latin typeface="Bookman Old Style"/>
                </a:rPr>
                <a:t>tg</a:t>
              </a:r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x = – </a:t>
              </a:r>
              <a:r>
                <a:rPr kumimoji="0" lang="ru-RU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  </a:t>
              </a:r>
              <a:endParaRPr kumimoji="0" lang="en-US" sz="2600" b="0" i="1" u="none" strike="noStrike" kern="0" cap="none" spc="0" normalizeH="0" baseline="0" noProof="0" dirty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164124" y="3920367"/>
              <a:ext cx="39145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a</a:t>
              </a:r>
              <a:endParaRPr lang="ru-RU" sz="2600" i="1" kern="0" dirty="0" smtClean="0">
                <a:latin typeface="Bookman Old Style"/>
              </a:endParaRPr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>
              <a:off x="5205743" y="4010686"/>
              <a:ext cx="3349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Прямоугольник 30"/>
            <p:cNvSpPr/>
            <p:nvPr/>
          </p:nvSpPr>
          <p:spPr>
            <a:xfrm>
              <a:off x="5198829" y="3565773"/>
              <a:ext cx="39145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b</a:t>
              </a:r>
              <a:endParaRPr lang="ru-RU" sz="2600" i="1" kern="0" dirty="0" smtClean="0">
                <a:latin typeface="Bookman Old Style"/>
              </a:endParaRPr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  <p:bldP spid="4" grpId="0"/>
      <p:bldP spid="6" grpId="0"/>
      <p:bldP spid="10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Однородные тригонометрические уравнения</a:t>
            </a:r>
            <a:endParaRPr lang="en-US" sz="2800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25509" y="1833811"/>
            <a:ext cx="609298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600" i="1" kern="0" dirty="0" smtClean="0">
                <a:latin typeface="Bookman Old Style"/>
              </a:rPr>
              <a:t>a sin</a:t>
            </a:r>
            <a:r>
              <a:rPr lang="ru-RU" sz="2600" i="1" kern="0" baseline="30000" dirty="0" smtClean="0">
                <a:latin typeface="Bookman Old Style"/>
              </a:rPr>
              <a:t>2</a:t>
            </a:r>
            <a:r>
              <a:rPr lang="en-US" sz="2600" i="1" kern="0" dirty="0" smtClean="0">
                <a:latin typeface="Bookman Old Style"/>
              </a:rPr>
              <a:t>x + b sin x </a:t>
            </a:r>
            <a:r>
              <a:rPr lang="en-US" sz="2600" i="1" kern="0" dirty="0" err="1" smtClean="0">
                <a:latin typeface="Bookman Old Style"/>
              </a:rPr>
              <a:t>cos</a:t>
            </a:r>
            <a:r>
              <a:rPr lang="en-US" sz="2600" i="1" kern="0" dirty="0" smtClean="0">
                <a:latin typeface="Bookman Old Style"/>
              </a:rPr>
              <a:t> x + c cos</a:t>
            </a:r>
            <a:r>
              <a:rPr lang="en-US" sz="2600" i="1" kern="0" baseline="30000" dirty="0" smtClean="0">
                <a:latin typeface="Bookman Old Style"/>
              </a:rPr>
              <a:t>2</a:t>
            </a:r>
            <a:r>
              <a:rPr lang="en-US" sz="2600" i="1" kern="0" dirty="0" smtClean="0">
                <a:latin typeface="Bookman Old Style"/>
              </a:rPr>
              <a:t>x = 0</a:t>
            </a:r>
            <a:endParaRPr kumimoji="0" lang="en-US" sz="2600" b="0" i="1" u="none" strike="noStrike" kern="0" cap="none" spc="0" normalizeH="0" baseline="0" noProof="0" dirty="0">
              <a:ln>
                <a:noFill/>
              </a:ln>
              <a:uLnTx/>
              <a:uFillTx/>
              <a:latin typeface="Bookman Old Style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2344" y="520502"/>
            <a:ext cx="851931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Bookman Old Style"/>
                <a:ea typeface="+mn-ea"/>
                <a:cs typeface="+mn-cs"/>
              </a:rPr>
              <a:t>Уравнение вида 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a sin</a:t>
            </a:r>
            <a:r>
              <a:rPr kumimoji="0" lang="ru-RU" sz="2600" b="0" i="1" u="none" strike="noStrike" kern="0" cap="none" spc="0" normalizeH="0" baseline="3000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2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x + b sin x </a:t>
            </a:r>
            <a:r>
              <a:rPr kumimoji="0" lang="en-US" sz="2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cos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 x + c cos</a:t>
            </a:r>
            <a:r>
              <a:rPr kumimoji="0" lang="en-US" sz="2600" b="0" i="1" u="none" strike="noStrike" kern="0" cap="none" spc="0" normalizeH="0" baseline="3000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2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x = 0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 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Bookman Old Style"/>
                <a:ea typeface="+mn-ea"/>
                <a:cs typeface="+mn-cs"/>
              </a:rPr>
              <a:t>называют 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однородным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Bookman Old Style"/>
                <a:ea typeface="+mn-ea"/>
                <a:cs typeface="+mn-cs"/>
              </a:rPr>
              <a:t> </a:t>
            </a:r>
            <a:r>
              <a:rPr lang="ru-RU" sz="2600" i="1" kern="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/>
              </a:rPr>
              <a:t>тригонометрическим уравнением второй степени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Bookman Old Style"/>
                <a:ea typeface="+mn-ea"/>
                <a:cs typeface="+mn-cs"/>
              </a:rPr>
              <a:t>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7677339" y="1774480"/>
            <a:ext cx="0" cy="5975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776047" y="1801307"/>
            <a:ext cx="12202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: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 </a:t>
            </a:r>
            <a:r>
              <a:rPr kumimoji="0" lang="en-US" sz="26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cos</a:t>
            </a:r>
            <a:r>
              <a:rPr kumimoji="0" lang="ru-RU" sz="2600" b="0" i="1" u="none" strike="noStrike" kern="0" cap="none" spc="0" normalizeH="0" baseline="3000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2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x</a:t>
            </a:r>
            <a:endParaRPr lang="ru-RU" sz="2600" i="1" kern="0" dirty="0" smtClean="0">
              <a:latin typeface="Bookman Old Style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772694" y="3291420"/>
            <a:ext cx="359861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a </a:t>
            </a:r>
            <a:r>
              <a:rPr lang="en-US" sz="2600" i="1" kern="0" noProof="0" dirty="0" smtClean="0">
                <a:latin typeface="Bookman Old Style"/>
              </a:rPr>
              <a:t>tg</a:t>
            </a:r>
            <a:r>
              <a:rPr lang="en-US" sz="2600" i="1" kern="0" baseline="30000" noProof="0" dirty="0" smtClean="0">
                <a:latin typeface="Bookman Old Style"/>
              </a:rPr>
              <a:t>2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x + b </a:t>
            </a:r>
            <a:r>
              <a:rPr kumimoji="0" lang="en-US" sz="26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tg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 x + c = 0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Bookman Old Style"/>
                <a:ea typeface="+mn-ea"/>
                <a:cs typeface="+mn-cs"/>
              </a:rPr>
              <a:t>  </a:t>
            </a:r>
            <a:endParaRPr kumimoji="0" lang="en-US" sz="2600" b="0" i="1" u="none" strike="noStrike" kern="0" cap="none" spc="0" normalizeH="0" baseline="0" noProof="0" dirty="0">
              <a:ln>
                <a:noFill/>
              </a:ln>
              <a:uLnTx/>
              <a:uFillTx/>
              <a:latin typeface="Bookman Old Style"/>
              <a:ea typeface="+mn-ea"/>
              <a:cs typeface="+mn-cs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986828" y="2357403"/>
            <a:ext cx="7170343" cy="907126"/>
            <a:chOff x="615636" y="2375510"/>
            <a:chExt cx="7170343" cy="907126"/>
          </a:xfrm>
        </p:grpSpPr>
        <p:grpSp>
          <p:nvGrpSpPr>
            <p:cNvPr id="2" name="Группа 22"/>
            <p:cNvGrpSpPr/>
            <p:nvPr/>
          </p:nvGrpSpPr>
          <p:grpSpPr>
            <a:xfrm>
              <a:off x="615636" y="2375510"/>
              <a:ext cx="7170343" cy="907126"/>
              <a:chOff x="615636" y="2375510"/>
              <a:chExt cx="7170343" cy="907126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615636" y="2375510"/>
                <a:ext cx="7170343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spcBef>
                    <a:spcPct val="20000"/>
                  </a:spcBef>
                </a:pPr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a sin</a:t>
                </a:r>
                <a:r>
                  <a:rPr kumimoji="0" lang="ru-RU" sz="2600" b="0" i="1" u="none" strike="noStrike" kern="0" cap="none" spc="0" normalizeH="0" baseline="3000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2</a:t>
                </a:r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x  </a:t>
                </a:r>
                <a:r>
                  <a:rPr kumimoji="0" lang="en-US" sz="2600" b="0" i="1" u="none" strike="noStrike" kern="0" cap="none" spc="0" normalizeH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   </a:t>
                </a:r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 b sin x </a:t>
                </a:r>
                <a:r>
                  <a:rPr kumimoji="0" lang="en-US" sz="2600" b="0" i="1" u="none" strike="noStrike" kern="0" cap="none" spc="0" normalizeH="0" baseline="0" noProof="0" dirty="0" err="1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cos</a:t>
                </a:r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 x</a:t>
                </a:r>
                <a:r>
                  <a:rPr kumimoji="0" lang="en-US" sz="2600" b="0" i="1" u="none" strike="noStrike" kern="0" cap="none" spc="0" normalizeH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      c cos</a:t>
                </a:r>
                <a:r>
                  <a:rPr kumimoji="0" lang="en-US" sz="2600" b="0" i="1" u="none" strike="noStrike" kern="0" cap="none" spc="0" normalizeH="0" baseline="3000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2</a:t>
                </a:r>
                <a:r>
                  <a:rPr kumimoji="0" lang="en-US" sz="2600" b="0" i="1" u="none" strike="noStrike" kern="0" cap="none" spc="0" normalizeH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x         0</a:t>
                </a:r>
                <a:endParaRPr kumimoji="0" lang="en-US" sz="2600" b="0" i="1" u="none" strike="noStrike" kern="0" cap="none" spc="0" normalizeH="0" baseline="0" noProof="0" dirty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endParaRP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712835" y="2773594"/>
                <a:ext cx="1021433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cos</a:t>
                </a:r>
                <a:r>
                  <a:rPr kumimoji="0" lang="en-US" sz="2600" b="0" i="1" u="none" strike="noStrike" kern="0" cap="none" spc="0" normalizeH="0" baseline="3000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2</a:t>
                </a:r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x</a:t>
                </a:r>
                <a:endParaRPr lang="ru-RU" sz="2600" i="1" kern="0" dirty="0" smtClean="0">
                  <a:latin typeface="Bookman Old Style"/>
                </a:endParaRPr>
              </a:p>
            </p:txBody>
          </p: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688062" y="2815628"/>
                <a:ext cx="115884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Прямоугольник 15"/>
              <p:cNvSpPr/>
              <p:nvPr/>
            </p:nvSpPr>
            <p:spPr>
              <a:xfrm>
                <a:off x="1899883" y="2587859"/>
                <a:ext cx="385042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i="1" kern="0" dirty="0">
                    <a:latin typeface="Bookman Old Style"/>
                  </a:rPr>
                  <a:t>+</a:t>
                </a:r>
                <a:endParaRPr lang="ru-RU" dirty="0"/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>
                <a:off x="2730249" y="2753979"/>
                <a:ext cx="1021433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cos</a:t>
                </a:r>
                <a:r>
                  <a:rPr kumimoji="0" lang="en-US" sz="2600" b="0" i="1" u="none" strike="noStrike" kern="0" cap="none" spc="0" normalizeH="0" baseline="3000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2</a:t>
                </a:r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x</a:t>
                </a:r>
                <a:endParaRPr lang="ru-RU" sz="2600" i="1" kern="0" dirty="0" smtClean="0">
                  <a:latin typeface="Bookman Old Style"/>
                </a:endParaRPr>
              </a:p>
            </p:txBody>
          </p:sp>
          <p:cxnSp>
            <p:nvCxnSpPr>
              <p:cNvPr id="18" name="Прямая соединительная линия 17"/>
              <p:cNvCxnSpPr/>
              <p:nvPr/>
            </p:nvCxnSpPr>
            <p:spPr>
              <a:xfrm flipV="1">
                <a:off x="2370496" y="2824681"/>
                <a:ext cx="1938953" cy="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Прямоугольник 18"/>
              <p:cNvSpPr/>
              <p:nvPr/>
            </p:nvSpPr>
            <p:spPr>
              <a:xfrm>
                <a:off x="6065246" y="2603356"/>
                <a:ext cx="385042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i="1" kern="0" dirty="0" smtClean="0">
                    <a:latin typeface="Bookman Old Style"/>
                  </a:rPr>
                  <a:t>=</a:t>
                </a:r>
                <a:endParaRPr lang="ru-RU" dirty="0"/>
              </a:p>
            </p:txBody>
          </p:sp>
          <p:sp>
            <p:nvSpPr>
              <p:cNvPr id="20" name="Прямоугольник 19"/>
              <p:cNvSpPr/>
              <p:nvPr/>
            </p:nvSpPr>
            <p:spPr>
              <a:xfrm>
                <a:off x="4975509" y="2790193"/>
                <a:ext cx="1021433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cos</a:t>
                </a:r>
                <a:r>
                  <a:rPr kumimoji="0" lang="en-US" sz="2600" b="0" i="1" u="none" strike="noStrike" kern="0" cap="none" spc="0" normalizeH="0" baseline="3000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2</a:t>
                </a:r>
                <a:r>
                  <a:rPr kumimoji="0" lang="en-US" sz="2600" b="0" i="1" u="none" strike="noStrike" kern="0" cap="none" spc="0" normalizeH="0" baseline="0" noProof="0" dirty="0" smtClean="0">
                    <a:ln>
                      <a:noFill/>
                    </a:ln>
                    <a:uLnTx/>
                    <a:uFillTx/>
                    <a:latin typeface="Bookman Old Style"/>
                    <a:ea typeface="+mn-ea"/>
                    <a:cs typeface="+mn-cs"/>
                  </a:rPr>
                  <a:t>x</a:t>
                </a:r>
                <a:endParaRPr lang="ru-RU" sz="2600" i="1" kern="0" dirty="0" smtClean="0">
                  <a:latin typeface="Bookman Old Style"/>
                </a:endParaRPr>
              </a:p>
            </p:txBody>
          </p: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4916032" y="2851842"/>
                <a:ext cx="11135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Прямоугольник 31"/>
            <p:cNvSpPr/>
            <p:nvPr/>
          </p:nvSpPr>
          <p:spPr>
            <a:xfrm>
              <a:off x="4379479" y="2604457"/>
              <a:ext cx="3850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i="1" kern="0" dirty="0">
                  <a:latin typeface="Bookman Old Style"/>
                </a:rPr>
                <a:t>+</a:t>
              </a:r>
              <a:endParaRPr lang="ru-RU" dirty="0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6540249" y="2788684"/>
              <a:ext cx="102143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cos</a:t>
              </a:r>
              <a:r>
                <a:rPr kumimoji="0" lang="en-US" sz="2600" b="0" i="1" u="none" strike="noStrike" kern="0" cap="none" spc="0" normalizeH="0" baseline="3000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2</a:t>
              </a:r>
              <a:r>
                <a:rPr kumimoji="0" lang="en-US" sz="2600" b="0" i="1" u="none" strike="noStrike" kern="0" cap="none" spc="0" normalizeH="0" baseline="0" noProof="0" dirty="0" smtClean="0">
                  <a:ln>
                    <a:noFill/>
                  </a:ln>
                  <a:uLnTx/>
                  <a:uFillTx/>
                  <a:latin typeface="Bookman Old Style"/>
                  <a:ea typeface="+mn-ea"/>
                  <a:cs typeface="+mn-cs"/>
                </a:rPr>
                <a:t>x</a:t>
              </a:r>
              <a:endParaRPr lang="ru-RU" sz="2600" i="1" kern="0" dirty="0" smtClean="0">
                <a:latin typeface="Bookman Old Style"/>
              </a:endParaRPr>
            </a:p>
          </p:txBody>
        </p:sp>
        <p:cxnSp>
          <p:nvCxnSpPr>
            <p:cNvPr id="40" name="Прямая соединительная линия 39"/>
            <p:cNvCxnSpPr/>
            <p:nvPr/>
          </p:nvCxnSpPr>
          <p:spPr>
            <a:xfrm>
              <a:off x="6480772" y="2850333"/>
              <a:ext cx="111357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Прямоугольник 42"/>
          <p:cNvSpPr/>
          <p:nvPr/>
        </p:nvSpPr>
        <p:spPr>
          <a:xfrm>
            <a:off x="0" y="3788804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ru-RU" sz="2600" i="1" kern="0" dirty="0" smtClean="0">
                <a:solidFill>
                  <a:srgbClr val="5F5F5F"/>
                </a:solidFill>
                <a:latin typeface="Bookman Old Style"/>
              </a:rPr>
              <a:t>Далее, вводим новую переменную </a:t>
            </a:r>
            <a:r>
              <a:rPr kumimoji="0" lang="en-US" sz="2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tg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 x  = t</a:t>
            </a:r>
            <a:r>
              <a:rPr lang="ru-RU" sz="2600" i="1" kern="0" noProof="0" dirty="0" smtClean="0">
                <a:solidFill>
                  <a:srgbClr val="5F5F5F"/>
                </a:solidFill>
                <a:latin typeface="Bookman Old Style"/>
              </a:rPr>
              <a:t> и решаем методом замены переменной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Bookman Old Style"/>
                <a:ea typeface="+mn-ea"/>
                <a:cs typeface="+mn-cs"/>
              </a:rPr>
              <a:t>.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0" y="4757525"/>
            <a:ext cx="91440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ru-RU" sz="2600" i="1" u="sng" kern="0" dirty="0" smtClean="0">
                <a:solidFill>
                  <a:srgbClr val="5F5F5F"/>
                </a:solidFill>
                <a:latin typeface="Bookman Old Style"/>
              </a:rPr>
              <a:t>З</a:t>
            </a:r>
            <a:r>
              <a:rPr lang="ru-RU" sz="2600" i="1" u="sng" dirty="0" smtClean="0">
                <a:solidFill>
                  <a:srgbClr val="5F5F5F"/>
                </a:solidFill>
                <a:latin typeface="+mn-lt"/>
              </a:rPr>
              <a:t>аме</a:t>
            </a:r>
            <a:r>
              <a:rPr lang="ru-RU" sz="2600" i="1" u="sng" kern="0" dirty="0" smtClean="0">
                <a:solidFill>
                  <a:srgbClr val="5F5F5F"/>
                </a:solidFill>
                <a:latin typeface="Bookman Old Style"/>
              </a:rPr>
              <a:t>чание.</a:t>
            </a:r>
            <a:r>
              <a:rPr lang="ru-RU" sz="2600" i="1" kern="0" dirty="0" smtClean="0">
                <a:solidFill>
                  <a:srgbClr val="5F5F5F"/>
                </a:solidFill>
                <a:latin typeface="Bookman Old Style"/>
              </a:rPr>
              <a:t> Если в данном уравнении 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а = 0 </a:t>
            </a:r>
            <a:r>
              <a:rPr lang="ru-RU" sz="2600" i="1" kern="0" dirty="0">
                <a:solidFill>
                  <a:srgbClr val="5F5F5F"/>
                </a:solidFill>
                <a:latin typeface="Bookman Old Style"/>
              </a:rPr>
              <a:t>или</a:t>
            </a:r>
            <a:r>
              <a:rPr kumimoji="0" lang="ru-RU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 с = 0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/>
                <a:ea typeface="+mn-ea"/>
                <a:cs typeface="+mn-cs"/>
              </a:rPr>
              <a:t> </a:t>
            </a:r>
            <a:r>
              <a:rPr lang="ru-RU" sz="2600" i="1" kern="0" dirty="0" smtClean="0">
                <a:solidFill>
                  <a:srgbClr val="5F5F5F"/>
                </a:solidFill>
                <a:latin typeface="Bookman Old Style"/>
              </a:rPr>
              <a:t>то, уравнение решается методом разложения </a:t>
            </a:r>
          </a:p>
          <a:p>
            <a:pPr lvl="0">
              <a:spcBef>
                <a:spcPts val="0"/>
              </a:spcBef>
            </a:pPr>
            <a:r>
              <a:rPr lang="ru-RU" sz="2600" i="1" kern="0" dirty="0" smtClean="0">
                <a:solidFill>
                  <a:srgbClr val="5F5F5F"/>
                </a:solidFill>
                <a:latin typeface="Bookman Old Style"/>
              </a:rPr>
              <a:t>на множители.</a:t>
            </a:r>
            <a:endParaRPr kumimoji="0" lang="ru-RU" sz="2600" b="0" i="1" u="none" strike="noStrike" kern="0" cap="none" spc="0" normalizeH="0" baseline="0" noProof="0" dirty="0" smtClean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Bookman Old Style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24" grpId="0"/>
      <p:bldP spid="43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 txBox="1">
            <a:spLocks noChangeArrowheads="1"/>
          </p:cNvSpPr>
          <p:nvPr/>
        </p:nvSpPr>
        <p:spPr bwMode="auto">
          <a:xfrm>
            <a:off x="0" y="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380246" y="823269"/>
          <a:ext cx="2368550" cy="309563"/>
        </p:xfrm>
        <a:graphic>
          <a:graphicData uri="http://schemas.openxmlformats.org/presentationml/2006/ole">
            <p:oleObj spid="_x0000_s99349" name="Формула" r:id="rId4" imgW="1371600" imgH="177480" progId="Equation.3">
              <p:embed/>
            </p:oleObj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380246" y="1242259"/>
          <a:ext cx="2938462" cy="684212"/>
        </p:xfrm>
        <a:graphic>
          <a:graphicData uri="http://schemas.openxmlformats.org/presentationml/2006/ole">
            <p:oleObj spid="_x0000_s99350" name="Формула" r:id="rId5" imgW="1701720" imgH="393480" progId="Equation.3">
              <p:embed/>
            </p:oleObj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380246" y="2015024"/>
          <a:ext cx="1490662" cy="352425"/>
        </p:xfrm>
        <a:graphic>
          <a:graphicData uri="http://schemas.openxmlformats.org/presentationml/2006/ole">
            <p:oleObj spid="_x0000_s99351" name="Формула" r:id="rId6" imgW="863280" imgH="203040" progId="Equation.3">
              <p:embed/>
            </p:oleObj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380246" y="2426973"/>
          <a:ext cx="965200" cy="682625"/>
        </p:xfrm>
        <a:graphic>
          <a:graphicData uri="http://schemas.openxmlformats.org/presentationml/2006/ole">
            <p:oleObj spid="_x0000_s99352" name="Формула" r:id="rId7" imgW="558720" imgH="393480" progId="Equation.3">
              <p:embed/>
            </p:oleObj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380246" y="3140656"/>
          <a:ext cx="2917826" cy="682625"/>
        </p:xfrm>
        <a:graphic>
          <a:graphicData uri="http://schemas.openxmlformats.org/presentationml/2006/ole">
            <p:oleObj spid="_x0000_s99353" name="Формула" r:id="rId8" imgW="1688760" imgH="393480" progId="Equation.3">
              <p:embed/>
            </p:oleObj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386533" y="3917950"/>
          <a:ext cx="3752850" cy="682625"/>
        </p:xfrm>
        <a:graphic>
          <a:graphicData uri="http://schemas.openxmlformats.org/presentationml/2006/ole">
            <p:oleObj spid="_x0000_s99354" name="Формула" r:id="rId9" imgW="2171520" imgH="393480" progId="Equation.3">
              <p:embed/>
            </p:oleObj>
          </a:graphicData>
        </a:graphic>
      </p:graphicFrame>
      <p:sp>
        <p:nvSpPr>
          <p:cNvPr id="34" name="Rectangle 2"/>
          <p:cNvSpPr txBox="1">
            <a:spLocks noChangeArrowheads="1"/>
          </p:cNvSpPr>
          <p:nvPr/>
        </p:nvSpPr>
        <p:spPr bwMode="auto">
          <a:xfrm>
            <a:off x="4572000" y="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Пример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4572000" y="852960"/>
          <a:ext cx="2301875" cy="307975"/>
        </p:xfrm>
        <a:graphic>
          <a:graphicData uri="http://schemas.openxmlformats.org/presentationml/2006/ole">
            <p:oleObj spid="_x0000_s99355" name="Формула" r:id="rId10" imgW="1333440" imgH="177480" progId="Equation.3">
              <p:embed/>
            </p:oleObj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4572000" y="1233959"/>
          <a:ext cx="3049587" cy="684212"/>
        </p:xfrm>
        <a:graphic>
          <a:graphicData uri="http://schemas.openxmlformats.org/presentationml/2006/ole">
            <p:oleObj spid="_x0000_s99356" name="Формула" r:id="rId11" imgW="1765080" imgH="393480" progId="Equation.3">
              <p:embed/>
            </p:oleObj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4572000" y="2060920"/>
          <a:ext cx="1468437" cy="352425"/>
        </p:xfrm>
        <a:graphic>
          <a:graphicData uri="http://schemas.openxmlformats.org/presentationml/2006/ole">
            <p:oleObj spid="_x0000_s99357" name="Формула" r:id="rId12" imgW="850680" imgH="203040" progId="Equation.3">
              <p:embed/>
            </p:oleObj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4572000" y="2574626"/>
          <a:ext cx="1228725" cy="352425"/>
        </p:xfrm>
        <a:graphic>
          <a:graphicData uri="http://schemas.openxmlformats.org/presentationml/2006/ole">
            <p:oleObj spid="_x0000_s99358" name="Формула" r:id="rId13" imgW="711000" imgH="203040" progId="Equation.3">
              <p:embed/>
            </p:oleObj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4572000" y="2918642"/>
          <a:ext cx="2611437" cy="682625"/>
        </p:xfrm>
        <a:graphic>
          <a:graphicData uri="http://schemas.openxmlformats.org/presentationml/2006/ole">
            <p:oleObj spid="_x0000_s99359" name="Формула" r:id="rId14" imgW="1511280" imgH="393480" progId="Equation.3">
              <p:embed/>
            </p:oleObj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4572000" y="4297535"/>
          <a:ext cx="3376612" cy="682625"/>
        </p:xfrm>
        <a:graphic>
          <a:graphicData uri="http://schemas.openxmlformats.org/presentationml/2006/ole">
            <p:oleObj spid="_x0000_s99360" name="Формула" r:id="rId15" imgW="1955520" imgH="393480" progId="Equation.3">
              <p:embed/>
            </p:oleObj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4572000" y="3618902"/>
          <a:ext cx="2522538" cy="682625"/>
        </p:xfrm>
        <a:graphic>
          <a:graphicData uri="http://schemas.openxmlformats.org/presentationml/2006/ole">
            <p:oleObj spid="_x0000_s99361" name="Формула" r:id="rId16" imgW="1460160" imgH="393480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760411" y="767579"/>
          <a:ext cx="1271587" cy="441325"/>
        </p:xfrm>
        <a:graphic>
          <a:graphicData uri="http://schemas.openxmlformats.org/presentationml/2006/ole">
            <p:oleObj spid="_x0000_s99362" name="Формула" r:id="rId17" imgW="736560" imgH="253800" progId="Equation.3">
              <p:embed/>
            </p:oleObj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7018338" y="793750"/>
          <a:ext cx="1425575" cy="441325"/>
        </p:xfrm>
        <a:graphic>
          <a:graphicData uri="http://schemas.openxmlformats.org/presentationml/2006/ole">
            <p:oleObj spid="_x0000_s99363" name="Формула" r:id="rId18" imgW="825480" imgH="253800" progId="Equation.3">
              <p:embed/>
            </p:oleObj>
          </a:graphicData>
        </a:graphic>
      </p:graphicFrame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0" y="0"/>
            <a:ext cx="4572000" cy="457200"/>
          </a:xfrm>
        </p:spPr>
        <p:txBody>
          <a:bodyPr/>
          <a:lstStyle/>
          <a:p>
            <a:pPr lvl="0" algn="ctr"/>
            <a:r>
              <a:rPr lang="ru-RU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 </a:t>
            </a:r>
            <a:r>
              <a:rPr lang="ru-RU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000"/>
                            </p:stCondLst>
                            <p:childTnLst>
                              <p:par>
                                <p:cTn id="9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2054193" y="559271"/>
          <a:ext cx="4102100" cy="352425"/>
        </p:xfrm>
        <a:graphic>
          <a:graphicData uri="http://schemas.openxmlformats.org/presentationml/2006/ole">
            <p:oleObj spid="_x0000_s100367" name="Формула" r:id="rId4" imgW="2374560" imgH="203040" progId="Equation.3">
              <p:embed/>
            </p:oleObj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2055137" y="929834"/>
          <a:ext cx="4254500" cy="728663"/>
        </p:xfrm>
        <a:graphic>
          <a:graphicData uri="http://schemas.openxmlformats.org/presentationml/2006/ole">
            <p:oleObj spid="_x0000_s100368" name="Формула" r:id="rId5" imgW="2463480" imgH="419040" progId="Equation.3">
              <p:embed/>
            </p:oleObj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2055137" y="1739711"/>
          <a:ext cx="2279650" cy="396875"/>
        </p:xfrm>
        <a:graphic>
          <a:graphicData uri="http://schemas.openxmlformats.org/presentationml/2006/ole">
            <p:oleObj spid="_x0000_s100372" name="Формула" r:id="rId6" imgW="1320480" imgH="228600" progId="Equation.3">
              <p:embed/>
            </p:oleObj>
          </a:graphicData>
        </a:graphic>
      </p:graphicFrame>
      <p:graphicFrame>
        <p:nvGraphicFramePr>
          <p:cNvPr id="24" name="Object 9"/>
          <p:cNvGraphicFramePr>
            <a:graphicFrameLocks noChangeAspect="1"/>
          </p:cNvGraphicFramePr>
          <p:nvPr/>
        </p:nvGraphicFramePr>
        <p:xfrm>
          <a:off x="2055137" y="2215411"/>
          <a:ext cx="2974975" cy="1676400"/>
        </p:xfrm>
        <a:graphic>
          <a:graphicData uri="http://schemas.openxmlformats.org/presentationml/2006/ole">
            <p:oleObj spid="_x0000_s100373" name="Формула" r:id="rId7" imgW="1688760" imgH="952200" progId="Equation.3">
              <p:embed/>
            </p:oleObj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2055320" y="4033467"/>
          <a:ext cx="4760913" cy="1187450"/>
        </p:xfrm>
        <a:graphic>
          <a:graphicData uri="http://schemas.openxmlformats.org/presentationml/2006/ole">
            <p:oleObj spid="_x0000_s100374" name="Формула" r:id="rId8" imgW="2743200" imgH="685800" progId="Equation.3">
              <p:embed/>
            </p:oleObj>
          </a:graphicData>
        </a:graphic>
      </p:graphicFrame>
      <p:graphicFrame>
        <p:nvGraphicFramePr>
          <p:cNvPr id="2" name="Object 23"/>
          <p:cNvGraphicFramePr>
            <a:graphicFrameLocks noChangeAspect="1"/>
          </p:cNvGraphicFramePr>
          <p:nvPr/>
        </p:nvGraphicFramePr>
        <p:xfrm>
          <a:off x="3920152" y="4263212"/>
          <a:ext cx="2908300" cy="1160463"/>
        </p:xfrm>
        <a:graphic>
          <a:graphicData uri="http://schemas.openxmlformats.org/presentationml/2006/ole">
            <p:oleObj spid="_x0000_s100375" name="Формула" r:id="rId9" imgW="1650960" imgH="660240" progId="Equation.3">
              <p:embed/>
            </p:oleObj>
          </a:graphicData>
        </a:graphic>
      </p:graphicFrame>
      <p:graphicFrame>
        <p:nvGraphicFramePr>
          <p:cNvPr id="3" name="Object 24"/>
          <p:cNvGraphicFramePr>
            <a:graphicFrameLocks noChangeAspect="1"/>
          </p:cNvGraphicFramePr>
          <p:nvPr/>
        </p:nvGraphicFramePr>
        <p:xfrm>
          <a:off x="2066131" y="5417126"/>
          <a:ext cx="5011738" cy="692150"/>
        </p:xfrm>
        <a:graphic>
          <a:graphicData uri="http://schemas.openxmlformats.org/presentationml/2006/ole">
            <p:oleObj spid="_x0000_s100376" name="Формула" r:id="rId10" imgW="2920680" imgH="393480" progId="Equation.3">
              <p:embed/>
            </p:oleObj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6360248" y="541338"/>
          <a:ext cx="1404938" cy="441325"/>
        </p:xfrm>
        <a:graphic>
          <a:graphicData uri="http://schemas.openxmlformats.org/presentationml/2006/ole">
            <p:oleObj spid="_x0000_s100378" name="Формула" r:id="rId11" imgW="812520" imgH="253800" progId="Equation.3">
              <p:embed/>
            </p:oleObj>
          </a:graphicData>
        </a:graphic>
      </p:graphicFrame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/>
          <a:lstStyle/>
          <a:p>
            <a:pPr lvl="0" algn="ctr"/>
            <a:r>
              <a:rPr lang="ru-RU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 </a:t>
            </a:r>
            <a:r>
              <a:rPr lang="ru-RU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1411287" y="582314"/>
          <a:ext cx="3157537" cy="396875"/>
        </p:xfrm>
        <a:graphic>
          <a:graphicData uri="http://schemas.openxmlformats.org/presentationml/2006/ole">
            <p:oleObj spid="_x0000_s101378" name="Формула" r:id="rId4" imgW="1828800" imgH="228600" progId="Equation.3">
              <p:embed/>
            </p:oleObj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411287" y="977902"/>
          <a:ext cx="3113088" cy="417513"/>
        </p:xfrm>
        <a:graphic>
          <a:graphicData uri="http://schemas.openxmlformats.org/presentationml/2006/ole">
            <p:oleObj spid="_x0000_s101385" name="Формула" r:id="rId5" imgW="1803240" imgH="241200" progId="Equation.3">
              <p:embed/>
            </p:oleObj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1419068" y="1388417"/>
          <a:ext cx="2566988" cy="885825"/>
        </p:xfrm>
        <a:graphic>
          <a:graphicData uri="http://schemas.openxmlformats.org/presentationml/2006/ole">
            <p:oleObj spid="_x0000_s101386" name="Формула" r:id="rId6" imgW="1485720" imgH="507960" progId="Equation.3">
              <p:embed/>
            </p:oleObj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1411287" y="2269748"/>
          <a:ext cx="6321425" cy="1504950"/>
        </p:xfrm>
        <a:graphic>
          <a:graphicData uri="http://schemas.openxmlformats.org/presentationml/2006/ole">
            <p:oleObj spid="_x0000_s101387" name="Формула" r:id="rId7" imgW="3657600" imgH="863280" progId="Equation.3">
              <p:embed/>
            </p:oleObj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/>
        </p:nvGraphicFramePr>
        <p:xfrm>
          <a:off x="1411287" y="3700232"/>
          <a:ext cx="6867525" cy="1504950"/>
        </p:xfrm>
        <a:graphic>
          <a:graphicData uri="http://schemas.openxmlformats.org/presentationml/2006/ole">
            <p:oleObj spid="_x0000_s101389" name="Формула" r:id="rId8" imgW="3974760" imgH="863280" progId="Equation.3">
              <p:embed/>
            </p:oleObj>
          </a:graphicData>
        </a:graphic>
      </p:graphicFrame>
      <p:graphicFrame>
        <p:nvGraphicFramePr>
          <p:cNvPr id="101391" name="Object 15"/>
          <p:cNvGraphicFramePr>
            <a:graphicFrameLocks noChangeAspect="1"/>
          </p:cNvGraphicFramePr>
          <p:nvPr/>
        </p:nvGraphicFramePr>
        <p:xfrm>
          <a:off x="2066925" y="5394325"/>
          <a:ext cx="5011738" cy="700088"/>
        </p:xfrm>
        <a:graphic>
          <a:graphicData uri="http://schemas.openxmlformats.org/presentationml/2006/ole">
            <p:oleObj spid="_x0000_s101391" name="Формула" r:id="rId9" imgW="2819160" imgH="393480" progId="Equation.3">
              <p:embed/>
            </p:oleObj>
          </a:graphicData>
        </a:graphic>
      </p:graphicFrame>
      <p:graphicFrame>
        <p:nvGraphicFramePr>
          <p:cNvPr id="101392" name="Object 16"/>
          <p:cNvGraphicFramePr>
            <a:graphicFrameLocks noChangeAspect="1"/>
          </p:cNvGraphicFramePr>
          <p:nvPr/>
        </p:nvGraphicFramePr>
        <p:xfrm>
          <a:off x="4049789" y="1428323"/>
          <a:ext cx="1318916" cy="454798"/>
        </p:xfrm>
        <a:graphic>
          <a:graphicData uri="http://schemas.openxmlformats.org/presentationml/2006/ole">
            <p:oleObj spid="_x0000_s101392" name="Формула" r:id="rId10" imgW="736560" imgH="253800" progId="Equation.3">
              <p:embed/>
            </p:oleObj>
          </a:graphicData>
        </a:graphic>
      </p:graphicFrame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/>
          <a:lstStyle/>
          <a:p>
            <a:pPr lvl="0" algn="ctr"/>
            <a:r>
              <a:rPr lang="ru-RU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 </a:t>
            </a:r>
            <a:r>
              <a:rPr lang="ru-RU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2825" y="690718"/>
            <a:ext cx="7772400" cy="13557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5551" y="0"/>
            <a:ext cx="77863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Задания для самостоятельного решения:</a:t>
            </a: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3762" y="2326889"/>
            <a:ext cx="3376613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599" y="3072162"/>
            <a:ext cx="4948238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44965" y="68022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1.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8419" y="2319454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2.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4965" y="3088888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3.</a:t>
            </a:r>
            <a:endParaRPr lang="ru-RU" b="1" dirty="0"/>
          </a:p>
        </p:txBody>
      </p:sp>
      <p:sp>
        <p:nvSpPr>
          <p:cNvPr id="10" name="Прямоугольник 6"/>
          <p:cNvSpPr>
            <a:spLocks noChangeArrowheads="1"/>
          </p:cNvSpPr>
          <p:nvPr/>
        </p:nvSpPr>
        <p:spPr bwMode="auto">
          <a:xfrm>
            <a:off x="602165" y="3657599"/>
            <a:ext cx="733750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Домашнее задание: </a:t>
            </a:r>
            <a:r>
              <a:rPr lang="ru-RU" sz="2000" dirty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sz="2000" dirty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sz="2000" dirty="0">
                <a:solidFill>
                  <a:schemeClr val="accent2"/>
                </a:solidFill>
                <a:hlinkClick r:id="rId5"/>
              </a:rPr>
              <a:t>olgadumnova80@mail.ru</a:t>
            </a:r>
            <a:r>
              <a:rPr lang="ru-RU" sz="2000" dirty="0">
                <a:solidFill>
                  <a:schemeClr val="accent2"/>
                </a:solidFill>
              </a:rPr>
              <a:t> </a:t>
            </a:r>
            <a:r>
              <a:rPr lang="ru-RU" sz="2000" dirty="0">
                <a:solidFill>
                  <a:srgbClr val="C00000"/>
                </a:solidFill>
              </a:rPr>
              <a:t>или в личные сообщения «В контакте» </a:t>
            </a:r>
            <a:r>
              <a:rPr lang="ru-RU" sz="2000" u="sng" dirty="0">
                <a:hlinkClick r:id="rId6"/>
              </a:rPr>
              <a:t>https://vk.com/id407022472</a:t>
            </a:r>
            <a:r>
              <a:rPr lang="ru-RU" sz="2000" dirty="0"/>
              <a:t> Ольга </a:t>
            </a:r>
            <a:r>
              <a:rPr lang="ru-RU" sz="2000" dirty="0" err="1"/>
              <a:t>Думнова</a:t>
            </a:r>
            <a:endParaRPr lang="ru-RU" sz="2000" dirty="0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technological_awakening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Другая 1">
      <a:majorFont>
        <a:latin typeface="Century Gothic"/>
        <a:ea typeface=""/>
        <a:cs typeface=""/>
      </a:majorFont>
      <a:minorFont>
        <a:latin typeface="Bookman Old Styl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848</TotalTime>
  <Words>236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technological_awakening</vt:lpstr>
      <vt:lpstr>Формула</vt:lpstr>
      <vt:lpstr>Однородные тригонометрические уравнения</vt:lpstr>
      <vt:lpstr>Однородные тригонометрические уравнения</vt:lpstr>
      <vt:lpstr>Однородные тригонометрические уравнения</vt:lpstr>
      <vt:lpstr>Пример 1</vt:lpstr>
      <vt:lpstr>Пример 3</vt:lpstr>
      <vt:lpstr>Пример 4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решения  тригонометрических уравнений</dc:title>
  <dc:creator>User</dc:creator>
  <cp:lastModifiedBy>SERGEY</cp:lastModifiedBy>
  <cp:revision>93</cp:revision>
  <dcterms:created xsi:type="dcterms:W3CDTF">2013-01-24T05:21:22Z</dcterms:created>
  <dcterms:modified xsi:type="dcterms:W3CDTF">2020-12-20T12:15:18Z</dcterms:modified>
</cp:coreProperties>
</file>