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1.jpe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7.png"/><Relationship Id="rId10" Type="http://schemas.openxmlformats.org/officeDocument/2006/relationships/image" Target="../media/image34.png"/><Relationship Id="rId4" Type="http://schemas.openxmlformats.org/officeDocument/2006/relationships/image" Target="../media/image6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7.png"/><Relationship Id="rId3" Type="http://schemas.openxmlformats.org/officeDocument/2006/relationships/image" Target="../media/image1.jpeg"/><Relationship Id="rId7" Type="http://schemas.openxmlformats.org/officeDocument/2006/relationships/image" Target="../media/image43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5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7.png"/><Relationship Id="rId3" Type="http://schemas.openxmlformats.org/officeDocument/2006/relationships/image" Target="../media/image1.jpeg"/><Relationship Id="rId7" Type="http://schemas.openxmlformats.org/officeDocument/2006/relationships/image" Target="../media/image43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5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7.png"/><Relationship Id="rId3" Type="http://schemas.openxmlformats.org/officeDocument/2006/relationships/image" Target="../media/image1.jpeg"/><Relationship Id="rId7" Type="http://schemas.openxmlformats.org/officeDocument/2006/relationships/image" Target="../media/image43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5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58.png"/><Relationship Id="rId5" Type="http://schemas.openxmlformats.org/officeDocument/2006/relationships/image" Target="../media/image7.png"/><Relationship Id="rId10" Type="http://schemas.openxmlformats.org/officeDocument/2006/relationships/image" Target="../media/image46.png"/><Relationship Id="rId4" Type="http://schemas.openxmlformats.org/officeDocument/2006/relationships/image" Target="../media/image6.png"/><Relationship Id="rId9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1.jpe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1.jpeg"/><Relationship Id="rId7" Type="http://schemas.openxmlformats.org/officeDocument/2006/relationships/image" Target="../media/image75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7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1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2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1.jpe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1.jpe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33400"/>
            <a:ext cx="9144000" cy="155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/>
          <p:nvPr/>
        </p:nvSpPr>
        <p:spPr>
          <a:xfrm>
            <a:off x="533400" y="762000"/>
            <a:ext cx="8229600" cy="1524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 smtClean="0">
                <a:ln w="9525" cap="flat" cmpd="sng">
                  <a:solidFill>
                    <a:schemeClr val="accen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Impact"/>
              </a:rPr>
              <a:t> </a:t>
            </a:r>
            <a:r>
              <a:rPr b="0" i="0">
                <a:ln w="9525" cap="flat" cmpd="sng">
                  <a:solidFill>
                    <a:schemeClr val="accen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Impact"/>
              </a:rPr>
              <a:t>ГЕОМЕТРИЧЕСКИЕ ПРИЛОЖЕНИЯ </a:t>
            </a:r>
            <a:br>
              <a:rPr b="0" i="0">
                <a:ln w="9525" cap="flat" cmpd="sng">
                  <a:solidFill>
                    <a:schemeClr val="accen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Impact"/>
              </a:rPr>
            </a:br>
            <a:r>
              <a:rPr b="0" i="0">
                <a:ln w="9525" cap="flat" cmpd="sng">
                  <a:solidFill>
                    <a:schemeClr val="accen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Impact"/>
              </a:rPr>
              <a:t>ОПРЕДЕЛЕННОГО ИНТЕГРАЛА</a:t>
            </a:r>
          </a:p>
        </p:txBody>
      </p:sp>
      <p:sp>
        <p:nvSpPr>
          <p:cNvPr id="21" name="Google Shape;21;p3"/>
          <p:cNvSpPr/>
          <p:nvPr/>
        </p:nvSpPr>
        <p:spPr>
          <a:xfrm>
            <a:off x="381000" y="2362200"/>
            <a:ext cx="8153400" cy="113823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9525" cap="flat" cmpd="sng">
                  <a:solidFill>
                    <a:schemeClr val="accen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chemeClr val="accent2">
                    <a:alpha val="49803"/>
                  </a:schemeClr>
                </a:solidFill>
                <a:latin typeface="Book Antiqua"/>
              </a:rPr>
              <a:t>1. Вычисление площадей </a:t>
            </a:r>
            <a:br>
              <a:rPr b="0" i="1">
                <a:ln w="9525" cap="flat" cmpd="sng">
                  <a:solidFill>
                    <a:schemeClr val="accen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chemeClr val="accent2">
                    <a:alpha val="49803"/>
                  </a:schemeClr>
                </a:solidFill>
                <a:latin typeface="Book Antiqua"/>
              </a:rPr>
            </a:br>
            <a:r>
              <a:rPr b="0" i="1">
                <a:ln w="9525" cap="flat" cmpd="sng">
                  <a:solidFill>
                    <a:schemeClr val="accen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chemeClr val="accent2">
                    <a:alpha val="49803"/>
                  </a:schemeClr>
                </a:solidFill>
                <a:latin typeface="Book Antiqua"/>
              </a:rPr>
              <a:t>плоских фигур</a:t>
            </a:r>
          </a:p>
        </p:txBody>
      </p:sp>
      <p:sp>
        <p:nvSpPr>
          <p:cNvPr id="22" name="Google Shape;22;p3"/>
          <p:cNvSpPr txBox="1"/>
          <p:nvPr/>
        </p:nvSpPr>
        <p:spPr>
          <a:xfrm>
            <a:off x="914400" y="3581400"/>
            <a:ext cx="792480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Пусть функция y=</a:t>
            </a:r>
            <a:r>
              <a:rPr lang="en-US" sz="2800" b="1" i="1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f(x)</a:t>
            </a:r>
            <a:r>
              <a:rPr lang="en-US" sz="2800" b="1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–неотрицательная и непрерывна на [</a:t>
            </a:r>
            <a:r>
              <a:rPr lang="en-US" sz="2800" b="1" i="1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a,b</a:t>
            </a:r>
            <a:r>
              <a:rPr lang="en-US" sz="2800" b="1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]. Тогда площадь под кривой y=</a:t>
            </a:r>
            <a:r>
              <a:rPr lang="en-US" sz="2800" b="1" i="1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f(x)</a:t>
            </a:r>
            <a:r>
              <a:rPr lang="en-US" sz="2800" b="1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численно равна определенному интегралу от этой функции на [</a:t>
            </a:r>
            <a:r>
              <a:rPr lang="en-US" sz="2800" b="1" i="1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a,b</a:t>
            </a:r>
            <a:r>
              <a:rPr lang="en-US" sz="2800" b="1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]. </a:t>
            </a: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228600" y="3581400"/>
            <a:ext cx="685800" cy="533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blipFill rotWithShape="1">
            <a:blip r:embed="rId5">
              <a:alphaModFix amt="72999"/>
            </a:blip>
            <a:stretch>
              <a:fillRect/>
            </a:stretch>
          </a:blip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24" name="Google Shape;24;p3"/>
          <p:cNvSpPr/>
          <p:nvPr/>
        </p:nvSpPr>
        <p:spPr>
          <a:xfrm rot="10800000" flipH="1">
            <a:off x="2971800" y="5486400"/>
            <a:ext cx="3200400" cy="1219200"/>
          </a:xfrm>
          <a:prstGeom prst="rect">
            <a:avLst/>
          </a:prstGeom>
          <a:blipFill rotWithShape="1">
            <a:blip r:embed="rId5">
              <a:alphaModFix amt="72999"/>
            </a:blip>
            <a:stretch>
              <a:fillRect/>
            </a:stretch>
          </a:blip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24200" y="5556250"/>
            <a:ext cx="2997200" cy="107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4" name="Google Shape;154;p12"/>
          <p:cNvCxnSpPr/>
          <p:nvPr/>
        </p:nvCxnSpPr>
        <p:spPr>
          <a:xfrm>
            <a:off x="1828800" y="3429000"/>
            <a:ext cx="5943600" cy="1587"/>
          </a:xfrm>
          <a:prstGeom prst="straightConnector1">
            <a:avLst/>
          </a:prstGeom>
          <a:noFill/>
          <a:ln w="38100" cap="flat" cmpd="sng">
            <a:solidFill>
              <a:srgbClr val="0033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55" name="Google Shape;155;p12"/>
          <p:cNvCxnSpPr/>
          <p:nvPr/>
        </p:nvCxnSpPr>
        <p:spPr>
          <a:xfrm rot="10800000">
            <a:off x="2362200" y="1066800"/>
            <a:ext cx="1587" cy="3962400"/>
          </a:xfrm>
          <a:prstGeom prst="straightConnector1">
            <a:avLst/>
          </a:prstGeom>
          <a:noFill/>
          <a:ln w="38100" cap="flat" cmpd="sng">
            <a:solidFill>
              <a:srgbClr val="0033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pic>
        <p:nvPicPr>
          <p:cNvPr id="156" name="Google Shape;15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7600" y="3733800"/>
            <a:ext cx="4889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76400" y="457200"/>
            <a:ext cx="533400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67400" y="1447800"/>
            <a:ext cx="1528762" cy="531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53200" y="3505200"/>
            <a:ext cx="331787" cy="465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743200" y="3581400"/>
            <a:ext cx="390525" cy="430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429000" y="2895600"/>
            <a:ext cx="204787" cy="381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12"/>
          <p:cNvGrpSpPr/>
          <p:nvPr/>
        </p:nvGrpSpPr>
        <p:grpSpPr>
          <a:xfrm>
            <a:off x="3962400" y="3429000"/>
            <a:ext cx="1676400" cy="914400"/>
            <a:chOff x="2688" y="2400"/>
            <a:chExt cx="1056" cy="576"/>
          </a:xfrm>
        </p:grpSpPr>
        <p:cxnSp>
          <p:nvCxnSpPr>
            <p:cNvPr id="163" name="Google Shape;163;p12"/>
            <p:cNvCxnSpPr/>
            <p:nvPr/>
          </p:nvCxnSpPr>
          <p:spPr>
            <a:xfrm>
              <a:off x="2688" y="2400"/>
              <a:ext cx="0" cy="240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64" name="Google Shape;164;p12"/>
            <p:cNvCxnSpPr/>
            <p:nvPr/>
          </p:nvCxnSpPr>
          <p:spPr>
            <a:xfrm>
              <a:off x="2784" y="2400"/>
              <a:ext cx="0" cy="384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65" name="Google Shape;165;p12"/>
            <p:cNvCxnSpPr/>
            <p:nvPr/>
          </p:nvCxnSpPr>
          <p:spPr>
            <a:xfrm>
              <a:off x="2880" y="2400"/>
              <a:ext cx="0" cy="480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66" name="Google Shape;166;p12"/>
            <p:cNvCxnSpPr/>
            <p:nvPr/>
          </p:nvCxnSpPr>
          <p:spPr>
            <a:xfrm>
              <a:off x="2976" y="2400"/>
              <a:ext cx="0" cy="528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67" name="Google Shape;167;p12"/>
            <p:cNvCxnSpPr/>
            <p:nvPr/>
          </p:nvCxnSpPr>
          <p:spPr>
            <a:xfrm>
              <a:off x="3072" y="2400"/>
              <a:ext cx="0" cy="528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68" name="Google Shape;168;p12"/>
            <p:cNvCxnSpPr/>
            <p:nvPr/>
          </p:nvCxnSpPr>
          <p:spPr>
            <a:xfrm>
              <a:off x="3168" y="2400"/>
              <a:ext cx="0" cy="57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69" name="Google Shape;169;p12"/>
            <p:cNvCxnSpPr/>
            <p:nvPr/>
          </p:nvCxnSpPr>
          <p:spPr>
            <a:xfrm>
              <a:off x="3264" y="2400"/>
              <a:ext cx="0" cy="57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70" name="Google Shape;170;p12"/>
            <p:cNvCxnSpPr/>
            <p:nvPr/>
          </p:nvCxnSpPr>
          <p:spPr>
            <a:xfrm>
              <a:off x="3360" y="2400"/>
              <a:ext cx="0" cy="528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71" name="Google Shape;171;p12"/>
            <p:cNvCxnSpPr/>
            <p:nvPr/>
          </p:nvCxnSpPr>
          <p:spPr>
            <a:xfrm>
              <a:off x="3456" y="2400"/>
              <a:ext cx="0" cy="528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72" name="Google Shape;172;p12"/>
            <p:cNvCxnSpPr/>
            <p:nvPr/>
          </p:nvCxnSpPr>
          <p:spPr>
            <a:xfrm>
              <a:off x="3552" y="2400"/>
              <a:ext cx="0" cy="432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73" name="Google Shape;173;p12"/>
            <p:cNvCxnSpPr/>
            <p:nvPr/>
          </p:nvCxnSpPr>
          <p:spPr>
            <a:xfrm>
              <a:off x="3648" y="2400"/>
              <a:ext cx="0" cy="384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74" name="Google Shape;174;p12"/>
            <p:cNvCxnSpPr/>
            <p:nvPr/>
          </p:nvCxnSpPr>
          <p:spPr>
            <a:xfrm>
              <a:off x="3744" y="2400"/>
              <a:ext cx="0" cy="240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grpSp>
        <p:nvGrpSpPr>
          <p:cNvPr id="175" name="Google Shape;175;p12"/>
          <p:cNvGrpSpPr/>
          <p:nvPr/>
        </p:nvGrpSpPr>
        <p:grpSpPr>
          <a:xfrm>
            <a:off x="5867400" y="2209800"/>
            <a:ext cx="838200" cy="1219200"/>
            <a:chOff x="3888" y="1632"/>
            <a:chExt cx="528" cy="768"/>
          </a:xfrm>
        </p:grpSpPr>
        <p:cxnSp>
          <p:nvCxnSpPr>
            <p:cNvPr id="176" name="Google Shape;176;p12"/>
            <p:cNvCxnSpPr/>
            <p:nvPr/>
          </p:nvCxnSpPr>
          <p:spPr>
            <a:xfrm>
              <a:off x="4416" y="1632"/>
              <a:ext cx="0" cy="768"/>
            </a:xfrm>
            <a:prstGeom prst="straightConnector1">
              <a:avLst/>
            </a:prstGeom>
            <a:noFill/>
            <a:ln w="381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77" name="Google Shape;177;p12"/>
            <p:cNvCxnSpPr/>
            <p:nvPr/>
          </p:nvCxnSpPr>
          <p:spPr>
            <a:xfrm>
              <a:off x="3888" y="2112"/>
              <a:ext cx="0" cy="288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78" name="Google Shape;178;p12"/>
            <p:cNvCxnSpPr/>
            <p:nvPr/>
          </p:nvCxnSpPr>
          <p:spPr>
            <a:xfrm rot="10800000">
              <a:off x="3984" y="1920"/>
              <a:ext cx="0" cy="480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79" name="Google Shape;179;p12"/>
            <p:cNvCxnSpPr/>
            <p:nvPr/>
          </p:nvCxnSpPr>
          <p:spPr>
            <a:xfrm rot="10800000">
              <a:off x="4080" y="1776"/>
              <a:ext cx="0" cy="624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80" name="Google Shape;180;p12"/>
            <p:cNvCxnSpPr/>
            <p:nvPr/>
          </p:nvCxnSpPr>
          <p:spPr>
            <a:xfrm rot="10800000">
              <a:off x="4176" y="1728"/>
              <a:ext cx="0" cy="672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81" name="Google Shape;181;p12"/>
            <p:cNvCxnSpPr/>
            <p:nvPr/>
          </p:nvCxnSpPr>
          <p:spPr>
            <a:xfrm rot="10800000">
              <a:off x="4272" y="1680"/>
              <a:ext cx="0" cy="720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82" name="Google Shape;182;p12"/>
            <p:cNvCxnSpPr/>
            <p:nvPr/>
          </p:nvCxnSpPr>
          <p:spPr>
            <a:xfrm rot="10800000">
              <a:off x="4368" y="1632"/>
              <a:ext cx="0" cy="768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grpSp>
        <p:nvGrpSpPr>
          <p:cNvPr id="183" name="Google Shape;183;p12"/>
          <p:cNvGrpSpPr/>
          <p:nvPr/>
        </p:nvGrpSpPr>
        <p:grpSpPr>
          <a:xfrm>
            <a:off x="2971800" y="2133600"/>
            <a:ext cx="765175" cy="1295400"/>
            <a:chOff x="2062" y="1584"/>
            <a:chExt cx="482" cy="816"/>
          </a:xfrm>
        </p:grpSpPr>
        <p:cxnSp>
          <p:nvCxnSpPr>
            <p:cNvPr id="184" name="Google Shape;184;p12"/>
            <p:cNvCxnSpPr/>
            <p:nvPr/>
          </p:nvCxnSpPr>
          <p:spPr>
            <a:xfrm>
              <a:off x="2062" y="1584"/>
              <a:ext cx="0" cy="816"/>
            </a:xfrm>
            <a:prstGeom prst="straightConnector1">
              <a:avLst/>
            </a:prstGeom>
            <a:noFill/>
            <a:ln w="381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85" name="Google Shape;185;p12"/>
            <p:cNvCxnSpPr/>
            <p:nvPr/>
          </p:nvCxnSpPr>
          <p:spPr>
            <a:xfrm>
              <a:off x="2160" y="1584"/>
              <a:ext cx="0" cy="81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86" name="Google Shape;186;p12"/>
            <p:cNvCxnSpPr/>
            <p:nvPr/>
          </p:nvCxnSpPr>
          <p:spPr>
            <a:xfrm>
              <a:off x="2256" y="1632"/>
              <a:ext cx="0" cy="768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87" name="Google Shape;187;p12"/>
            <p:cNvCxnSpPr/>
            <p:nvPr/>
          </p:nvCxnSpPr>
          <p:spPr>
            <a:xfrm>
              <a:off x="2352" y="1680"/>
              <a:ext cx="0" cy="720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88" name="Google Shape;188;p12"/>
            <p:cNvCxnSpPr/>
            <p:nvPr/>
          </p:nvCxnSpPr>
          <p:spPr>
            <a:xfrm>
              <a:off x="2448" y="1776"/>
              <a:ext cx="0" cy="624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89" name="Google Shape;189;p12"/>
            <p:cNvCxnSpPr/>
            <p:nvPr/>
          </p:nvCxnSpPr>
          <p:spPr>
            <a:xfrm>
              <a:off x="2544" y="1920"/>
              <a:ext cx="0" cy="480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190" name="Google Shape;190;p12"/>
          <p:cNvSpPr/>
          <p:nvPr/>
        </p:nvSpPr>
        <p:spPr>
          <a:xfrm>
            <a:off x="3200400" y="2590800"/>
            <a:ext cx="228600" cy="533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22225" cap="flat" cmpd="sng">
                  <a:solidFill>
                    <a:schemeClr val="accen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chemeClr val="accent2">
                    <a:alpha val="49803"/>
                  </a:schemeClr>
                </a:solidFill>
                <a:latin typeface="Impact"/>
              </a:rPr>
              <a:t>S</a:t>
            </a:r>
          </a:p>
        </p:txBody>
      </p:sp>
      <p:sp>
        <p:nvSpPr>
          <p:cNvPr id="191" name="Google Shape;191;p12"/>
          <p:cNvSpPr/>
          <p:nvPr/>
        </p:nvSpPr>
        <p:spPr>
          <a:xfrm>
            <a:off x="4724400" y="3581400"/>
            <a:ext cx="228600" cy="533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22225" cap="flat" cmpd="sng">
                  <a:solidFill>
                    <a:schemeClr val="accen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chemeClr val="accent2">
                    <a:alpha val="49803"/>
                  </a:schemeClr>
                </a:solidFill>
                <a:latin typeface="Impact"/>
              </a:rPr>
              <a:t>S</a:t>
            </a:r>
          </a:p>
        </p:txBody>
      </p:sp>
      <p:pic>
        <p:nvPicPr>
          <p:cNvPr id="192" name="Google Shape;192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953000" y="3810000"/>
            <a:ext cx="2921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2"/>
          <p:cNvSpPr/>
          <p:nvPr/>
        </p:nvSpPr>
        <p:spPr>
          <a:xfrm>
            <a:off x="6096000" y="2590800"/>
            <a:ext cx="228600" cy="533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22225" cap="flat" cmpd="sng">
                  <a:solidFill>
                    <a:schemeClr val="accen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chemeClr val="accent2">
                    <a:alpha val="49803"/>
                  </a:schemeClr>
                </a:solidFill>
                <a:latin typeface="Impact"/>
              </a:rPr>
              <a:t>S</a:t>
            </a:r>
          </a:p>
        </p:txBody>
      </p:sp>
      <p:pic>
        <p:nvPicPr>
          <p:cNvPr id="194" name="Google Shape;194;p1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324600" y="2971800"/>
            <a:ext cx="261937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581400" y="3581400"/>
            <a:ext cx="352425" cy="430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638800" y="3429000"/>
            <a:ext cx="430212" cy="5476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7" name="Google Shape;197;p12"/>
          <p:cNvGrpSpPr/>
          <p:nvPr/>
        </p:nvGrpSpPr>
        <p:grpSpPr>
          <a:xfrm>
            <a:off x="2971800" y="2133600"/>
            <a:ext cx="3733800" cy="2240486"/>
            <a:chOff x="2064" y="1584"/>
            <a:chExt cx="2352" cy="1411"/>
          </a:xfrm>
        </p:grpSpPr>
        <p:cxnSp>
          <p:nvCxnSpPr>
            <p:cNvPr id="198" name="Google Shape;198;p12"/>
            <p:cNvCxnSpPr/>
            <p:nvPr/>
          </p:nvCxnSpPr>
          <p:spPr>
            <a:xfrm>
              <a:off x="2064" y="1584"/>
              <a:ext cx="576" cy="816"/>
            </a:xfrm>
            <a:prstGeom prst="curvedConnector2">
              <a:avLst/>
            </a:prstGeom>
            <a:noFill/>
            <a:ln w="5080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99" name="Google Shape;199;p12"/>
            <p:cNvCxnSpPr/>
            <p:nvPr/>
          </p:nvCxnSpPr>
          <p:spPr>
            <a:xfrm rot="10620000">
              <a:off x="2640" y="2400"/>
              <a:ext cx="576" cy="576"/>
            </a:xfrm>
            <a:prstGeom prst="curvedConnector2">
              <a:avLst/>
            </a:prstGeom>
            <a:noFill/>
            <a:ln w="5080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00" name="Google Shape;200;p12"/>
            <p:cNvCxnSpPr/>
            <p:nvPr/>
          </p:nvCxnSpPr>
          <p:spPr>
            <a:xfrm rot="5640000">
              <a:off x="3193" y="2376"/>
              <a:ext cx="624" cy="576"/>
            </a:xfrm>
            <a:prstGeom prst="curvedConnector2">
              <a:avLst/>
            </a:prstGeom>
            <a:noFill/>
            <a:ln w="5080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01" name="Google Shape;201;p12"/>
            <p:cNvCxnSpPr/>
            <p:nvPr/>
          </p:nvCxnSpPr>
          <p:spPr>
            <a:xfrm rot="-5400000">
              <a:off x="3744" y="1728"/>
              <a:ext cx="768" cy="576"/>
            </a:xfrm>
            <a:prstGeom prst="curvedConnector2">
              <a:avLst/>
            </a:prstGeom>
            <a:noFill/>
            <a:ln w="5080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202" name="Google Shape;202;p12"/>
          <p:cNvSpPr/>
          <p:nvPr/>
        </p:nvSpPr>
        <p:spPr>
          <a:xfrm>
            <a:off x="250825" y="188912"/>
            <a:ext cx="8642350" cy="6480175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/>
          <p:nvPr/>
        </p:nvSpPr>
        <p:spPr>
          <a:xfrm rot="10800000" flipH="1">
            <a:off x="1066800" y="1905000"/>
            <a:ext cx="7391400" cy="2590800"/>
          </a:xfrm>
          <a:prstGeom prst="rect">
            <a:avLst/>
          </a:prstGeom>
          <a:blipFill rotWithShape="1">
            <a:blip r:embed="rId4">
              <a:alphaModFix amt="72999"/>
            </a:blip>
            <a:stretch>
              <a:fillRect/>
            </a:stretch>
          </a:blip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8" name="Google Shape;208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3637" y="2108200"/>
            <a:ext cx="7377112" cy="200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3"/>
          <p:cNvSpPr/>
          <p:nvPr/>
        </p:nvSpPr>
        <p:spPr>
          <a:xfrm>
            <a:off x="250825" y="188912"/>
            <a:ext cx="8642350" cy="6480175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"/>
          <p:cNvSpPr/>
          <p:nvPr/>
        </p:nvSpPr>
        <p:spPr>
          <a:xfrm>
            <a:off x="1600200" y="457200"/>
            <a:ext cx="687387" cy="533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blipFill rotWithShape="1">
            <a:blip r:embed="rId4">
              <a:alphaModFix amt="72999"/>
            </a:blip>
            <a:stretch>
              <a:fillRect/>
            </a:stretch>
          </a:blip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215" name="Google Shape;215;p14"/>
          <p:cNvSpPr/>
          <p:nvPr/>
        </p:nvSpPr>
        <p:spPr>
          <a:xfrm>
            <a:off x="2819400" y="381000"/>
            <a:ext cx="4114800" cy="76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9525" cap="flat" cmpd="sng">
                  <a:solidFill>
                    <a:schemeClr val="accen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chemeClr val="accent2">
                    <a:alpha val="49803"/>
                  </a:schemeClr>
                </a:solidFill>
                <a:latin typeface="Book Antiqua"/>
              </a:rPr>
              <a:t>Теорема.</a:t>
            </a:r>
          </a:p>
        </p:txBody>
      </p:sp>
      <p:sp>
        <p:nvSpPr>
          <p:cNvPr id="216" name="Google Shape;216;p14"/>
          <p:cNvSpPr/>
          <p:nvPr/>
        </p:nvSpPr>
        <p:spPr>
          <a:xfrm>
            <a:off x="304800" y="1371600"/>
            <a:ext cx="8458200" cy="4495800"/>
          </a:xfrm>
          <a:prstGeom prst="verticalScroll">
            <a:avLst>
              <a:gd name="adj" fmla="val 12500"/>
            </a:avLst>
          </a:prstGeom>
          <a:blipFill rotWithShape="1">
            <a:blip r:embed="rId4">
              <a:alphaModFix amt="72999"/>
            </a:blip>
            <a:stretch>
              <a:fillRect/>
            </a:stretch>
          </a:blip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14"/>
          <p:cNvSpPr txBox="1"/>
          <p:nvPr/>
        </p:nvSpPr>
        <p:spPr>
          <a:xfrm>
            <a:off x="990600" y="2057400"/>
            <a:ext cx="7010400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1" i="1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Пусть на [a,b] заданы непрерывные  функции y=f</a:t>
            </a:r>
            <a:r>
              <a:rPr lang="en-US" sz="2800" b="1" i="1" u="none" baseline="-25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2800" b="1" i="1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(x) и y=f</a:t>
            </a:r>
            <a:r>
              <a:rPr lang="en-US" sz="2800" b="1" i="1" u="none" baseline="-25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800" b="1" i="1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(x), такие что</a:t>
            </a:r>
            <a:endParaRPr/>
          </a:p>
        </p:txBody>
      </p:sp>
      <p:pic>
        <p:nvPicPr>
          <p:cNvPr id="218" name="Google Shape;218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71800" y="3048000"/>
            <a:ext cx="3043237" cy="60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4"/>
          <p:cNvSpPr txBox="1"/>
          <p:nvPr/>
        </p:nvSpPr>
        <p:spPr>
          <a:xfrm>
            <a:off x="990600" y="3581400"/>
            <a:ext cx="7010400" cy="137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1" i="1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Тогда площадь фигуры, заключенной между кривыми y=f</a:t>
            </a:r>
            <a:r>
              <a:rPr lang="en-US" sz="2800" b="1" i="1" u="none" baseline="-25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2800" b="1" i="1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(x) и y=f</a:t>
            </a:r>
            <a:r>
              <a:rPr lang="en-US" sz="2800" b="1" i="1" u="none" baseline="-25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800" b="1" i="1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(x) на [a,b] находится по формуле:</a:t>
            </a:r>
            <a:endParaRPr/>
          </a:p>
        </p:txBody>
      </p:sp>
      <p:sp>
        <p:nvSpPr>
          <p:cNvPr id="220" name="Google Shape;220;p14"/>
          <p:cNvSpPr/>
          <p:nvPr/>
        </p:nvSpPr>
        <p:spPr>
          <a:xfrm>
            <a:off x="1905000" y="5105400"/>
            <a:ext cx="5257800" cy="1371600"/>
          </a:xfrm>
          <a:prstGeom prst="verticalScroll">
            <a:avLst>
              <a:gd name="adj" fmla="val 12500"/>
            </a:avLst>
          </a:prstGeom>
          <a:blipFill rotWithShape="1">
            <a:blip r:embed="rId4">
              <a:alphaModFix amt="72999"/>
            </a:blip>
            <a:stretch>
              <a:fillRect/>
            </a:stretch>
          </a:blip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1" name="Google Shape;221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0" y="5257800"/>
            <a:ext cx="4572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4"/>
          <p:cNvSpPr/>
          <p:nvPr/>
        </p:nvSpPr>
        <p:spPr>
          <a:xfrm>
            <a:off x="250825" y="188912"/>
            <a:ext cx="8642350" cy="6480175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5"/>
          <p:cNvSpPr txBox="1"/>
          <p:nvPr/>
        </p:nvSpPr>
        <p:spPr>
          <a:xfrm>
            <a:off x="381000" y="609600"/>
            <a:ext cx="8382000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Проиллюстрируем эту теорему графически. Рассмотрим несколько случаев.</a:t>
            </a:r>
            <a:endParaRPr/>
          </a:p>
        </p:txBody>
      </p:sp>
      <p:sp>
        <p:nvSpPr>
          <p:cNvPr id="228" name="Google Shape;228;p15"/>
          <p:cNvSpPr/>
          <p:nvPr/>
        </p:nvSpPr>
        <p:spPr>
          <a:xfrm>
            <a:off x="4343400" y="2057400"/>
            <a:ext cx="990600" cy="9906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blipFill rotWithShape="1">
            <a:blip r:embed="rId4">
              <a:alphaModFix amt="72999"/>
            </a:blip>
            <a:stretch>
              <a:fillRect/>
            </a:stretch>
          </a:blip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229" name="Google Shape;229;p15"/>
          <p:cNvSpPr/>
          <p:nvPr/>
        </p:nvSpPr>
        <p:spPr>
          <a:xfrm>
            <a:off x="2590800" y="3429000"/>
            <a:ext cx="4343400" cy="1600200"/>
          </a:xfrm>
          <a:prstGeom prst="rect">
            <a:avLst/>
          </a:prstGeom>
          <a:blipFill rotWithShape="1">
            <a:blip r:embed="rId4">
              <a:alphaModFix amt="72999"/>
            </a:blip>
            <a:stretch>
              <a:fillRect/>
            </a:stretch>
          </a:blip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0" name="Google Shape;23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95600" y="3886200"/>
            <a:ext cx="3827462" cy="60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5"/>
          <p:cNvSpPr/>
          <p:nvPr/>
        </p:nvSpPr>
        <p:spPr>
          <a:xfrm>
            <a:off x="250825" y="188912"/>
            <a:ext cx="8642350" cy="6480175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6" name="Google Shape;236;p16"/>
          <p:cNvCxnSpPr/>
          <p:nvPr/>
        </p:nvCxnSpPr>
        <p:spPr>
          <a:xfrm>
            <a:off x="2286000" y="4724400"/>
            <a:ext cx="5257800" cy="0"/>
          </a:xfrm>
          <a:prstGeom prst="straightConnector1">
            <a:avLst/>
          </a:prstGeom>
          <a:noFill/>
          <a:ln w="25400" cap="flat" cmpd="sng">
            <a:solidFill>
              <a:srgbClr val="0033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37" name="Google Shape;237;p16"/>
          <p:cNvCxnSpPr/>
          <p:nvPr/>
        </p:nvCxnSpPr>
        <p:spPr>
          <a:xfrm rot="10800000">
            <a:off x="2589212" y="1143000"/>
            <a:ext cx="1587" cy="3733800"/>
          </a:xfrm>
          <a:prstGeom prst="straightConnector1">
            <a:avLst/>
          </a:prstGeom>
          <a:noFill/>
          <a:ln w="25400" cap="flat" cmpd="sng">
            <a:solidFill>
              <a:srgbClr val="0033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pic>
        <p:nvPicPr>
          <p:cNvPr id="238" name="Google Shape;23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1212" y="4876800"/>
            <a:ext cx="4889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81200" y="838200"/>
            <a:ext cx="533400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19600" y="3429000"/>
            <a:ext cx="1560512" cy="56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05600" y="4876800"/>
            <a:ext cx="330200" cy="465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92462" y="4953000"/>
            <a:ext cx="417512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71800" y="2057400"/>
            <a:ext cx="468312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858000" y="1600200"/>
            <a:ext cx="468312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895600" y="3276600"/>
            <a:ext cx="546100" cy="6651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6" name="Google Shape;246;p16"/>
          <p:cNvCxnSpPr/>
          <p:nvPr/>
        </p:nvCxnSpPr>
        <p:spPr>
          <a:xfrm>
            <a:off x="3429000" y="2590800"/>
            <a:ext cx="0" cy="2133600"/>
          </a:xfrm>
          <a:prstGeom prst="straightConnector1">
            <a:avLst/>
          </a:prstGeom>
          <a:noFill/>
          <a:ln w="25400" cap="flat" cmpd="sng">
            <a:solidFill>
              <a:srgbClr val="003366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47" name="Google Shape;247;p16"/>
          <p:cNvCxnSpPr/>
          <p:nvPr/>
        </p:nvCxnSpPr>
        <p:spPr>
          <a:xfrm>
            <a:off x="6858000" y="1905000"/>
            <a:ext cx="0" cy="2819400"/>
          </a:xfrm>
          <a:prstGeom prst="straightConnector1">
            <a:avLst/>
          </a:prstGeom>
          <a:noFill/>
          <a:ln w="25400" cap="flat" cmpd="sng">
            <a:solidFill>
              <a:srgbClr val="003366"/>
            </a:solidFill>
            <a:prstDash val="solid"/>
            <a:miter lim="800000"/>
            <a:headEnd type="none" w="med" len="med"/>
            <a:tailEnd type="none" w="med" len="med"/>
          </a:ln>
        </p:spPr>
      </p:cxnSp>
      <p:grpSp>
        <p:nvGrpSpPr>
          <p:cNvPr id="248" name="Google Shape;248;p16"/>
          <p:cNvGrpSpPr/>
          <p:nvPr/>
        </p:nvGrpSpPr>
        <p:grpSpPr>
          <a:xfrm>
            <a:off x="3505200" y="1981200"/>
            <a:ext cx="3200400" cy="1447800"/>
            <a:chOff x="2208" y="1248"/>
            <a:chExt cx="2016" cy="912"/>
          </a:xfrm>
        </p:grpSpPr>
        <p:cxnSp>
          <p:nvCxnSpPr>
            <p:cNvPr id="249" name="Google Shape;249;p16"/>
            <p:cNvCxnSpPr/>
            <p:nvPr/>
          </p:nvCxnSpPr>
          <p:spPr>
            <a:xfrm>
              <a:off x="2208" y="1584"/>
              <a:ext cx="0" cy="57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50" name="Google Shape;250;p16"/>
            <p:cNvCxnSpPr/>
            <p:nvPr/>
          </p:nvCxnSpPr>
          <p:spPr>
            <a:xfrm>
              <a:off x="2304" y="1488"/>
              <a:ext cx="0" cy="57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51" name="Google Shape;251;p16"/>
            <p:cNvCxnSpPr/>
            <p:nvPr/>
          </p:nvCxnSpPr>
          <p:spPr>
            <a:xfrm>
              <a:off x="2400" y="1392"/>
              <a:ext cx="0" cy="57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52" name="Google Shape;252;p16"/>
            <p:cNvCxnSpPr/>
            <p:nvPr/>
          </p:nvCxnSpPr>
          <p:spPr>
            <a:xfrm>
              <a:off x="2496" y="1344"/>
              <a:ext cx="0" cy="57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53" name="Google Shape;253;p16"/>
            <p:cNvCxnSpPr/>
            <p:nvPr/>
          </p:nvCxnSpPr>
          <p:spPr>
            <a:xfrm>
              <a:off x="2592" y="1296"/>
              <a:ext cx="0" cy="57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54" name="Google Shape;254;p16"/>
            <p:cNvCxnSpPr/>
            <p:nvPr/>
          </p:nvCxnSpPr>
          <p:spPr>
            <a:xfrm>
              <a:off x="2688" y="1296"/>
              <a:ext cx="0" cy="57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55" name="Google Shape;255;p16"/>
            <p:cNvCxnSpPr/>
            <p:nvPr/>
          </p:nvCxnSpPr>
          <p:spPr>
            <a:xfrm>
              <a:off x="2784" y="1344"/>
              <a:ext cx="0" cy="57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56" name="Google Shape;256;p16"/>
            <p:cNvCxnSpPr/>
            <p:nvPr/>
          </p:nvCxnSpPr>
          <p:spPr>
            <a:xfrm>
              <a:off x="2880" y="1392"/>
              <a:ext cx="0" cy="57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57" name="Google Shape;257;p16"/>
            <p:cNvCxnSpPr/>
            <p:nvPr/>
          </p:nvCxnSpPr>
          <p:spPr>
            <a:xfrm>
              <a:off x="2976" y="1440"/>
              <a:ext cx="0" cy="57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58" name="Google Shape;258;p16"/>
            <p:cNvCxnSpPr/>
            <p:nvPr/>
          </p:nvCxnSpPr>
          <p:spPr>
            <a:xfrm>
              <a:off x="3072" y="1488"/>
              <a:ext cx="0" cy="57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59" name="Google Shape;259;p16"/>
            <p:cNvCxnSpPr/>
            <p:nvPr/>
          </p:nvCxnSpPr>
          <p:spPr>
            <a:xfrm>
              <a:off x="3168" y="1536"/>
              <a:ext cx="0" cy="57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60" name="Google Shape;260;p16"/>
            <p:cNvCxnSpPr/>
            <p:nvPr/>
          </p:nvCxnSpPr>
          <p:spPr>
            <a:xfrm>
              <a:off x="3264" y="1536"/>
              <a:ext cx="0" cy="57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61" name="Google Shape;261;p16"/>
            <p:cNvCxnSpPr/>
            <p:nvPr/>
          </p:nvCxnSpPr>
          <p:spPr>
            <a:xfrm>
              <a:off x="3360" y="1536"/>
              <a:ext cx="0" cy="57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62" name="Google Shape;262;p16"/>
            <p:cNvCxnSpPr/>
            <p:nvPr/>
          </p:nvCxnSpPr>
          <p:spPr>
            <a:xfrm>
              <a:off x="3456" y="1488"/>
              <a:ext cx="0" cy="624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63" name="Google Shape;263;p16"/>
            <p:cNvCxnSpPr/>
            <p:nvPr/>
          </p:nvCxnSpPr>
          <p:spPr>
            <a:xfrm>
              <a:off x="3552" y="1488"/>
              <a:ext cx="0" cy="57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64" name="Google Shape;264;p16"/>
            <p:cNvCxnSpPr/>
            <p:nvPr/>
          </p:nvCxnSpPr>
          <p:spPr>
            <a:xfrm>
              <a:off x="3648" y="1440"/>
              <a:ext cx="0" cy="624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65" name="Google Shape;265;p16"/>
            <p:cNvCxnSpPr/>
            <p:nvPr/>
          </p:nvCxnSpPr>
          <p:spPr>
            <a:xfrm>
              <a:off x="3744" y="1440"/>
              <a:ext cx="0" cy="57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66" name="Google Shape;266;p16"/>
            <p:cNvCxnSpPr/>
            <p:nvPr/>
          </p:nvCxnSpPr>
          <p:spPr>
            <a:xfrm>
              <a:off x="3840" y="1392"/>
              <a:ext cx="0" cy="57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67" name="Google Shape;267;p16"/>
            <p:cNvCxnSpPr/>
            <p:nvPr/>
          </p:nvCxnSpPr>
          <p:spPr>
            <a:xfrm>
              <a:off x="3936" y="1344"/>
              <a:ext cx="0" cy="57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68" name="Google Shape;268;p16"/>
            <p:cNvCxnSpPr/>
            <p:nvPr/>
          </p:nvCxnSpPr>
          <p:spPr>
            <a:xfrm>
              <a:off x="4032" y="1296"/>
              <a:ext cx="0" cy="57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69" name="Google Shape;269;p16"/>
            <p:cNvCxnSpPr/>
            <p:nvPr/>
          </p:nvCxnSpPr>
          <p:spPr>
            <a:xfrm>
              <a:off x="4128" y="1296"/>
              <a:ext cx="0" cy="57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70" name="Google Shape;270;p16"/>
            <p:cNvCxnSpPr/>
            <p:nvPr/>
          </p:nvCxnSpPr>
          <p:spPr>
            <a:xfrm>
              <a:off x="4224" y="1248"/>
              <a:ext cx="0" cy="57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pic>
        <p:nvPicPr>
          <p:cNvPr id="271" name="Google Shape;271;p1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403725" y="1371600"/>
            <a:ext cx="1593850" cy="56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934200" y="2438400"/>
            <a:ext cx="546100" cy="665162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6"/>
          <p:cNvSpPr/>
          <p:nvPr/>
        </p:nvSpPr>
        <p:spPr>
          <a:xfrm>
            <a:off x="3429000" y="1905000"/>
            <a:ext cx="3429000" cy="685800"/>
          </a:xfrm>
          <a:custGeom>
            <a:avLst/>
            <a:gdLst/>
            <a:ahLst/>
            <a:cxnLst/>
            <a:rect l="l" t="t" r="r" b="b"/>
            <a:pathLst>
              <a:path w="2160" h="432" extrusionOk="0">
                <a:moveTo>
                  <a:pt x="0" y="432"/>
                </a:moveTo>
                <a:cubicBezTo>
                  <a:pt x="148" y="272"/>
                  <a:pt x="296" y="112"/>
                  <a:pt x="480" y="96"/>
                </a:cubicBezTo>
                <a:cubicBezTo>
                  <a:pt x="664" y="80"/>
                  <a:pt x="824" y="352"/>
                  <a:pt x="1104" y="336"/>
                </a:cubicBezTo>
                <a:cubicBezTo>
                  <a:pt x="1384" y="320"/>
                  <a:pt x="1772" y="160"/>
                  <a:pt x="2160" y="0"/>
                </a:cubicBezTo>
              </a:path>
            </a:pathLst>
          </a:custGeom>
          <a:noFill/>
          <a:ln w="50800" cap="flat" cmpd="sng">
            <a:solidFill>
              <a:schemeClr val="accent2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Google Shape;274;p16"/>
          <p:cNvSpPr/>
          <p:nvPr/>
        </p:nvSpPr>
        <p:spPr>
          <a:xfrm>
            <a:off x="3429000" y="2819400"/>
            <a:ext cx="3429000" cy="685800"/>
          </a:xfrm>
          <a:custGeom>
            <a:avLst/>
            <a:gdLst/>
            <a:ahLst/>
            <a:cxnLst/>
            <a:rect l="l" t="t" r="r" b="b"/>
            <a:pathLst>
              <a:path w="2160" h="432" extrusionOk="0">
                <a:moveTo>
                  <a:pt x="0" y="432"/>
                </a:moveTo>
                <a:cubicBezTo>
                  <a:pt x="148" y="272"/>
                  <a:pt x="296" y="112"/>
                  <a:pt x="480" y="96"/>
                </a:cubicBezTo>
                <a:cubicBezTo>
                  <a:pt x="664" y="80"/>
                  <a:pt x="824" y="352"/>
                  <a:pt x="1104" y="336"/>
                </a:cubicBezTo>
                <a:cubicBezTo>
                  <a:pt x="1384" y="320"/>
                  <a:pt x="1772" y="160"/>
                  <a:pt x="2160" y="0"/>
                </a:cubicBezTo>
              </a:path>
            </a:pathLst>
          </a:custGeom>
          <a:noFill/>
          <a:ln w="50800" cap="flat" cmpd="sng">
            <a:solidFill>
              <a:schemeClr val="accent2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5" name="Google Shape;275;p16"/>
          <p:cNvSpPr/>
          <p:nvPr/>
        </p:nvSpPr>
        <p:spPr>
          <a:xfrm>
            <a:off x="250825" y="188912"/>
            <a:ext cx="8642350" cy="6480175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9400" y="914400"/>
            <a:ext cx="3611562" cy="639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14600" y="1981200"/>
            <a:ext cx="44196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71800" y="3429000"/>
            <a:ext cx="3378200" cy="12842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3" name="Google Shape;283;p17"/>
          <p:cNvCxnSpPr/>
          <p:nvPr/>
        </p:nvCxnSpPr>
        <p:spPr>
          <a:xfrm>
            <a:off x="3048000" y="4724400"/>
            <a:ext cx="3429000" cy="0"/>
          </a:xfrm>
          <a:prstGeom prst="straightConnector1">
            <a:avLst/>
          </a:prstGeom>
          <a:noFill/>
          <a:ln w="508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84" name="Google Shape;284;p17"/>
          <p:cNvSpPr/>
          <p:nvPr/>
        </p:nvSpPr>
        <p:spPr>
          <a:xfrm>
            <a:off x="250825" y="188912"/>
            <a:ext cx="8642350" cy="6480175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343400" y="1676400"/>
            <a:ext cx="990600" cy="9906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blipFill rotWithShape="1">
            <a:blip r:embed="rId4">
              <a:alphaModFix amt="72999"/>
            </a:blip>
            <a:stretch>
              <a:fillRect/>
            </a:stretch>
          </a:blip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290" name="Google Shape;290;p18"/>
          <p:cNvSpPr/>
          <p:nvPr/>
        </p:nvSpPr>
        <p:spPr>
          <a:xfrm>
            <a:off x="2590800" y="3124200"/>
            <a:ext cx="4343400" cy="1600200"/>
          </a:xfrm>
          <a:prstGeom prst="rect">
            <a:avLst/>
          </a:prstGeom>
          <a:blipFill rotWithShape="1">
            <a:blip r:embed="rId4">
              <a:alphaModFix amt="72999"/>
            </a:blip>
            <a:stretch>
              <a:fillRect/>
            </a:stretch>
          </a:blip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1" name="Google Shape;29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95600" y="3581400"/>
            <a:ext cx="3827462" cy="60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8"/>
          <p:cNvSpPr/>
          <p:nvPr/>
        </p:nvSpPr>
        <p:spPr>
          <a:xfrm>
            <a:off x="250825" y="188912"/>
            <a:ext cx="8642350" cy="6480175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7" name="Google Shape;297;p19"/>
          <p:cNvCxnSpPr/>
          <p:nvPr/>
        </p:nvCxnSpPr>
        <p:spPr>
          <a:xfrm>
            <a:off x="2438400" y="2362200"/>
            <a:ext cx="5257800" cy="0"/>
          </a:xfrm>
          <a:prstGeom prst="straightConnector1">
            <a:avLst/>
          </a:prstGeom>
          <a:noFill/>
          <a:ln w="25400" cap="flat" cmpd="sng">
            <a:solidFill>
              <a:srgbClr val="0033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98" name="Google Shape;298;p19"/>
          <p:cNvCxnSpPr/>
          <p:nvPr/>
        </p:nvCxnSpPr>
        <p:spPr>
          <a:xfrm rot="10800000">
            <a:off x="2589212" y="1143000"/>
            <a:ext cx="1587" cy="3733800"/>
          </a:xfrm>
          <a:prstGeom prst="straightConnector1">
            <a:avLst/>
          </a:prstGeom>
          <a:noFill/>
          <a:ln w="25400" cap="flat" cmpd="sng">
            <a:solidFill>
              <a:srgbClr val="0033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pic>
        <p:nvPicPr>
          <p:cNvPr id="299" name="Google Shape;29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7600" y="2438400"/>
            <a:ext cx="4889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81200" y="838200"/>
            <a:ext cx="533400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95800" y="4419600"/>
            <a:ext cx="1560512" cy="56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05600" y="1752600"/>
            <a:ext cx="330200" cy="465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200400" y="1752600"/>
            <a:ext cx="417512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819400" y="3048000"/>
            <a:ext cx="468312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934200" y="2590800"/>
            <a:ext cx="468312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819400" y="4114800"/>
            <a:ext cx="546100" cy="6651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19"/>
          <p:cNvCxnSpPr/>
          <p:nvPr/>
        </p:nvCxnSpPr>
        <p:spPr>
          <a:xfrm>
            <a:off x="6858000" y="2362200"/>
            <a:ext cx="0" cy="1371600"/>
          </a:xfrm>
          <a:prstGeom prst="straightConnector1">
            <a:avLst/>
          </a:prstGeom>
          <a:noFill/>
          <a:ln w="25400" cap="flat" cmpd="sng">
            <a:solidFill>
              <a:srgbClr val="003366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08" name="Google Shape;308;p19"/>
          <p:cNvCxnSpPr/>
          <p:nvPr/>
        </p:nvCxnSpPr>
        <p:spPr>
          <a:xfrm>
            <a:off x="3429000" y="2362200"/>
            <a:ext cx="0" cy="2057400"/>
          </a:xfrm>
          <a:prstGeom prst="straightConnector1">
            <a:avLst/>
          </a:prstGeom>
          <a:noFill/>
          <a:ln w="25400" cap="flat" cmpd="sng">
            <a:solidFill>
              <a:srgbClr val="003366"/>
            </a:solidFill>
            <a:prstDash val="solid"/>
            <a:miter lim="800000"/>
            <a:headEnd type="none" w="med" len="med"/>
            <a:tailEnd type="none" w="med" len="med"/>
          </a:ln>
        </p:spPr>
      </p:cxnSp>
      <p:grpSp>
        <p:nvGrpSpPr>
          <p:cNvPr id="309" name="Google Shape;309;p19"/>
          <p:cNvGrpSpPr/>
          <p:nvPr/>
        </p:nvGrpSpPr>
        <p:grpSpPr>
          <a:xfrm>
            <a:off x="3505200" y="2895600"/>
            <a:ext cx="3200400" cy="1447800"/>
            <a:chOff x="2208" y="1248"/>
            <a:chExt cx="2016" cy="912"/>
          </a:xfrm>
        </p:grpSpPr>
        <p:cxnSp>
          <p:nvCxnSpPr>
            <p:cNvPr id="310" name="Google Shape;310;p19"/>
            <p:cNvCxnSpPr/>
            <p:nvPr/>
          </p:nvCxnSpPr>
          <p:spPr>
            <a:xfrm>
              <a:off x="2208" y="1584"/>
              <a:ext cx="0" cy="57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2304" y="1488"/>
              <a:ext cx="0" cy="57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2400" y="1392"/>
              <a:ext cx="0" cy="57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2496" y="1344"/>
              <a:ext cx="0" cy="57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2592" y="1296"/>
              <a:ext cx="0" cy="57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2688" y="1296"/>
              <a:ext cx="0" cy="57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2784" y="1344"/>
              <a:ext cx="0" cy="57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2880" y="1392"/>
              <a:ext cx="0" cy="57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2976" y="1440"/>
              <a:ext cx="0" cy="57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19" name="Google Shape;319;p19"/>
            <p:cNvCxnSpPr/>
            <p:nvPr/>
          </p:nvCxnSpPr>
          <p:spPr>
            <a:xfrm>
              <a:off x="3072" y="1488"/>
              <a:ext cx="0" cy="57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20" name="Google Shape;320;p19"/>
            <p:cNvCxnSpPr/>
            <p:nvPr/>
          </p:nvCxnSpPr>
          <p:spPr>
            <a:xfrm>
              <a:off x="3168" y="1536"/>
              <a:ext cx="0" cy="57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21" name="Google Shape;321;p19"/>
            <p:cNvCxnSpPr/>
            <p:nvPr/>
          </p:nvCxnSpPr>
          <p:spPr>
            <a:xfrm>
              <a:off x="3264" y="1536"/>
              <a:ext cx="0" cy="57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22" name="Google Shape;322;p19"/>
            <p:cNvCxnSpPr/>
            <p:nvPr/>
          </p:nvCxnSpPr>
          <p:spPr>
            <a:xfrm>
              <a:off x="3360" y="1536"/>
              <a:ext cx="0" cy="57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23" name="Google Shape;323;p19"/>
            <p:cNvCxnSpPr/>
            <p:nvPr/>
          </p:nvCxnSpPr>
          <p:spPr>
            <a:xfrm>
              <a:off x="3456" y="1488"/>
              <a:ext cx="0" cy="624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24" name="Google Shape;324;p19"/>
            <p:cNvCxnSpPr/>
            <p:nvPr/>
          </p:nvCxnSpPr>
          <p:spPr>
            <a:xfrm>
              <a:off x="3552" y="1488"/>
              <a:ext cx="0" cy="57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25" name="Google Shape;325;p19"/>
            <p:cNvCxnSpPr/>
            <p:nvPr/>
          </p:nvCxnSpPr>
          <p:spPr>
            <a:xfrm>
              <a:off x="3648" y="1440"/>
              <a:ext cx="0" cy="624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26" name="Google Shape;326;p19"/>
            <p:cNvCxnSpPr/>
            <p:nvPr/>
          </p:nvCxnSpPr>
          <p:spPr>
            <a:xfrm>
              <a:off x="3744" y="1440"/>
              <a:ext cx="0" cy="57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27" name="Google Shape;327;p19"/>
            <p:cNvCxnSpPr/>
            <p:nvPr/>
          </p:nvCxnSpPr>
          <p:spPr>
            <a:xfrm>
              <a:off x="3840" y="1392"/>
              <a:ext cx="0" cy="57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28" name="Google Shape;328;p19"/>
            <p:cNvCxnSpPr/>
            <p:nvPr/>
          </p:nvCxnSpPr>
          <p:spPr>
            <a:xfrm>
              <a:off x="3936" y="1344"/>
              <a:ext cx="0" cy="57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29" name="Google Shape;329;p19"/>
            <p:cNvCxnSpPr/>
            <p:nvPr/>
          </p:nvCxnSpPr>
          <p:spPr>
            <a:xfrm>
              <a:off x="4032" y="1296"/>
              <a:ext cx="0" cy="57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30" name="Google Shape;330;p19"/>
            <p:cNvCxnSpPr/>
            <p:nvPr/>
          </p:nvCxnSpPr>
          <p:spPr>
            <a:xfrm>
              <a:off x="4128" y="1296"/>
              <a:ext cx="0" cy="57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31" name="Google Shape;331;p19"/>
            <p:cNvCxnSpPr/>
            <p:nvPr/>
          </p:nvCxnSpPr>
          <p:spPr>
            <a:xfrm>
              <a:off x="4224" y="1248"/>
              <a:ext cx="0" cy="57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pic>
        <p:nvPicPr>
          <p:cNvPr id="332" name="Google Shape;332;p1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419600" y="2514600"/>
            <a:ext cx="1593850" cy="56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010400" y="3505200"/>
            <a:ext cx="546100" cy="665162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19"/>
          <p:cNvSpPr/>
          <p:nvPr/>
        </p:nvSpPr>
        <p:spPr>
          <a:xfrm>
            <a:off x="3429000" y="2819400"/>
            <a:ext cx="3429000" cy="685800"/>
          </a:xfrm>
          <a:custGeom>
            <a:avLst/>
            <a:gdLst/>
            <a:ahLst/>
            <a:cxnLst/>
            <a:rect l="l" t="t" r="r" b="b"/>
            <a:pathLst>
              <a:path w="2160" h="432" extrusionOk="0">
                <a:moveTo>
                  <a:pt x="0" y="432"/>
                </a:moveTo>
                <a:cubicBezTo>
                  <a:pt x="148" y="272"/>
                  <a:pt x="296" y="112"/>
                  <a:pt x="480" y="96"/>
                </a:cubicBezTo>
                <a:cubicBezTo>
                  <a:pt x="664" y="80"/>
                  <a:pt x="824" y="352"/>
                  <a:pt x="1104" y="336"/>
                </a:cubicBezTo>
                <a:cubicBezTo>
                  <a:pt x="1384" y="320"/>
                  <a:pt x="1772" y="160"/>
                  <a:pt x="2160" y="0"/>
                </a:cubicBezTo>
              </a:path>
            </a:pathLst>
          </a:custGeom>
          <a:noFill/>
          <a:ln w="50800" cap="flat" cmpd="sng">
            <a:solidFill>
              <a:schemeClr val="accent2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5" name="Google Shape;335;p19"/>
          <p:cNvSpPr/>
          <p:nvPr/>
        </p:nvSpPr>
        <p:spPr>
          <a:xfrm>
            <a:off x="3429000" y="3733800"/>
            <a:ext cx="3429000" cy="687387"/>
          </a:xfrm>
          <a:custGeom>
            <a:avLst/>
            <a:gdLst/>
            <a:ahLst/>
            <a:cxnLst/>
            <a:rect l="l" t="t" r="r" b="b"/>
            <a:pathLst>
              <a:path w="2160" h="432" extrusionOk="0">
                <a:moveTo>
                  <a:pt x="0" y="432"/>
                </a:moveTo>
                <a:cubicBezTo>
                  <a:pt x="148" y="272"/>
                  <a:pt x="296" y="112"/>
                  <a:pt x="480" y="96"/>
                </a:cubicBezTo>
                <a:cubicBezTo>
                  <a:pt x="664" y="80"/>
                  <a:pt x="824" y="352"/>
                  <a:pt x="1104" y="336"/>
                </a:cubicBezTo>
                <a:cubicBezTo>
                  <a:pt x="1384" y="320"/>
                  <a:pt x="1772" y="160"/>
                  <a:pt x="2160" y="0"/>
                </a:cubicBezTo>
              </a:path>
            </a:pathLst>
          </a:custGeom>
          <a:noFill/>
          <a:ln w="50800" cap="flat" cmpd="sng">
            <a:solidFill>
              <a:schemeClr val="accent2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6" name="Google Shape;336;p19"/>
          <p:cNvSpPr/>
          <p:nvPr/>
        </p:nvSpPr>
        <p:spPr>
          <a:xfrm>
            <a:off x="250825" y="188912"/>
            <a:ext cx="8642350" cy="6480175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3200" y="838200"/>
            <a:ext cx="4038600" cy="71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20887" y="1949450"/>
            <a:ext cx="5407025" cy="128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71800" y="3429000"/>
            <a:ext cx="3378200" cy="12842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4" name="Google Shape;344;p20"/>
          <p:cNvCxnSpPr/>
          <p:nvPr/>
        </p:nvCxnSpPr>
        <p:spPr>
          <a:xfrm>
            <a:off x="3048000" y="4724400"/>
            <a:ext cx="3429000" cy="0"/>
          </a:xfrm>
          <a:prstGeom prst="straightConnector1">
            <a:avLst/>
          </a:prstGeom>
          <a:noFill/>
          <a:ln w="508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45" name="Google Shape;345;p20"/>
          <p:cNvSpPr/>
          <p:nvPr/>
        </p:nvSpPr>
        <p:spPr>
          <a:xfrm>
            <a:off x="250825" y="188912"/>
            <a:ext cx="8642350" cy="6480175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1"/>
          <p:cNvSpPr/>
          <p:nvPr/>
        </p:nvSpPr>
        <p:spPr>
          <a:xfrm>
            <a:off x="4343400" y="1219200"/>
            <a:ext cx="990600" cy="9906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blipFill rotWithShape="1">
            <a:blip r:embed="rId4">
              <a:alphaModFix amt="72999"/>
            </a:blip>
            <a:stretch>
              <a:fillRect/>
            </a:stretch>
          </a:blip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351" name="Google Shape;351;p21"/>
          <p:cNvSpPr/>
          <p:nvPr/>
        </p:nvSpPr>
        <p:spPr>
          <a:xfrm>
            <a:off x="2590800" y="2590800"/>
            <a:ext cx="4343400" cy="2133600"/>
          </a:xfrm>
          <a:prstGeom prst="rect">
            <a:avLst/>
          </a:prstGeom>
          <a:blipFill rotWithShape="1">
            <a:blip r:embed="rId4">
              <a:alphaModFix amt="72999"/>
            </a:blip>
            <a:stretch>
              <a:fillRect/>
            </a:stretch>
          </a:blip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2" name="Google Shape;352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76600" y="2743200"/>
            <a:ext cx="3044825" cy="1931987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1"/>
          <p:cNvSpPr/>
          <p:nvPr/>
        </p:nvSpPr>
        <p:spPr>
          <a:xfrm>
            <a:off x="250825" y="188912"/>
            <a:ext cx="8642350" cy="6480175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2667000" y="533400"/>
            <a:ext cx="4114800" cy="914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9525" cap="flat" cmpd="sng">
                  <a:solidFill>
                    <a:schemeClr val="accen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chemeClr val="accent2">
                    <a:alpha val="49803"/>
                  </a:schemeClr>
                </a:solidFill>
                <a:latin typeface="Book Antiqua"/>
              </a:rPr>
              <a:t>Пример.</a:t>
            </a:r>
          </a:p>
        </p:txBody>
      </p:sp>
      <p:sp>
        <p:nvSpPr>
          <p:cNvPr id="31" name="Google Shape;31;p4"/>
          <p:cNvSpPr txBox="1"/>
          <p:nvPr/>
        </p:nvSpPr>
        <p:spPr>
          <a:xfrm>
            <a:off x="1295400" y="2057400"/>
            <a:ext cx="6629400" cy="1143000"/>
          </a:xfrm>
          <a:prstGeom prst="rect">
            <a:avLst/>
          </a:prstGeom>
          <a:blipFill rotWithShape="1">
            <a:blip r:embed="rId4">
              <a:alphaModFix amt="72999"/>
            </a:blip>
            <a:stretch>
              <a:fillRect/>
            </a:stretch>
          </a:blip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1" i="1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Вычислить площадь фигуры,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1" i="1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ограниченной линиями:</a:t>
            </a:r>
            <a:endParaRPr/>
          </a:p>
        </p:txBody>
      </p:sp>
      <p:sp>
        <p:nvSpPr>
          <p:cNvPr id="32" name="Google Shape;32;p4"/>
          <p:cNvSpPr txBox="1"/>
          <p:nvPr/>
        </p:nvSpPr>
        <p:spPr>
          <a:xfrm>
            <a:off x="1295400" y="3657600"/>
            <a:ext cx="6629400" cy="1143000"/>
          </a:xfrm>
          <a:prstGeom prst="rect">
            <a:avLst/>
          </a:prstGeom>
          <a:blipFill rotWithShape="1">
            <a:blip r:embed="rId4">
              <a:alphaModFix amt="72999"/>
            </a:blip>
            <a:stretch>
              <a:fillRect/>
            </a:stretch>
          </a:blip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57400" y="3810000"/>
            <a:ext cx="5299075" cy="846137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4"/>
          <p:cNvSpPr/>
          <p:nvPr/>
        </p:nvSpPr>
        <p:spPr>
          <a:xfrm>
            <a:off x="250825" y="188912"/>
            <a:ext cx="8642350" cy="6480175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8" name="Google Shape;358;p22"/>
          <p:cNvCxnSpPr/>
          <p:nvPr/>
        </p:nvCxnSpPr>
        <p:spPr>
          <a:xfrm>
            <a:off x="2209800" y="2971800"/>
            <a:ext cx="5257800" cy="0"/>
          </a:xfrm>
          <a:prstGeom prst="straightConnector1">
            <a:avLst/>
          </a:prstGeom>
          <a:noFill/>
          <a:ln w="25400" cap="flat" cmpd="sng">
            <a:solidFill>
              <a:srgbClr val="0033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59" name="Google Shape;359;p22"/>
          <p:cNvCxnSpPr/>
          <p:nvPr/>
        </p:nvCxnSpPr>
        <p:spPr>
          <a:xfrm rot="10800000">
            <a:off x="2513012" y="1447800"/>
            <a:ext cx="1587" cy="3733800"/>
          </a:xfrm>
          <a:prstGeom prst="straightConnector1">
            <a:avLst/>
          </a:prstGeom>
          <a:noFill/>
          <a:ln w="25400" cap="flat" cmpd="sng">
            <a:solidFill>
              <a:srgbClr val="0033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pic>
        <p:nvPicPr>
          <p:cNvPr id="360" name="Google Shape;36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5200" y="3200400"/>
            <a:ext cx="4889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5000" y="1143000"/>
            <a:ext cx="533400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48200" y="4191000"/>
            <a:ext cx="1560512" cy="56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58000" y="2971800"/>
            <a:ext cx="330200" cy="465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19400" y="3048000"/>
            <a:ext cx="417512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895600" y="2438400"/>
            <a:ext cx="468312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2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781800" y="1295400"/>
            <a:ext cx="468312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743200" y="4114800"/>
            <a:ext cx="546100" cy="6651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22"/>
          <p:cNvCxnSpPr/>
          <p:nvPr/>
        </p:nvCxnSpPr>
        <p:spPr>
          <a:xfrm>
            <a:off x="3352800" y="2895600"/>
            <a:ext cx="0" cy="1371600"/>
          </a:xfrm>
          <a:prstGeom prst="straightConnector1">
            <a:avLst/>
          </a:prstGeom>
          <a:noFill/>
          <a:ln w="25400" cap="flat" cmpd="sng">
            <a:solidFill>
              <a:srgbClr val="003366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69" name="Google Shape;369;p22"/>
          <p:cNvCxnSpPr/>
          <p:nvPr/>
        </p:nvCxnSpPr>
        <p:spPr>
          <a:xfrm>
            <a:off x="6781800" y="1676400"/>
            <a:ext cx="0" cy="1524000"/>
          </a:xfrm>
          <a:prstGeom prst="straightConnector1">
            <a:avLst/>
          </a:prstGeom>
          <a:noFill/>
          <a:ln w="25400" cap="flat" cmpd="sng">
            <a:solidFill>
              <a:srgbClr val="003366"/>
            </a:solidFill>
            <a:prstDash val="solid"/>
            <a:miter lim="800000"/>
            <a:headEnd type="none" w="med" len="med"/>
            <a:tailEnd type="none" w="med" len="med"/>
          </a:ln>
        </p:spPr>
      </p:cxnSp>
      <p:grpSp>
        <p:nvGrpSpPr>
          <p:cNvPr id="370" name="Google Shape;370;p22"/>
          <p:cNvGrpSpPr/>
          <p:nvPr/>
        </p:nvGrpSpPr>
        <p:grpSpPr>
          <a:xfrm>
            <a:off x="3429000" y="1752600"/>
            <a:ext cx="3200400" cy="2362200"/>
            <a:chOff x="2208" y="912"/>
            <a:chExt cx="2016" cy="1488"/>
          </a:xfrm>
        </p:grpSpPr>
        <p:cxnSp>
          <p:nvCxnSpPr>
            <p:cNvPr id="371" name="Google Shape;371;p22"/>
            <p:cNvCxnSpPr/>
            <p:nvPr/>
          </p:nvCxnSpPr>
          <p:spPr>
            <a:xfrm>
              <a:off x="2208" y="1536"/>
              <a:ext cx="0" cy="864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72" name="Google Shape;372;p22"/>
            <p:cNvCxnSpPr/>
            <p:nvPr/>
          </p:nvCxnSpPr>
          <p:spPr>
            <a:xfrm>
              <a:off x="2304" y="1349"/>
              <a:ext cx="0" cy="907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73" name="Google Shape;373;p22"/>
            <p:cNvCxnSpPr/>
            <p:nvPr/>
          </p:nvCxnSpPr>
          <p:spPr>
            <a:xfrm>
              <a:off x="2400" y="1213"/>
              <a:ext cx="0" cy="899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74" name="Google Shape;374;p22"/>
            <p:cNvCxnSpPr/>
            <p:nvPr/>
          </p:nvCxnSpPr>
          <p:spPr>
            <a:xfrm>
              <a:off x="2496" y="1104"/>
              <a:ext cx="0" cy="912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75" name="Google Shape;375;p22"/>
            <p:cNvCxnSpPr/>
            <p:nvPr/>
          </p:nvCxnSpPr>
          <p:spPr>
            <a:xfrm>
              <a:off x="2592" y="1056"/>
              <a:ext cx="0" cy="912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76" name="Google Shape;376;p22"/>
            <p:cNvCxnSpPr/>
            <p:nvPr/>
          </p:nvCxnSpPr>
          <p:spPr>
            <a:xfrm>
              <a:off x="2688" y="1008"/>
              <a:ext cx="0" cy="960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77" name="Google Shape;377;p22"/>
            <p:cNvCxnSpPr/>
            <p:nvPr/>
          </p:nvCxnSpPr>
          <p:spPr>
            <a:xfrm>
              <a:off x="2784" y="1056"/>
              <a:ext cx="0" cy="907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78" name="Google Shape;378;p22"/>
            <p:cNvCxnSpPr/>
            <p:nvPr/>
          </p:nvCxnSpPr>
          <p:spPr>
            <a:xfrm>
              <a:off x="2880" y="1213"/>
              <a:ext cx="0" cy="851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79" name="Google Shape;379;p22"/>
            <p:cNvCxnSpPr/>
            <p:nvPr/>
          </p:nvCxnSpPr>
          <p:spPr>
            <a:xfrm>
              <a:off x="2976" y="1281"/>
              <a:ext cx="0" cy="927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80" name="Google Shape;380;p22"/>
            <p:cNvCxnSpPr/>
            <p:nvPr/>
          </p:nvCxnSpPr>
          <p:spPr>
            <a:xfrm>
              <a:off x="3072" y="1392"/>
              <a:ext cx="0" cy="864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81" name="Google Shape;381;p22"/>
            <p:cNvCxnSpPr/>
            <p:nvPr/>
          </p:nvCxnSpPr>
          <p:spPr>
            <a:xfrm>
              <a:off x="3168" y="1417"/>
              <a:ext cx="0" cy="887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82" name="Google Shape;382;p22"/>
            <p:cNvCxnSpPr/>
            <p:nvPr/>
          </p:nvCxnSpPr>
          <p:spPr>
            <a:xfrm>
              <a:off x="3264" y="1488"/>
              <a:ext cx="0" cy="81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83" name="Google Shape;383;p22"/>
            <p:cNvCxnSpPr/>
            <p:nvPr/>
          </p:nvCxnSpPr>
          <p:spPr>
            <a:xfrm>
              <a:off x="3360" y="1417"/>
              <a:ext cx="0" cy="887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84" name="Google Shape;384;p22"/>
            <p:cNvCxnSpPr/>
            <p:nvPr/>
          </p:nvCxnSpPr>
          <p:spPr>
            <a:xfrm>
              <a:off x="3456" y="1392"/>
              <a:ext cx="0" cy="864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85" name="Google Shape;385;p22"/>
            <p:cNvCxnSpPr/>
            <p:nvPr/>
          </p:nvCxnSpPr>
          <p:spPr>
            <a:xfrm>
              <a:off x="3552" y="1349"/>
              <a:ext cx="0" cy="907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86" name="Google Shape;386;p22"/>
            <p:cNvCxnSpPr/>
            <p:nvPr/>
          </p:nvCxnSpPr>
          <p:spPr>
            <a:xfrm>
              <a:off x="3648" y="1281"/>
              <a:ext cx="0" cy="927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87" name="Google Shape;387;p22"/>
            <p:cNvCxnSpPr/>
            <p:nvPr/>
          </p:nvCxnSpPr>
          <p:spPr>
            <a:xfrm>
              <a:off x="3744" y="1281"/>
              <a:ext cx="0" cy="831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88" name="Google Shape;388;p22"/>
            <p:cNvCxnSpPr/>
            <p:nvPr/>
          </p:nvCxnSpPr>
          <p:spPr>
            <a:xfrm>
              <a:off x="3840" y="1213"/>
              <a:ext cx="0" cy="899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89" name="Google Shape;389;p22"/>
            <p:cNvCxnSpPr/>
            <p:nvPr/>
          </p:nvCxnSpPr>
          <p:spPr>
            <a:xfrm>
              <a:off x="3936" y="1144"/>
              <a:ext cx="0" cy="872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90" name="Google Shape;390;p22"/>
            <p:cNvCxnSpPr/>
            <p:nvPr/>
          </p:nvCxnSpPr>
          <p:spPr>
            <a:xfrm>
              <a:off x="4032" y="1076"/>
              <a:ext cx="0" cy="940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91" name="Google Shape;391;p22"/>
            <p:cNvCxnSpPr/>
            <p:nvPr/>
          </p:nvCxnSpPr>
          <p:spPr>
            <a:xfrm>
              <a:off x="4128" y="960"/>
              <a:ext cx="0" cy="935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92" name="Google Shape;392;p22"/>
            <p:cNvCxnSpPr/>
            <p:nvPr/>
          </p:nvCxnSpPr>
          <p:spPr>
            <a:xfrm>
              <a:off x="4224" y="912"/>
              <a:ext cx="0" cy="915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pic>
        <p:nvPicPr>
          <p:cNvPr id="393" name="Google Shape;393;p2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495800" y="1447800"/>
            <a:ext cx="1593850" cy="56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2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477000" y="3200400"/>
            <a:ext cx="546100" cy="665162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22"/>
          <p:cNvSpPr/>
          <p:nvPr/>
        </p:nvSpPr>
        <p:spPr>
          <a:xfrm>
            <a:off x="3352800" y="1600200"/>
            <a:ext cx="3429000" cy="1295400"/>
          </a:xfrm>
          <a:custGeom>
            <a:avLst/>
            <a:gdLst/>
            <a:ahLst/>
            <a:cxnLst/>
            <a:rect l="l" t="t" r="r" b="b"/>
            <a:pathLst>
              <a:path w="2160" h="432" extrusionOk="0">
                <a:moveTo>
                  <a:pt x="0" y="432"/>
                </a:moveTo>
                <a:cubicBezTo>
                  <a:pt x="148" y="272"/>
                  <a:pt x="296" y="112"/>
                  <a:pt x="480" y="96"/>
                </a:cubicBezTo>
                <a:cubicBezTo>
                  <a:pt x="664" y="80"/>
                  <a:pt x="824" y="352"/>
                  <a:pt x="1104" y="336"/>
                </a:cubicBezTo>
                <a:cubicBezTo>
                  <a:pt x="1384" y="320"/>
                  <a:pt x="1772" y="160"/>
                  <a:pt x="2160" y="0"/>
                </a:cubicBezTo>
              </a:path>
            </a:pathLst>
          </a:custGeom>
          <a:noFill/>
          <a:ln w="50800" cap="flat" cmpd="sng">
            <a:solidFill>
              <a:schemeClr val="accent2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6" name="Google Shape;396;p22"/>
          <p:cNvSpPr/>
          <p:nvPr/>
        </p:nvSpPr>
        <p:spPr>
          <a:xfrm>
            <a:off x="3352800" y="3124200"/>
            <a:ext cx="3429000" cy="1143000"/>
          </a:xfrm>
          <a:custGeom>
            <a:avLst/>
            <a:gdLst/>
            <a:ahLst/>
            <a:cxnLst/>
            <a:rect l="l" t="t" r="r" b="b"/>
            <a:pathLst>
              <a:path w="2160" h="432" extrusionOk="0">
                <a:moveTo>
                  <a:pt x="0" y="432"/>
                </a:moveTo>
                <a:cubicBezTo>
                  <a:pt x="148" y="272"/>
                  <a:pt x="296" y="112"/>
                  <a:pt x="480" y="96"/>
                </a:cubicBezTo>
                <a:cubicBezTo>
                  <a:pt x="664" y="80"/>
                  <a:pt x="824" y="352"/>
                  <a:pt x="1104" y="336"/>
                </a:cubicBezTo>
                <a:cubicBezTo>
                  <a:pt x="1384" y="320"/>
                  <a:pt x="1772" y="160"/>
                  <a:pt x="2160" y="0"/>
                </a:cubicBezTo>
              </a:path>
            </a:pathLst>
          </a:custGeom>
          <a:noFill/>
          <a:ln w="50800" cap="flat" cmpd="sng">
            <a:solidFill>
              <a:schemeClr val="accent2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7" name="Google Shape;397;p22"/>
          <p:cNvSpPr/>
          <p:nvPr/>
        </p:nvSpPr>
        <p:spPr>
          <a:xfrm>
            <a:off x="250825" y="188912"/>
            <a:ext cx="8642350" cy="6480175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4600" y="685800"/>
            <a:ext cx="4495800" cy="79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09800" y="1828800"/>
            <a:ext cx="4953000" cy="1370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71800" y="3429000"/>
            <a:ext cx="3378200" cy="12842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5" name="Google Shape;405;p23"/>
          <p:cNvCxnSpPr/>
          <p:nvPr/>
        </p:nvCxnSpPr>
        <p:spPr>
          <a:xfrm>
            <a:off x="3048000" y="4724400"/>
            <a:ext cx="3429000" cy="0"/>
          </a:xfrm>
          <a:prstGeom prst="straightConnector1">
            <a:avLst/>
          </a:prstGeom>
          <a:noFill/>
          <a:ln w="508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406" name="Google Shape;406;p23"/>
          <p:cNvSpPr/>
          <p:nvPr/>
        </p:nvSpPr>
        <p:spPr>
          <a:xfrm>
            <a:off x="250825" y="188912"/>
            <a:ext cx="8642350" cy="6480175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4"/>
          <p:cNvSpPr/>
          <p:nvPr/>
        </p:nvSpPr>
        <p:spPr>
          <a:xfrm>
            <a:off x="4343400" y="1066800"/>
            <a:ext cx="990600" cy="9906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blipFill rotWithShape="1">
            <a:blip r:embed="rId4">
              <a:alphaModFix amt="72999"/>
            </a:blip>
            <a:stretch>
              <a:fillRect/>
            </a:stretch>
          </a:blip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412" name="Google Shape;412;p24"/>
          <p:cNvSpPr txBox="1"/>
          <p:nvPr/>
        </p:nvSpPr>
        <p:spPr>
          <a:xfrm>
            <a:off x="3276600" y="2438400"/>
            <a:ext cx="3048000" cy="1295400"/>
          </a:xfrm>
          <a:prstGeom prst="rect">
            <a:avLst/>
          </a:prstGeom>
          <a:blipFill rotWithShape="1">
            <a:blip r:embed="rId4">
              <a:alphaModFix amt="72999"/>
            </a:blip>
            <a:stretch>
              <a:fillRect/>
            </a:stretch>
          </a:blip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1" i="1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Общий случай</a:t>
            </a: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413" name="Google Shape;413;p24"/>
          <p:cNvSpPr txBox="1"/>
          <p:nvPr/>
        </p:nvSpPr>
        <p:spPr>
          <a:xfrm>
            <a:off x="457200" y="4495800"/>
            <a:ext cx="8382000" cy="137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Этот случай сводится к рассмотренным случаям 1-3, если разбить отрезок [a,b] на элементарные отрезки.</a:t>
            </a:r>
            <a:endParaRPr/>
          </a:p>
        </p:txBody>
      </p:sp>
      <p:sp>
        <p:nvSpPr>
          <p:cNvPr id="414" name="Google Shape;414;p24"/>
          <p:cNvSpPr/>
          <p:nvPr/>
        </p:nvSpPr>
        <p:spPr>
          <a:xfrm>
            <a:off x="250825" y="188912"/>
            <a:ext cx="8642350" cy="6480175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9" name="Google Shape;419;p25"/>
          <p:cNvCxnSpPr/>
          <p:nvPr/>
        </p:nvCxnSpPr>
        <p:spPr>
          <a:xfrm>
            <a:off x="2209800" y="2971800"/>
            <a:ext cx="5257800" cy="0"/>
          </a:xfrm>
          <a:prstGeom prst="straightConnector1">
            <a:avLst/>
          </a:prstGeom>
          <a:noFill/>
          <a:ln w="25400" cap="flat" cmpd="sng">
            <a:solidFill>
              <a:srgbClr val="0033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420" name="Google Shape;420;p25"/>
          <p:cNvCxnSpPr/>
          <p:nvPr/>
        </p:nvCxnSpPr>
        <p:spPr>
          <a:xfrm rot="10800000">
            <a:off x="2514600" y="533400"/>
            <a:ext cx="0" cy="5181600"/>
          </a:xfrm>
          <a:prstGeom prst="straightConnector1">
            <a:avLst/>
          </a:prstGeom>
          <a:noFill/>
          <a:ln w="25400" cap="flat" cmpd="sng">
            <a:solidFill>
              <a:srgbClr val="0033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pic>
        <p:nvPicPr>
          <p:cNvPr id="421" name="Google Shape;42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5200" y="3200400"/>
            <a:ext cx="4889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28800" y="609600"/>
            <a:ext cx="533400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81400" y="4191000"/>
            <a:ext cx="1560512" cy="56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29400" y="2438400"/>
            <a:ext cx="330200" cy="465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29000" y="3048000"/>
            <a:ext cx="417512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43400" y="3048000"/>
            <a:ext cx="350837" cy="4302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7" name="Google Shape;427;p25"/>
          <p:cNvCxnSpPr/>
          <p:nvPr/>
        </p:nvCxnSpPr>
        <p:spPr>
          <a:xfrm>
            <a:off x="6781800" y="2971800"/>
            <a:ext cx="0" cy="2438400"/>
          </a:xfrm>
          <a:prstGeom prst="straightConnector1">
            <a:avLst/>
          </a:prstGeom>
          <a:noFill/>
          <a:ln w="25400" cap="flat" cmpd="sng">
            <a:solidFill>
              <a:srgbClr val="003366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28" name="Google Shape;428;p25"/>
          <p:cNvCxnSpPr/>
          <p:nvPr/>
        </p:nvCxnSpPr>
        <p:spPr>
          <a:xfrm>
            <a:off x="3657600" y="1066800"/>
            <a:ext cx="0" cy="1905000"/>
          </a:xfrm>
          <a:prstGeom prst="straightConnector1">
            <a:avLst/>
          </a:prstGeom>
          <a:noFill/>
          <a:ln w="25400" cap="flat" cmpd="sng">
            <a:solidFill>
              <a:srgbClr val="003366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429" name="Google Shape;429;p2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181600" y="1371600"/>
            <a:ext cx="1593850" cy="56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2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4000" y="2362200"/>
            <a:ext cx="428625" cy="549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1" name="Google Shape;431;p25"/>
          <p:cNvGrpSpPr/>
          <p:nvPr/>
        </p:nvGrpSpPr>
        <p:grpSpPr>
          <a:xfrm>
            <a:off x="3810000" y="989012"/>
            <a:ext cx="2895600" cy="4497387"/>
            <a:chOff x="2400" y="623"/>
            <a:chExt cx="1824" cy="2833"/>
          </a:xfrm>
        </p:grpSpPr>
        <p:cxnSp>
          <p:nvCxnSpPr>
            <p:cNvPr id="432" name="Google Shape;432;p25"/>
            <p:cNvCxnSpPr/>
            <p:nvPr/>
          </p:nvCxnSpPr>
          <p:spPr>
            <a:xfrm>
              <a:off x="2400" y="624"/>
              <a:ext cx="0" cy="1008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33" name="Google Shape;433;p25"/>
            <p:cNvCxnSpPr/>
            <p:nvPr/>
          </p:nvCxnSpPr>
          <p:spPr>
            <a:xfrm>
              <a:off x="2495" y="623"/>
              <a:ext cx="0" cy="1009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34" name="Google Shape;434;p25"/>
            <p:cNvCxnSpPr/>
            <p:nvPr/>
          </p:nvCxnSpPr>
          <p:spPr>
            <a:xfrm>
              <a:off x="2592" y="624"/>
              <a:ext cx="0" cy="1008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35" name="Google Shape;435;p25"/>
            <p:cNvCxnSpPr/>
            <p:nvPr/>
          </p:nvCxnSpPr>
          <p:spPr>
            <a:xfrm>
              <a:off x="2688" y="672"/>
              <a:ext cx="0" cy="1008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36" name="Google Shape;436;p25"/>
            <p:cNvCxnSpPr/>
            <p:nvPr/>
          </p:nvCxnSpPr>
          <p:spPr>
            <a:xfrm>
              <a:off x="2784" y="720"/>
              <a:ext cx="0" cy="1008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37" name="Google Shape;437;p25"/>
            <p:cNvCxnSpPr/>
            <p:nvPr/>
          </p:nvCxnSpPr>
          <p:spPr>
            <a:xfrm>
              <a:off x="2880" y="816"/>
              <a:ext cx="0" cy="1008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38" name="Google Shape;438;p25"/>
            <p:cNvCxnSpPr/>
            <p:nvPr/>
          </p:nvCxnSpPr>
          <p:spPr>
            <a:xfrm>
              <a:off x="2976" y="912"/>
              <a:ext cx="0" cy="960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39" name="Google Shape;439;p25"/>
            <p:cNvCxnSpPr/>
            <p:nvPr/>
          </p:nvCxnSpPr>
          <p:spPr>
            <a:xfrm>
              <a:off x="3072" y="1104"/>
              <a:ext cx="0" cy="1008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40" name="Google Shape;440;p25"/>
            <p:cNvCxnSpPr/>
            <p:nvPr/>
          </p:nvCxnSpPr>
          <p:spPr>
            <a:xfrm>
              <a:off x="3168" y="1344"/>
              <a:ext cx="0" cy="1008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41" name="Google Shape;441;p25"/>
            <p:cNvCxnSpPr/>
            <p:nvPr/>
          </p:nvCxnSpPr>
          <p:spPr>
            <a:xfrm>
              <a:off x="3264" y="1632"/>
              <a:ext cx="0" cy="960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42" name="Google Shape;442;p25"/>
            <p:cNvCxnSpPr/>
            <p:nvPr/>
          </p:nvCxnSpPr>
          <p:spPr>
            <a:xfrm>
              <a:off x="3360" y="1824"/>
              <a:ext cx="0" cy="1008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43" name="Google Shape;443;p25"/>
            <p:cNvCxnSpPr/>
            <p:nvPr/>
          </p:nvCxnSpPr>
          <p:spPr>
            <a:xfrm>
              <a:off x="3456" y="2016"/>
              <a:ext cx="0" cy="105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44" name="Google Shape;444;p25"/>
            <p:cNvCxnSpPr/>
            <p:nvPr/>
          </p:nvCxnSpPr>
          <p:spPr>
            <a:xfrm>
              <a:off x="3552" y="2208"/>
              <a:ext cx="0" cy="1008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45" name="Google Shape;445;p25"/>
            <p:cNvCxnSpPr/>
            <p:nvPr/>
          </p:nvCxnSpPr>
          <p:spPr>
            <a:xfrm>
              <a:off x="3648" y="2304"/>
              <a:ext cx="0" cy="1008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46" name="Google Shape;446;p25"/>
            <p:cNvCxnSpPr/>
            <p:nvPr/>
          </p:nvCxnSpPr>
          <p:spPr>
            <a:xfrm>
              <a:off x="3744" y="2352"/>
              <a:ext cx="0" cy="1008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47" name="Google Shape;447;p25"/>
            <p:cNvCxnSpPr/>
            <p:nvPr/>
          </p:nvCxnSpPr>
          <p:spPr>
            <a:xfrm>
              <a:off x="3840" y="2400"/>
              <a:ext cx="0" cy="1008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48" name="Google Shape;448;p25"/>
            <p:cNvCxnSpPr/>
            <p:nvPr/>
          </p:nvCxnSpPr>
          <p:spPr>
            <a:xfrm>
              <a:off x="3936" y="2448"/>
              <a:ext cx="0" cy="1008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49" name="Google Shape;449;p25"/>
            <p:cNvCxnSpPr/>
            <p:nvPr/>
          </p:nvCxnSpPr>
          <p:spPr>
            <a:xfrm>
              <a:off x="4032" y="2448"/>
              <a:ext cx="0" cy="1008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50" name="Google Shape;450;p25"/>
            <p:cNvCxnSpPr/>
            <p:nvPr/>
          </p:nvCxnSpPr>
          <p:spPr>
            <a:xfrm>
              <a:off x="4128" y="2448"/>
              <a:ext cx="0" cy="1008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51" name="Google Shape;451;p25"/>
            <p:cNvCxnSpPr/>
            <p:nvPr/>
          </p:nvCxnSpPr>
          <p:spPr>
            <a:xfrm>
              <a:off x="4224" y="2448"/>
              <a:ext cx="0" cy="960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cxnSp>
        <p:nvCxnSpPr>
          <p:cNvPr id="452" name="Google Shape;452;p25"/>
          <p:cNvCxnSpPr/>
          <p:nvPr/>
        </p:nvCxnSpPr>
        <p:spPr>
          <a:xfrm rot="10800000">
            <a:off x="4648200" y="1371600"/>
            <a:ext cx="0" cy="1601787"/>
          </a:xfrm>
          <a:prstGeom prst="straightConnector1">
            <a:avLst/>
          </a:prstGeom>
          <a:noFill/>
          <a:ln w="25400" cap="flat" cmpd="sng">
            <a:solidFill>
              <a:srgbClr val="003366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53" name="Google Shape;453;p25"/>
          <p:cNvCxnSpPr/>
          <p:nvPr/>
        </p:nvCxnSpPr>
        <p:spPr>
          <a:xfrm>
            <a:off x="5334000" y="2971800"/>
            <a:ext cx="0" cy="1447800"/>
          </a:xfrm>
          <a:prstGeom prst="straightConnector1">
            <a:avLst/>
          </a:prstGeom>
          <a:noFill/>
          <a:ln w="25400" cap="flat" cmpd="sng">
            <a:solidFill>
              <a:srgbClr val="003366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454" name="Google Shape;454;p25"/>
          <p:cNvSpPr/>
          <p:nvPr/>
        </p:nvSpPr>
        <p:spPr>
          <a:xfrm>
            <a:off x="3657600" y="914400"/>
            <a:ext cx="3124200" cy="3048000"/>
          </a:xfrm>
          <a:custGeom>
            <a:avLst/>
            <a:gdLst/>
            <a:ahLst/>
            <a:cxnLst/>
            <a:rect l="l" t="t" r="r" b="b"/>
            <a:pathLst>
              <a:path w="2160" h="1920" extrusionOk="0">
                <a:moveTo>
                  <a:pt x="0" y="72"/>
                </a:moveTo>
                <a:cubicBezTo>
                  <a:pt x="220" y="36"/>
                  <a:pt x="440" y="0"/>
                  <a:pt x="672" y="264"/>
                </a:cubicBezTo>
                <a:cubicBezTo>
                  <a:pt x="904" y="528"/>
                  <a:pt x="1144" y="1392"/>
                  <a:pt x="1392" y="1656"/>
                </a:cubicBezTo>
                <a:cubicBezTo>
                  <a:pt x="1640" y="1920"/>
                  <a:pt x="1900" y="1884"/>
                  <a:pt x="2160" y="1848"/>
                </a:cubicBezTo>
              </a:path>
            </a:pathLst>
          </a:custGeom>
          <a:noFill/>
          <a:ln w="50800" cap="flat" cmpd="sng">
            <a:solidFill>
              <a:schemeClr val="accent2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5" name="Google Shape;455;p25"/>
          <p:cNvSpPr/>
          <p:nvPr/>
        </p:nvSpPr>
        <p:spPr>
          <a:xfrm>
            <a:off x="3657600" y="2514600"/>
            <a:ext cx="3124200" cy="3048000"/>
          </a:xfrm>
          <a:custGeom>
            <a:avLst/>
            <a:gdLst/>
            <a:ahLst/>
            <a:cxnLst/>
            <a:rect l="l" t="t" r="r" b="b"/>
            <a:pathLst>
              <a:path w="2160" h="1920" extrusionOk="0">
                <a:moveTo>
                  <a:pt x="0" y="72"/>
                </a:moveTo>
                <a:cubicBezTo>
                  <a:pt x="220" y="36"/>
                  <a:pt x="440" y="0"/>
                  <a:pt x="672" y="264"/>
                </a:cubicBezTo>
                <a:cubicBezTo>
                  <a:pt x="904" y="528"/>
                  <a:pt x="1144" y="1392"/>
                  <a:pt x="1392" y="1656"/>
                </a:cubicBezTo>
                <a:cubicBezTo>
                  <a:pt x="1640" y="1920"/>
                  <a:pt x="1900" y="1884"/>
                  <a:pt x="2160" y="1848"/>
                </a:cubicBezTo>
              </a:path>
            </a:pathLst>
          </a:custGeom>
          <a:noFill/>
          <a:ln w="50800" cap="flat" cmpd="sng">
            <a:solidFill>
              <a:schemeClr val="accent2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6" name="Google Shape;456;p25"/>
          <p:cNvSpPr/>
          <p:nvPr/>
        </p:nvSpPr>
        <p:spPr>
          <a:xfrm>
            <a:off x="250825" y="188912"/>
            <a:ext cx="8642350" cy="6480175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6"/>
          <p:cNvSpPr/>
          <p:nvPr/>
        </p:nvSpPr>
        <p:spPr>
          <a:xfrm>
            <a:off x="2667000" y="533400"/>
            <a:ext cx="4114800" cy="914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9525" cap="flat" cmpd="sng">
                  <a:solidFill>
                    <a:schemeClr val="accen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chemeClr val="accent2">
                    <a:alpha val="49803"/>
                  </a:schemeClr>
                </a:solidFill>
                <a:latin typeface="Book Antiqua"/>
              </a:rPr>
              <a:t>Пример.</a:t>
            </a:r>
          </a:p>
        </p:txBody>
      </p:sp>
      <p:sp>
        <p:nvSpPr>
          <p:cNvPr id="462" name="Google Shape;462;p26"/>
          <p:cNvSpPr txBox="1"/>
          <p:nvPr/>
        </p:nvSpPr>
        <p:spPr>
          <a:xfrm>
            <a:off x="1295400" y="2057400"/>
            <a:ext cx="6629400" cy="1143000"/>
          </a:xfrm>
          <a:prstGeom prst="rect">
            <a:avLst/>
          </a:prstGeom>
          <a:blipFill rotWithShape="1">
            <a:blip r:embed="rId4">
              <a:alphaModFix amt="72999"/>
            </a:blip>
            <a:stretch>
              <a:fillRect/>
            </a:stretch>
          </a:blip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1" i="1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Вычислить площадь фигуры,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1" i="1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ограниченной линиями:</a:t>
            </a:r>
            <a:endParaRPr/>
          </a:p>
        </p:txBody>
      </p:sp>
      <p:sp>
        <p:nvSpPr>
          <p:cNvPr id="463" name="Google Shape;463;p26"/>
          <p:cNvSpPr txBox="1"/>
          <p:nvPr/>
        </p:nvSpPr>
        <p:spPr>
          <a:xfrm>
            <a:off x="2209800" y="3657600"/>
            <a:ext cx="4953000" cy="1143000"/>
          </a:xfrm>
          <a:prstGeom prst="rect">
            <a:avLst/>
          </a:prstGeom>
          <a:blipFill rotWithShape="1">
            <a:blip r:embed="rId4">
              <a:alphaModFix amt="72999"/>
            </a:blip>
            <a:stretch>
              <a:fillRect/>
            </a:stretch>
          </a:blip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64" name="Google Shape;464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9062" y="3810000"/>
            <a:ext cx="414655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26"/>
          <p:cNvSpPr/>
          <p:nvPr/>
        </p:nvSpPr>
        <p:spPr>
          <a:xfrm>
            <a:off x="250825" y="188912"/>
            <a:ext cx="8642350" cy="6480175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0" name="Google Shape;470;p27"/>
          <p:cNvCxnSpPr/>
          <p:nvPr/>
        </p:nvCxnSpPr>
        <p:spPr>
          <a:xfrm rot="10800000">
            <a:off x="4343400" y="914400"/>
            <a:ext cx="0" cy="4953000"/>
          </a:xfrm>
          <a:prstGeom prst="straightConnector1">
            <a:avLst/>
          </a:prstGeom>
          <a:noFill/>
          <a:ln w="25400" cap="flat" cmpd="sng">
            <a:solidFill>
              <a:srgbClr val="0033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471" name="Google Shape;471;p27"/>
          <p:cNvCxnSpPr/>
          <p:nvPr/>
        </p:nvCxnSpPr>
        <p:spPr>
          <a:xfrm>
            <a:off x="1600200" y="3886200"/>
            <a:ext cx="6400800" cy="0"/>
          </a:xfrm>
          <a:prstGeom prst="straightConnector1">
            <a:avLst/>
          </a:prstGeom>
          <a:noFill/>
          <a:ln w="25400" cap="flat" cmpd="sng">
            <a:solidFill>
              <a:srgbClr val="0033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pic>
        <p:nvPicPr>
          <p:cNvPr id="472" name="Google Shape;472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6200" y="4114800"/>
            <a:ext cx="438150" cy="47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57600" y="533400"/>
            <a:ext cx="477837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71600" y="1219200"/>
            <a:ext cx="2032000" cy="719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00800" y="1447800"/>
            <a:ext cx="1154112" cy="5191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6" name="Google Shape;476;p27"/>
          <p:cNvGrpSpPr/>
          <p:nvPr/>
        </p:nvGrpSpPr>
        <p:grpSpPr>
          <a:xfrm>
            <a:off x="3810000" y="2971800"/>
            <a:ext cx="1752600" cy="2133600"/>
            <a:chOff x="2400" y="1872"/>
            <a:chExt cx="1104" cy="1344"/>
          </a:xfrm>
        </p:grpSpPr>
        <p:cxnSp>
          <p:nvCxnSpPr>
            <p:cNvPr id="477" name="Google Shape;477;p27"/>
            <p:cNvCxnSpPr/>
            <p:nvPr/>
          </p:nvCxnSpPr>
          <p:spPr>
            <a:xfrm>
              <a:off x="2400" y="2736"/>
              <a:ext cx="0" cy="240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78" name="Google Shape;478;p27"/>
            <p:cNvCxnSpPr/>
            <p:nvPr/>
          </p:nvCxnSpPr>
          <p:spPr>
            <a:xfrm>
              <a:off x="2496" y="2640"/>
              <a:ext cx="0" cy="432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79" name="Google Shape;479;p27"/>
            <p:cNvCxnSpPr/>
            <p:nvPr/>
          </p:nvCxnSpPr>
          <p:spPr>
            <a:xfrm>
              <a:off x="2592" y="2592"/>
              <a:ext cx="0" cy="57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80" name="Google Shape;480;p27"/>
            <p:cNvCxnSpPr/>
            <p:nvPr/>
          </p:nvCxnSpPr>
          <p:spPr>
            <a:xfrm>
              <a:off x="2688" y="2496"/>
              <a:ext cx="0" cy="720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81" name="Google Shape;481;p27"/>
            <p:cNvCxnSpPr/>
            <p:nvPr/>
          </p:nvCxnSpPr>
          <p:spPr>
            <a:xfrm>
              <a:off x="2832" y="2400"/>
              <a:ext cx="0" cy="768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82" name="Google Shape;482;p27"/>
            <p:cNvCxnSpPr/>
            <p:nvPr/>
          </p:nvCxnSpPr>
          <p:spPr>
            <a:xfrm>
              <a:off x="2928" y="2304"/>
              <a:ext cx="0" cy="81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83" name="Google Shape;483;p27"/>
            <p:cNvCxnSpPr/>
            <p:nvPr/>
          </p:nvCxnSpPr>
          <p:spPr>
            <a:xfrm>
              <a:off x="3024" y="2256"/>
              <a:ext cx="0" cy="768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84" name="Google Shape;484;p27"/>
            <p:cNvCxnSpPr/>
            <p:nvPr/>
          </p:nvCxnSpPr>
          <p:spPr>
            <a:xfrm>
              <a:off x="3120" y="2160"/>
              <a:ext cx="0" cy="672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85" name="Google Shape;485;p27"/>
            <p:cNvCxnSpPr/>
            <p:nvPr/>
          </p:nvCxnSpPr>
          <p:spPr>
            <a:xfrm>
              <a:off x="3216" y="2064"/>
              <a:ext cx="0" cy="624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86" name="Google Shape;486;p27"/>
            <p:cNvCxnSpPr/>
            <p:nvPr/>
          </p:nvCxnSpPr>
          <p:spPr>
            <a:xfrm>
              <a:off x="3312" y="2016"/>
              <a:ext cx="0" cy="432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87" name="Google Shape;487;p27"/>
            <p:cNvCxnSpPr/>
            <p:nvPr/>
          </p:nvCxnSpPr>
          <p:spPr>
            <a:xfrm>
              <a:off x="3408" y="1920"/>
              <a:ext cx="0" cy="33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88" name="Google Shape;488;p27"/>
            <p:cNvCxnSpPr/>
            <p:nvPr/>
          </p:nvCxnSpPr>
          <p:spPr>
            <a:xfrm>
              <a:off x="3504" y="1872"/>
              <a:ext cx="0" cy="144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489" name="Google Shape;489;p27"/>
          <p:cNvSpPr/>
          <p:nvPr/>
        </p:nvSpPr>
        <p:spPr>
          <a:xfrm>
            <a:off x="2590800" y="2057400"/>
            <a:ext cx="3352800" cy="3060700"/>
          </a:xfrm>
          <a:custGeom>
            <a:avLst/>
            <a:gdLst/>
            <a:ahLst/>
            <a:cxnLst/>
            <a:rect l="l" t="t" r="r" b="b"/>
            <a:pathLst>
              <a:path w="1776" h="1976" extrusionOk="0">
                <a:moveTo>
                  <a:pt x="0" y="0"/>
                </a:moveTo>
                <a:cubicBezTo>
                  <a:pt x="308" y="980"/>
                  <a:pt x="616" y="1960"/>
                  <a:pt x="912" y="1968"/>
                </a:cubicBezTo>
                <a:cubicBezTo>
                  <a:pt x="1208" y="1976"/>
                  <a:pt x="1492" y="1012"/>
                  <a:pt x="1776" y="48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90" name="Google Shape;490;p27"/>
          <p:cNvCxnSpPr/>
          <p:nvPr/>
        </p:nvCxnSpPr>
        <p:spPr>
          <a:xfrm flipH="1">
            <a:off x="2438400" y="1981200"/>
            <a:ext cx="4343400" cy="34290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91" name="Google Shape;491;p27"/>
          <p:cNvCxnSpPr/>
          <p:nvPr/>
        </p:nvCxnSpPr>
        <p:spPr>
          <a:xfrm rot="10800000">
            <a:off x="3656012" y="3886200"/>
            <a:ext cx="0" cy="533400"/>
          </a:xfrm>
          <a:prstGeom prst="straightConnector1">
            <a:avLst/>
          </a:prstGeom>
          <a:noFill/>
          <a:ln w="25400" cap="flat" cmpd="sng">
            <a:solidFill>
              <a:srgbClr val="003366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92" name="Google Shape;492;p27"/>
          <p:cNvCxnSpPr/>
          <p:nvPr/>
        </p:nvCxnSpPr>
        <p:spPr>
          <a:xfrm>
            <a:off x="5715000" y="2819400"/>
            <a:ext cx="0" cy="1066800"/>
          </a:xfrm>
          <a:prstGeom prst="straightConnector1">
            <a:avLst/>
          </a:prstGeom>
          <a:noFill/>
          <a:ln w="25400" cap="flat" cmpd="sng">
            <a:solidFill>
              <a:srgbClr val="003366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493" name="Google Shape;493;p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52800" y="3276600"/>
            <a:ext cx="636587" cy="519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2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62600" y="3962400"/>
            <a:ext cx="398462" cy="519112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27"/>
          <p:cNvSpPr/>
          <p:nvPr/>
        </p:nvSpPr>
        <p:spPr>
          <a:xfrm>
            <a:off x="250825" y="188912"/>
            <a:ext cx="8642350" cy="6480175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8"/>
          <p:cNvSpPr/>
          <p:nvPr/>
        </p:nvSpPr>
        <p:spPr>
          <a:xfrm>
            <a:off x="2484437" y="333375"/>
            <a:ext cx="4114800" cy="609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9525" cap="flat" cmpd="sng">
                  <a:solidFill>
                    <a:schemeClr val="accen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chemeClr val="accent2">
                    <a:alpha val="49803"/>
                  </a:schemeClr>
                </a:solidFill>
                <a:latin typeface="Book Antiqua"/>
              </a:rPr>
              <a:t>Решение:</a:t>
            </a:r>
          </a:p>
        </p:txBody>
      </p:sp>
      <p:sp>
        <p:nvSpPr>
          <p:cNvPr id="501" name="Google Shape;501;p28"/>
          <p:cNvSpPr txBox="1"/>
          <p:nvPr/>
        </p:nvSpPr>
        <p:spPr>
          <a:xfrm>
            <a:off x="539750" y="1052512"/>
            <a:ext cx="82296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Находим координаты точек пересечения линий:</a:t>
            </a:r>
            <a:endParaRPr/>
          </a:p>
        </p:txBody>
      </p:sp>
      <p:pic>
        <p:nvPicPr>
          <p:cNvPr id="502" name="Google Shape;50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8887" y="1557337"/>
            <a:ext cx="6553200" cy="1112837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28"/>
          <p:cNvSpPr txBox="1"/>
          <p:nvPr/>
        </p:nvSpPr>
        <p:spPr>
          <a:xfrm>
            <a:off x="539750" y="2636837"/>
            <a:ext cx="80772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Следовательно, линии пересекаются в точках</a:t>
            </a:r>
            <a:endParaRPr/>
          </a:p>
        </p:txBody>
      </p:sp>
      <p:pic>
        <p:nvPicPr>
          <p:cNvPr id="504" name="Google Shape;50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87675" y="3213100"/>
            <a:ext cx="2951162" cy="474662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28"/>
          <p:cNvSpPr/>
          <p:nvPr/>
        </p:nvSpPr>
        <p:spPr>
          <a:xfrm>
            <a:off x="250825" y="188912"/>
            <a:ext cx="8642350" cy="6480175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06" name="Google Shape;506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95512" y="3933825"/>
            <a:ext cx="4725987" cy="620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58887" y="4941887"/>
            <a:ext cx="7186612" cy="1217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9"/>
          <p:cNvSpPr/>
          <p:nvPr/>
        </p:nvSpPr>
        <p:spPr>
          <a:xfrm>
            <a:off x="533400" y="304800"/>
            <a:ext cx="8153400" cy="1676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9525" cap="flat" cmpd="sng">
                  <a:solidFill>
                    <a:schemeClr val="accen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chemeClr val="accent2">
                    <a:alpha val="49803"/>
                  </a:schemeClr>
                </a:solidFill>
                <a:latin typeface="Book Antiqua"/>
              </a:rPr>
              <a:t>2. Вычисление объемов  </a:t>
            </a:r>
            <a:br>
              <a:rPr b="0" i="1">
                <a:ln w="9525" cap="flat" cmpd="sng">
                  <a:solidFill>
                    <a:schemeClr val="accen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chemeClr val="accent2">
                    <a:alpha val="49803"/>
                  </a:schemeClr>
                </a:solidFill>
                <a:latin typeface="Book Antiqua"/>
              </a:rPr>
            </a:br>
            <a:r>
              <a:rPr b="0" i="1">
                <a:ln w="9525" cap="flat" cmpd="sng">
                  <a:solidFill>
                    <a:schemeClr val="accen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chemeClr val="accent2">
                    <a:alpha val="49803"/>
                  </a:schemeClr>
                </a:solidFill>
                <a:latin typeface="Book Antiqua"/>
              </a:rPr>
              <a:t>тел вращения</a:t>
            </a:r>
          </a:p>
        </p:txBody>
      </p:sp>
      <p:sp>
        <p:nvSpPr>
          <p:cNvPr id="513" name="Google Shape;513;p29"/>
          <p:cNvSpPr txBox="1"/>
          <p:nvPr/>
        </p:nvSpPr>
        <p:spPr>
          <a:xfrm>
            <a:off x="457200" y="1981200"/>
            <a:ext cx="8458200" cy="222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Пусть функция y=</a:t>
            </a:r>
            <a:r>
              <a:rPr lang="en-US" sz="2800" b="1" i="1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f(x)</a:t>
            </a: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–знакопостоянная и непрерывна на [</a:t>
            </a:r>
            <a:r>
              <a:rPr lang="en-US" sz="2800" b="1" i="1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a,b</a:t>
            </a: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]. Найти объем тела </a:t>
            </a:r>
            <a:r>
              <a:rPr lang="en-US" sz="2800" b="1" i="1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-US" sz="2800" b="1" i="1" u="none" baseline="-25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</a:t>
            </a: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образованного вращением вокруг оси </a:t>
            </a:r>
            <a:r>
              <a:rPr lang="en-US" sz="2800" b="1" i="1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</a:t>
            </a: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криволинейной трапеции, ограниченной линиями: </a:t>
            </a:r>
            <a:r>
              <a:rPr lang="en-US" sz="2800" b="1" i="1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y=f(x), y=0, x=a, x=b.</a:t>
            </a:r>
            <a:endParaRPr/>
          </a:p>
        </p:txBody>
      </p:sp>
      <p:sp>
        <p:nvSpPr>
          <p:cNvPr id="514" name="Google Shape;514;p29"/>
          <p:cNvSpPr txBox="1"/>
          <p:nvPr/>
        </p:nvSpPr>
        <p:spPr>
          <a:xfrm>
            <a:off x="457200" y="4114800"/>
            <a:ext cx="84582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Разобьем [</a:t>
            </a:r>
            <a:r>
              <a:rPr lang="en-US" sz="2800" b="1" i="1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a,b</a:t>
            </a: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 на элементарные отрезки точками</a:t>
            </a:r>
            <a:endParaRPr/>
          </a:p>
        </p:txBody>
      </p:sp>
      <p:pic>
        <p:nvPicPr>
          <p:cNvPr id="515" name="Google Shape;515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13075" y="4724400"/>
            <a:ext cx="3179762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29"/>
          <p:cNvSpPr txBox="1"/>
          <p:nvPr/>
        </p:nvSpPr>
        <p:spPr>
          <a:xfrm>
            <a:off x="395287" y="5445125"/>
            <a:ext cx="8458200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на каждом из отрезков выберем точку </a:t>
            </a:r>
            <a:r>
              <a:rPr lang="en-US" sz="2800" b="1" i="1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ξ</a:t>
            </a:r>
            <a:r>
              <a:rPr lang="en-US" sz="2800" b="1" i="1" u="none" baseline="-25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800" b="1" i="1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Найдем значение функции в этой точке </a:t>
            </a:r>
            <a:endParaRPr/>
          </a:p>
        </p:txBody>
      </p:sp>
      <p:sp>
        <p:nvSpPr>
          <p:cNvPr id="517" name="Google Shape;517;p29"/>
          <p:cNvSpPr/>
          <p:nvPr/>
        </p:nvSpPr>
        <p:spPr>
          <a:xfrm>
            <a:off x="250825" y="188912"/>
            <a:ext cx="8642350" cy="6480175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18" name="Google Shape;518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95962" y="5876925"/>
            <a:ext cx="1152525" cy="63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3" name="Google Shape;523;p30"/>
          <p:cNvCxnSpPr/>
          <p:nvPr/>
        </p:nvCxnSpPr>
        <p:spPr>
          <a:xfrm rot="10800000">
            <a:off x="2209800" y="762000"/>
            <a:ext cx="0" cy="5106987"/>
          </a:xfrm>
          <a:prstGeom prst="straightConnector1">
            <a:avLst/>
          </a:prstGeom>
          <a:noFill/>
          <a:ln w="25400" cap="flat" cmpd="sng">
            <a:solidFill>
              <a:srgbClr val="0033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524" name="Google Shape;524;p30"/>
          <p:cNvCxnSpPr/>
          <p:nvPr/>
        </p:nvCxnSpPr>
        <p:spPr>
          <a:xfrm>
            <a:off x="1828800" y="3581400"/>
            <a:ext cx="6553200" cy="0"/>
          </a:xfrm>
          <a:prstGeom prst="straightConnector1">
            <a:avLst/>
          </a:prstGeom>
          <a:noFill/>
          <a:ln w="25400" cap="flat" cmpd="sng">
            <a:solidFill>
              <a:srgbClr val="0033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pic>
        <p:nvPicPr>
          <p:cNvPr id="525" name="Google Shape;525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53400" y="3810000"/>
            <a:ext cx="460375" cy="465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0" y="762000"/>
            <a:ext cx="506412" cy="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30"/>
          <p:cNvSpPr/>
          <p:nvPr/>
        </p:nvSpPr>
        <p:spPr>
          <a:xfrm>
            <a:off x="2819400" y="1752600"/>
            <a:ext cx="4114800" cy="990600"/>
          </a:xfrm>
          <a:custGeom>
            <a:avLst/>
            <a:gdLst/>
            <a:ahLst/>
            <a:cxnLst/>
            <a:rect l="l" t="t" r="r" b="b"/>
            <a:pathLst>
              <a:path w="2592" h="624" extrusionOk="0">
                <a:moveTo>
                  <a:pt x="0" y="624"/>
                </a:moveTo>
                <a:cubicBezTo>
                  <a:pt x="208" y="480"/>
                  <a:pt x="416" y="336"/>
                  <a:pt x="672" y="288"/>
                </a:cubicBezTo>
                <a:cubicBezTo>
                  <a:pt x="928" y="240"/>
                  <a:pt x="1216" y="384"/>
                  <a:pt x="1536" y="336"/>
                </a:cubicBezTo>
                <a:cubicBezTo>
                  <a:pt x="1856" y="288"/>
                  <a:pt x="2224" y="144"/>
                  <a:pt x="2592" y="0"/>
                </a:cubicBezTo>
              </a:path>
            </a:pathLst>
          </a:custGeom>
          <a:noFill/>
          <a:ln w="38100" cap="flat" cmpd="sng">
            <a:solidFill>
              <a:srgbClr val="993366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8" name="Google Shape;528;p30"/>
          <p:cNvSpPr/>
          <p:nvPr/>
        </p:nvSpPr>
        <p:spPr>
          <a:xfrm rot="10800000" flipH="1">
            <a:off x="2819400" y="4419600"/>
            <a:ext cx="4114800" cy="990600"/>
          </a:xfrm>
          <a:custGeom>
            <a:avLst/>
            <a:gdLst/>
            <a:ahLst/>
            <a:cxnLst/>
            <a:rect l="l" t="t" r="r" b="b"/>
            <a:pathLst>
              <a:path w="2592" h="624" extrusionOk="0">
                <a:moveTo>
                  <a:pt x="0" y="624"/>
                </a:moveTo>
                <a:cubicBezTo>
                  <a:pt x="208" y="480"/>
                  <a:pt x="416" y="336"/>
                  <a:pt x="672" y="288"/>
                </a:cubicBezTo>
                <a:cubicBezTo>
                  <a:pt x="928" y="240"/>
                  <a:pt x="1216" y="384"/>
                  <a:pt x="1536" y="336"/>
                </a:cubicBezTo>
                <a:cubicBezTo>
                  <a:pt x="1856" y="288"/>
                  <a:pt x="2224" y="144"/>
                  <a:pt x="2592" y="0"/>
                </a:cubicBezTo>
              </a:path>
            </a:pathLst>
          </a:custGeom>
          <a:noFill/>
          <a:ln w="38100" cap="flat" cmpd="sng">
            <a:solidFill>
              <a:srgbClr val="993366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29" name="Google Shape;529;p30"/>
          <p:cNvCxnSpPr/>
          <p:nvPr/>
        </p:nvCxnSpPr>
        <p:spPr>
          <a:xfrm>
            <a:off x="2817812" y="2741612"/>
            <a:ext cx="0" cy="1676400"/>
          </a:xfrm>
          <a:prstGeom prst="straightConnector1">
            <a:avLst/>
          </a:prstGeom>
          <a:noFill/>
          <a:ln w="25400" cap="flat" cmpd="sng">
            <a:solidFill>
              <a:srgbClr val="003366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30" name="Google Shape;530;p30"/>
          <p:cNvCxnSpPr/>
          <p:nvPr/>
        </p:nvCxnSpPr>
        <p:spPr>
          <a:xfrm>
            <a:off x="6934200" y="1752600"/>
            <a:ext cx="0" cy="3657600"/>
          </a:xfrm>
          <a:prstGeom prst="straightConnector1">
            <a:avLst/>
          </a:prstGeom>
          <a:noFill/>
          <a:ln w="25400" cap="flat" cmpd="sng">
            <a:solidFill>
              <a:srgbClr val="003366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31" name="Google Shape;531;p30"/>
          <p:cNvSpPr/>
          <p:nvPr/>
        </p:nvSpPr>
        <p:spPr>
          <a:xfrm>
            <a:off x="2514600" y="2743200"/>
            <a:ext cx="533400" cy="1676400"/>
          </a:xfrm>
          <a:prstGeom prst="ellipse">
            <a:avLst/>
          </a:prstGeom>
          <a:noFill/>
          <a:ln w="38100" cap="flat" cmpd="sng">
            <a:solidFill>
              <a:srgbClr val="9933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2" name="Google Shape;532;p30"/>
          <p:cNvSpPr/>
          <p:nvPr/>
        </p:nvSpPr>
        <p:spPr>
          <a:xfrm>
            <a:off x="3276600" y="2286000"/>
            <a:ext cx="609600" cy="2589212"/>
          </a:xfrm>
          <a:prstGeom prst="ellipse">
            <a:avLst/>
          </a:prstGeom>
          <a:noFill/>
          <a:ln w="38100" cap="flat" cmpd="sng">
            <a:solidFill>
              <a:srgbClr val="9933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3" name="Google Shape;533;p30"/>
          <p:cNvSpPr/>
          <p:nvPr/>
        </p:nvSpPr>
        <p:spPr>
          <a:xfrm>
            <a:off x="5181600" y="2209800"/>
            <a:ext cx="838200" cy="2743200"/>
          </a:xfrm>
          <a:prstGeom prst="ellipse">
            <a:avLst/>
          </a:prstGeom>
          <a:noFill/>
          <a:ln w="38100" cap="flat" cmpd="sng">
            <a:solidFill>
              <a:srgbClr val="9933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4" name="Google Shape;534;p30"/>
          <p:cNvSpPr/>
          <p:nvPr/>
        </p:nvSpPr>
        <p:spPr>
          <a:xfrm>
            <a:off x="6477000" y="1752600"/>
            <a:ext cx="914400" cy="3657600"/>
          </a:xfrm>
          <a:prstGeom prst="ellipse">
            <a:avLst/>
          </a:prstGeom>
          <a:noFill/>
          <a:ln w="38100" cap="flat" cmpd="sng">
            <a:solidFill>
              <a:srgbClr val="9933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35" name="Google Shape;535;p30"/>
          <p:cNvCxnSpPr/>
          <p:nvPr/>
        </p:nvCxnSpPr>
        <p:spPr>
          <a:xfrm>
            <a:off x="3581400" y="3505200"/>
            <a:ext cx="0" cy="152400"/>
          </a:xfrm>
          <a:prstGeom prst="straightConnector1">
            <a:avLst/>
          </a:prstGeom>
          <a:noFill/>
          <a:ln w="38100" cap="flat" cmpd="sng">
            <a:solidFill>
              <a:srgbClr val="003366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36" name="Google Shape;536;p30"/>
          <p:cNvCxnSpPr/>
          <p:nvPr/>
        </p:nvCxnSpPr>
        <p:spPr>
          <a:xfrm>
            <a:off x="5562600" y="3505200"/>
            <a:ext cx="0" cy="152400"/>
          </a:xfrm>
          <a:prstGeom prst="straightConnector1">
            <a:avLst/>
          </a:prstGeom>
          <a:noFill/>
          <a:ln w="38100" cap="flat" cmpd="sng">
            <a:solidFill>
              <a:srgbClr val="003366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37" name="Google Shape;537;p30"/>
          <p:cNvCxnSpPr/>
          <p:nvPr/>
        </p:nvCxnSpPr>
        <p:spPr>
          <a:xfrm>
            <a:off x="4572000" y="2286000"/>
            <a:ext cx="0" cy="2590800"/>
          </a:xfrm>
          <a:prstGeom prst="straightConnector1">
            <a:avLst/>
          </a:prstGeom>
          <a:noFill/>
          <a:ln w="25400" cap="flat" cmpd="sng">
            <a:solidFill>
              <a:srgbClr val="003366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38" name="Google Shape;538;p30"/>
          <p:cNvCxnSpPr/>
          <p:nvPr/>
        </p:nvCxnSpPr>
        <p:spPr>
          <a:xfrm rot="10800000">
            <a:off x="2209800" y="2286000"/>
            <a:ext cx="2362200" cy="0"/>
          </a:xfrm>
          <a:prstGeom prst="straightConnector1">
            <a:avLst/>
          </a:prstGeom>
          <a:noFill/>
          <a:ln w="25400" cap="flat" cmpd="sng">
            <a:solidFill>
              <a:srgbClr val="003366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539" name="Google Shape;539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14800" y="1371600"/>
            <a:ext cx="1828800" cy="58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90800" y="3581400"/>
            <a:ext cx="460375" cy="465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05600" y="3581400"/>
            <a:ext cx="460375" cy="592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3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276600" y="3429000"/>
            <a:ext cx="609600" cy="760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3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334000" y="3429000"/>
            <a:ext cx="552450" cy="760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3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343400" y="3657600"/>
            <a:ext cx="552450" cy="760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3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66800" y="1981200"/>
            <a:ext cx="1152525" cy="63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30"/>
          <p:cNvSpPr/>
          <p:nvPr/>
        </p:nvSpPr>
        <p:spPr>
          <a:xfrm>
            <a:off x="250825" y="188912"/>
            <a:ext cx="8642350" cy="6480175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1"/>
          <p:cNvSpPr txBox="1"/>
          <p:nvPr/>
        </p:nvSpPr>
        <p:spPr>
          <a:xfrm>
            <a:off x="323850" y="333375"/>
            <a:ext cx="8458200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Тогда некоторое приближение для искомого объема даст сумма</a:t>
            </a:r>
            <a:endParaRPr/>
          </a:p>
        </p:txBody>
      </p:sp>
      <p:pic>
        <p:nvPicPr>
          <p:cNvPr id="552" name="Google Shape;552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76600" y="1196975"/>
            <a:ext cx="2743200" cy="1241425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31"/>
          <p:cNvSpPr txBox="1"/>
          <p:nvPr/>
        </p:nvSpPr>
        <p:spPr>
          <a:xfrm>
            <a:off x="395287" y="2349500"/>
            <a:ext cx="8458200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 как каждое слагаемое это объем цилиндра с высотой</a:t>
            </a:r>
            <a:endParaRPr/>
          </a:p>
        </p:txBody>
      </p:sp>
      <p:pic>
        <p:nvPicPr>
          <p:cNvPr id="554" name="Google Shape;554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92500" y="3284537"/>
            <a:ext cx="2624137" cy="657225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31"/>
          <p:cNvSpPr txBox="1"/>
          <p:nvPr/>
        </p:nvSpPr>
        <p:spPr>
          <a:xfrm>
            <a:off x="468312" y="4005262"/>
            <a:ext cx="84582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радиусом основания</a:t>
            </a:r>
            <a:endParaRPr/>
          </a:p>
        </p:txBody>
      </p:sp>
      <p:pic>
        <p:nvPicPr>
          <p:cNvPr id="556" name="Google Shape;556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56100" y="4005262"/>
            <a:ext cx="1192212" cy="657225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31"/>
          <p:cNvSpPr/>
          <p:nvPr/>
        </p:nvSpPr>
        <p:spPr>
          <a:xfrm>
            <a:off x="250825" y="188912"/>
            <a:ext cx="8642350" cy="6480175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8" name="Google Shape;558;p31"/>
          <p:cNvSpPr txBox="1"/>
          <p:nvPr/>
        </p:nvSpPr>
        <p:spPr>
          <a:xfrm>
            <a:off x="395287" y="4652962"/>
            <a:ext cx="8458200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Искомый объем будет тем точнее, чем меньше длина отрезков разбиения</a:t>
            </a:r>
            <a:endParaRPr/>
          </a:p>
        </p:txBody>
      </p:sp>
      <p:pic>
        <p:nvPicPr>
          <p:cNvPr id="559" name="Google Shape;559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14887" y="5033962"/>
            <a:ext cx="755650" cy="657225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31"/>
          <p:cNvSpPr txBox="1"/>
          <p:nvPr/>
        </p:nvSpPr>
        <p:spPr>
          <a:xfrm>
            <a:off x="323850" y="5661025"/>
            <a:ext cx="84582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Поэтому за объем естественно выбрать 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Google Shape;39;p5"/>
          <p:cNvCxnSpPr/>
          <p:nvPr/>
        </p:nvCxnSpPr>
        <p:spPr>
          <a:xfrm rot="10800000">
            <a:off x="2339975" y="1989137"/>
            <a:ext cx="1587" cy="3733800"/>
          </a:xfrm>
          <a:prstGeom prst="straightConnector1">
            <a:avLst/>
          </a:prstGeom>
          <a:noFill/>
          <a:ln w="38100" cap="flat" cmpd="sng">
            <a:solidFill>
              <a:srgbClr val="0033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40" name="Google Shape;40;p5"/>
          <p:cNvSpPr/>
          <p:nvPr/>
        </p:nvSpPr>
        <p:spPr>
          <a:xfrm>
            <a:off x="2514600" y="533400"/>
            <a:ext cx="4114800" cy="609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9525" cap="flat" cmpd="sng">
                  <a:solidFill>
                    <a:schemeClr val="accen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chemeClr val="accent2">
                    <a:alpha val="49803"/>
                  </a:schemeClr>
                </a:solidFill>
                <a:latin typeface="Book Antiqua"/>
              </a:rPr>
              <a:t>Решение:</a:t>
            </a:r>
          </a:p>
        </p:txBody>
      </p:sp>
      <p:cxnSp>
        <p:nvCxnSpPr>
          <p:cNvPr id="41" name="Google Shape;41;p5"/>
          <p:cNvCxnSpPr/>
          <p:nvPr/>
        </p:nvCxnSpPr>
        <p:spPr>
          <a:xfrm>
            <a:off x="2057400" y="5410200"/>
            <a:ext cx="5257800" cy="0"/>
          </a:xfrm>
          <a:prstGeom prst="straightConnector1">
            <a:avLst/>
          </a:prstGeom>
          <a:noFill/>
          <a:ln w="25400" cap="flat" cmpd="sng">
            <a:solidFill>
              <a:srgbClr val="0033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pic>
        <p:nvPicPr>
          <p:cNvPr id="42" name="Google Shape;4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32612" y="5562600"/>
            <a:ext cx="4889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77975" y="1685925"/>
            <a:ext cx="533400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00600" y="1600200"/>
            <a:ext cx="1262062" cy="6651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Google Shape;45;p5"/>
          <p:cNvCxnSpPr/>
          <p:nvPr/>
        </p:nvCxnSpPr>
        <p:spPr>
          <a:xfrm>
            <a:off x="4419600" y="1905000"/>
            <a:ext cx="0" cy="36576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46" name="Google Shape;46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57800" y="2667000"/>
            <a:ext cx="962025" cy="531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05000" y="5715000"/>
            <a:ext cx="930275" cy="4651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5"/>
          <p:cNvGrpSpPr/>
          <p:nvPr/>
        </p:nvGrpSpPr>
        <p:grpSpPr>
          <a:xfrm>
            <a:off x="2362200" y="2971800"/>
            <a:ext cx="1981200" cy="2438400"/>
            <a:chOff x="1488" y="1872"/>
            <a:chExt cx="1248" cy="1536"/>
          </a:xfrm>
        </p:grpSpPr>
        <p:cxnSp>
          <p:nvCxnSpPr>
            <p:cNvPr id="49" name="Google Shape;49;p5"/>
            <p:cNvCxnSpPr/>
            <p:nvPr/>
          </p:nvCxnSpPr>
          <p:spPr>
            <a:xfrm>
              <a:off x="2640" y="1872"/>
              <a:ext cx="96" cy="144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0" name="Google Shape;50;p5"/>
            <p:cNvCxnSpPr/>
            <p:nvPr/>
          </p:nvCxnSpPr>
          <p:spPr>
            <a:xfrm>
              <a:off x="2496" y="1872"/>
              <a:ext cx="192" cy="240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1" name="Google Shape;51;p5"/>
            <p:cNvCxnSpPr/>
            <p:nvPr/>
          </p:nvCxnSpPr>
          <p:spPr>
            <a:xfrm>
              <a:off x="2352" y="1872"/>
              <a:ext cx="288" cy="33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2" name="Google Shape;52;p5"/>
            <p:cNvCxnSpPr/>
            <p:nvPr/>
          </p:nvCxnSpPr>
          <p:spPr>
            <a:xfrm>
              <a:off x="2208" y="1872"/>
              <a:ext cx="384" cy="480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3" name="Google Shape;53;p5"/>
            <p:cNvCxnSpPr/>
            <p:nvPr/>
          </p:nvCxnSpPr>
          <p:spPr>
            <a:xfrm>
              <a:off x="2064" y="1872"/>
              <a:ext cx="480" cy="624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4" name="Google Shape;54;p5"/>
            <p:cNvCxnSpPr/>
            <p:nvPr/>
          </p:nvCxnSpPr>
          <p:spPr>
            <a:xfrm>
              <a:off x="1920" y="1872"/>
              <a:ext cx="576" cy="720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5" name="Google Shape;55;p5"/>
            <p:cNvCxnSpPr/>
            <p:nvPr/>
          </p:nvCxnSpPr>
          <p:spPr>
            <a:xfrm>
              <a:off x="1776" y="1872"/>
              <a:ext cx="672" cy="864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6" name="Google Shape;56;p5"/>
            <p:cNvCxnSpPr/>
            <p:nvPr/>
          </p:nvCxnSpPr>
          <p:spPr>
            <a:xfrm>
              <a:off x="1632" y="1872"/>
              <a:ext cx="720" cy="960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7" name="Google Shape;57;p5"/>
            <p:cNvCxnSpPr/>
            <p:nvPr/>
          </p:nvCxnSpPr>
          <p:spPr>
            <a:xfrm>
              <a:off x="1488" y="1872"/>
              <a:ext cx="816" cy="105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8" name="Google Shape;58;p5"/>
            <p:cNvCxnSpPr/>
            <p:nvPr/>
          </p:nvCxnSpPr>
          <p:spPr>
            <a:xfrm>
              <a:off x="1488" y="2064"/>
              <a:ext cx="768" cy="960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9" name="Google Shape;59;p5"/>
            <p:cNvCxnSpPr/>
            <p:nvPr/>
          </p:nvCxnSpPr>
          <p:spPr>
            <a:xfrm>
              <a:off x="1488" y="2208"/>
              <a:ext cx="672" cy="864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0" name="Google Shape;60;p5"/>
            <p:cNvCxnSpPr/>
            <p:nvPr/>
          </p:nvCxnSpPr>
          <p:spPr>
            <a:xfrm>
              <a:off x="1488" y="2352"/>
              <a:ext cx="624" cy="81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1" name="Google Shape;61;p5"/>
            <p:cNvCxnSpPr/>
            <p:nvPr/>
          </p:nvCxnSpPr>
          <p:spPr>
            <a:xfrm>
              <a:off x="1488" y="2496"/>
              <a:ext cx="528" cy="720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2" name="Google Shape;62;p5"/>
            <p:cNvCxnSpPr/>
            <p:nvPr/>
          </p:nvCxnSpPr>
          <p:spPr>
            <a:xfrm>
              <a:off x="1488" y="2640"/>
              <a:ext cx="432" cy="624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3" name="Google Shape;63;p5"/>
            <p:cNvCxnSpPr/>
            <p:nvPr/>
          </p:nvCxnSpPr>
          <p:spPr>
            <a:xfrm>
              <a:off x="1488" y="2832"/>
              <a:ext cx="336" cy="480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4" name="Google Shape;64;p5"/>
            <p:cNvCxnSpPr/>
            <p:nvPr/>
          </p:nvCxnSpPr>
          <p:spPr>
            <a:xfrm>
              <a:off x="1488" y="2976"/>
              <a:ext cx="240" cy="384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5" name="Google Shape;65;p5"/>
            <p:cNvCxnSpPr/>
            <p:nvPr/>
          </p:nvCxnSpPr>
          <p:spPr>
            <a:xfrm>
              <a:off x="1488" y="3168"/>
              <a:ext cx="144" cy="240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66" name="Google Shape;66;p5"/>
          <p:cNvSpPr/>
          <p:nvPr/>
        </p:nvSpPr>
        <p:spPr>
          <a:xfrm>
            <a:off x="3059112" y="3357562"/>
            <a:ext cx="533400" cy="9747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22225" cap="flat" cmpd="sng">
                  <a:solidFill>
                    <a:schemeClr val="accen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chemeClr val="accent2">
                    <a:alpha val="49803"/>
                  </a:schemeClr>
                </a:solidFill>
                <a:latin typeface="Impact"/>
              </a:rPr>
              <a:t>S</a:t>
            </a:r>
          </a:p>
        </p:txBody>
      </p:sp>
      <p:pic>
        <p:nvPicPr>
          <p:cNvPr id="67" name="Google Shape;67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676400" y="5181600"/>
            <a:ext cx="390525" cy="547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828800" y="2514600"/>
            <a:ext cx="468312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495800" y="2514600"/>
            <a:ext cx="468312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191000" y="5562600"/>
            <a:ext cx="468312" cy="54768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5"/>
          <p:cNvSpPr/>
          <p:nvPr/>
        </p:nvSpPr>
        <p:spPr>
          <a:xfrm>
            <a:off x="2360612" y="1982787"/>
            <a:ext cx="2360612" cy="3429000"/>
          </a:xfrm>
          <a:custGeom>
            <a:avLst/>
            <a:gdLst/>
            <a:ahLst/>
            <a:cxnLst/>
            <a:rect l="l" t="t" r="r" b="b"/>
            <a:pathLst>
              <a:path w="1344" h="1680" extrusionOk="0">
                <a:moveTo>
                  <a:pt x="0" y="1680"/>
                </a:moveTo>
                <a:cubicBezTo>
                  <a:pt x="272" y="1628"/>
                  <a:pt x="544" y="1576"/>
                  <a:pt x="768" y="1296"/>
                </a:cubicBezTo>
                <a:cubicBezTo>
                  <a:pt x="992" y="1016"/>
                  <a:pt x="1168" y="508"/>
                  <a:pt x="1344" y="0"/>
                </a:cubicBezTo>
              </a:path>
            </a:pathLst>
          </a:custGeom>
          <a:noFill/>
          <a:ln w="50800" cap="flat" cmpd="sng">
            <a:solidFill>
              <a:schemeClr val="accent2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2" name="Google Shape;72;p5"/>
          <p:cNvCxnSpPr/>
          <p:nvPr/>
        </p:nvCxnSpPr>
        <p:spPr>
          <a:xfrm>
            <a:off x="2339975" y="2276475"/>
            <a:ext cx="0" cy="3446462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73" name="Google Shape;73;p5"/>
          <p:cNvCxnSpPr/>
          <p:nvPr/>
        </p:nvCxnSpPr>
        <p:spPr>
          <a:xfrm rot="10800000">
            <a:off x="2209800" y="2971800"/>
            <a:ext cx="2971800" cy="0"/>
          </a:xfrm>
          <a:prstGeom prst="straightConnector1">
            <a:avLst/>
          </a:prstGeom>
          <a:noFill/>
          <a:ln w="508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74" name="Google Shape;74;p5"/>
          <p:cNvSpPr/>
          <p:nvPr/>
        </p:nvSpPr>
        <p:spPr>
          <a:xfrm>
            <a:off x="250825" y="188912"/>
            <a:ext cx="8642350" cy="6480175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Google Shape;565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9950" y="508000"/>
            <a:ext cx="5048250" cy="1241425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32"/>
          <p:cNvSpPr txBox="1"/>
          <p:nvPr/>
        </p:nvSpPr>
        <p:spPr>
          <a:xfrm>
            <a:off x="463550" y="1955800"/>
            <a:ext cx="8305800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Правая часть выражения представляет собой предел интегральной суммы функции </a:t>
            </a:r>
            <a:endParaRPr/>
          </a:p>
        </p:txBody>
      </p:sp>
      <p:pic>
        <p:nvPicPr>
          <p:cNvPr id="567" name="Google Shape;567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92550" y="2946400"/>
            <a:ext cx="1392237" cy="657225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32"/>
          <p:cNvSpPr txBox="1"/>
          <p:nvPr/>
        </p:nvSpPr>
        <p:spPr>
          <a:xfrm>
            <a:off x="539750" y="3860800"/>
            <a:ext cx="84582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Поэтому </a:t>
            </a:r>
            <a:endParaRPr/>
          </a:p>
        </p:txBody>
      </p:sp>
      <p:sp>
        <p:nvSpPr>
          <p:cNvPr id="569" name="Google Shape;569;p32"/>
          <p:cNvSpPr/>
          <p:nvPr/>
        </p:nvSpPr>
        <p:spPr>
          <a:xfrm>
            <a:off x="250825" y="188912"/>
            <a:ext cx="8642350" cy="6480175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0" name="Google Shape;570;p32"/>
          <p:cNvSpPr txBox="1"/>
          <p:nvPr/>
        </p:nvSpPr>
        <p:spPr>
          <a:xfrm>
            <a:off x="2771775" y="4365625"/>
            <a:ext cx="4038600" cy="1828800"/>
          </a:xfrm>
          <a:prstGeom prst="rect">
            <a:avLst/>
          </a:prstGeom>
          <a:blipFill rotWithShape="1">
            <a:blip r:embed="rId6">
              <a:alphaModFix amt="72999"/>
            </a:blip>
            <a:stretch>
              <a:fillRect/>
            </a:stretch>
          </a:blip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71" name="Google Shape;571;p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28975" y="4594225"/>
            <a:ext cx="3259137" cy="138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33"/>
          <p:cNvSpPr/>
          <p:nvPr/>
        </p:nvSpPr>
        <p:spPr>
          <a:xfrm>
            <a:off x="2667000" y="533400"/>
            <a:ext cx="4114800" cy="914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9525" cap="flat" cmpd="sng">
                  <a:solidFill>
                    <a:schemeClr val="accen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chemeClr val="accent2">
                    <a:alpha val="49803"/>
                  </a:schemeClr>
                </a:solidFill>
                <a:latin typeface="Book Antiqua"/>
              </a:rPr>
              <a:t>Пример.</a:t>
            </a:r>
          </a:p>
        </p:txBody>
      </p:sp>
      <p:sp>
        <p:nvSpPr>
          <p:cNvPr id="577" name="Google Shape;577;p33"/>
          <p:cNvSpPr txBox="1"/>
          <p:nvPr/>
        </p:nvSpPr>
        <p:spPr>
          <a:xfrm>
            <a:off x="1066800" y="1752600"/>
            <a:ext cx="7086600" cy="1752600"/>
          </a:xfrm>
          <a:prstGeom prst="rect">
            <a:avLst/>
          </a:prstGeom>
          <a:blipFill rotWithShape="1">
            <a:blip r:embed="rId4">
              <a:alphaModFix amt="72999"/>
            </a:blip>
            <a:stretch>
              <a:fillRect/>
            </a:stretch>
          </a:blip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1" i="1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Вычислить объем тела,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1" i="1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полученного от вращения вокруг оси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1" i="1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абсцисс фигуры, ограниченной линиями:</a:t>
            </a:r>
            <a:endParaRPr/>
          </a:p>
        </p:txBody>
      </p:sp>
      <p:sp>
        <p:nvSpPr>
          <p:cNvPr id="578" name="Google Shape;578;p33"/>
          <p:cNvSpPr txBox="1"/>
          <p:nvPr/>
        </p:nvSpPr>
        <p:spPr>
          <a:xfrm>
            <a:off x="1143000" y="4267200"/>
            <a:ext cx="7010400" cy="1143000"/>
          </a:xfrm>
          <a:prstGeom prst="rect">
            <a:avLst/>
          </a:prstGeom>
          <a:blipFill rotWithShape="1">
            <a:blip r:embed="rId4">
              <a:alphaModFix amt="72999"/>
            </a:blip>
            <a:stretch>
              <a:fillRect/>
            </a:stretch>
          </a:blip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79" name="Google Shape;579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5862" y="4343400"/>
            <a:ext cx="6956425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33"/>
          <p:cNvSpPr/>
          <p:nvPr/>
        </p:nvSpPr>
        <p:spPr>
          <a:xfrm>
            <a:off x="250825" y="188912"/>
            <a:ext cx="8642350" cy="6480175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34"/>
          <p:cNvSpPr/>
          <p:nvPr/>
        </p:nvSpPr>
        <p:spPr>
          <a:xfrm>
            <a:off x="2514600" y="533400"/>
            <a:ext cx="4114800" cy="609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9525" cap="flat" cmpd="sng">
                  <a:solidFill>
                    <a:schemeClr val="accen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chemeClr val="accent2">
                    <a:alpha val="49803"/>
                  </a:schemeClr>
                </a:solidFill>
                <a:latin typeface="Book Antiqua"/>
              </a:rPr>
              <a:t>Решение:</a:t>
            </a:r>
          </a:p>
        </p:txBody>
      </p:sp>
      <p:cxnSp>
        <p:nvCxnSpPr>
          <p:cNvPr id="586" name="Google Shape;586;p34"/>
          <p:cNvCxnSpPr/>
          <p:nvPr/>
        </p:nvCxnSpPr>
        <p:spPr>
          <a:xfrm rot="10800000">
            <a:off x="2970212" y="1676400"/>
            <a:ext cx="1587" cy="4038600"/>
          </a:xfrm>
          <a:prstGeom prst="straightConnector1">
            <a:avLst/>
          </a:prstGeom>
          <a:noFill/>
          <a:ln w="25400" cap="flat" cmpd="sng">
            <a:solidFill>
              <a:srgbClr val="0033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pic>
        <p:nvPicPr>
          <p:cNvPr id="587" name="Google Shape;587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2212" y="5410200"/>
            <a:ext cx="4889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2200" y="1371600"/>
            <a:ext cx="533400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54612" y="5578475"/>
            <a:ext cx="231775" cy="4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05200" y="2743200"/>
            <a:ext cx="1228725" cy="5984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1" name="Google Shape;591;p34"/>
          <p:cNvCxnSpPr/>
          <p:nvPr/>
        </p:nvCxnSpPr>
        <p:spPr>
          <a:xfrm>
            <a:off x="5257800" y="1676400"/>
            <a:ext cx="0" cy="3810000"/>
          </a:xfrm>
          <a:prstGeom prst="straightConnector1">
            <a:avLst/>
          </a:prstGeom>
          <a:noFill/>
          <a:ln w="38100" cap="flat" cmpd="sng">
            <a:solidFill>
              <a:srgbClr val="003366"/>
            </a:solidFill>
            <a:prstDash val="solid"/>
            <a:miter lim="800000"/>
            <a:headEnd type="none" w="med" len="med"/>
            <a:tailEnd type="none" w="med" len="med"/>
          </a:ln>
        </p:spPr>
      </p:cxnSp>
      <p:grpSp>
        <p:nvGrpSpPr>
          <p:cNvPr id="592" name="Google Shape;592;p34"/>
          <p:cNvGrpSpPr/>
          <p:nvPr/>
        </p:nvGrpSpPr>
        <p:grpSpPr>
          <a:xfrm>
            <a:off x="3122612" y="3579812"/>
            <a:ext cx="1982787" cy="1677987"/>
            <a:chOff x="1967" y="2255"/>
            <a:chExt cx="1249" cy="1057"/>
          </a:xfrm>
        </p:grpSpPr>
        <p:cxnSp>
          <p:nvCxnSpPr>
            <p:cNvPr id="593" name="Google Shape;593;p34"/>
            <p:cNvCxnSpPr/>
            <p:nvPr/>
          </p:nvCxnSpPr>
          <p:spPr>
            <a:xfrm>
              <a:off x="1967" y="2255"/>
              <a:ext cx="0" cy="105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94" name="Google Shape;594;p34"/>
            <p:cNvCxnSpPr/>
            <p:nvPr/>
          </p:nvCxnSpPr>
          <p:spPr>
            <a:xfrm>
              <a:off x="2064" y="2304"/>
              <a:ext cx="0" cy="1008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95" name="Google Shape;595;p34"/>
            <p:cNvCxnSpPr/>
            <p:nvPr/>
          </p:nvCxnSpPr>
          <p:spPr>
            <a:xfrm>
              <a:off x="2160" y="2352"/>
              <a:ext cx="0" cy="960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96" name="Google Shape;596;p34"/>
            <p:cNvCxnSpPr/>
            <p:nvPr/>
          </p:nvCxnSpPr>
          <p:spPr>
            <a:xfrm>
              <a:off x="2256" y="2400"/>
              <a:ext cx="0" cy="912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97" name="Google Shape;597;p34"/>
            <p:cNvCxnSpPr/>
            <p:nvPr/>
          </p:nvCxnSpPr>
          <p:spPr>
            <a:xfrm>
              <a:off x="2352" y="2448"/>
              <a:ext cx="0" cy="864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98" name="Google Shape;598;p34"/>
            <p:cNvCxnSpPr/>
            <p:nvPr/>
          </p:nvCxnSpPr>
          <p:spPr>
            <a:xfrm>
              <a:off x="2448" y="2496"/>
              <a:ext cx="0" cy="81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99" name="Google Shape;599;p34"/>
            <p:cNvCxnSpPr/>
            <p:nvPr/>
          </p:nvCxnSpPr>
          <p:spPr>
            <a:xfrm>
              <a:off x="2544" y="2544"/>
              <a:ext cx="0" cy="768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00" name="Google Shape;600;p34"/>
            <p:cNvCxnSpPr/>
            <p:nvPr/>
          </p:nvCxnSpPr>
          <p:spPr>
            <a:xfrm>
              <a:off x="2640" y="2592"/>
              <a:ext cx="0" cy="720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01" name="Google Shape;601;p34"/>
            <p:cNvCxnSpPr/>
            <p:nvPr/>
          </p:nvCxnSpPr>
          <p:spPr>
            <a:xfrm>
              <a:off x="2736" y="2592"/>
              <a:ext cx="0" cy="720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02" name="Google Shape;602;p34"/>
            <p:cNvCxnSpPr/>
            <p:nvPr/>
          </p:nvCxnSpPr>
          <p:spPr>
            <a:xfrm>
              <a:off x="2832" y="2640"/>
              <a:ext cx="0" cy="672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03" name="Google Shape;603;p34"/>
            <p:cNvCxnSpPr/>
            <p:nvPr/>
          </p:nvCxnSpPr>
          <p:spPr>
            <a:xfrm>
              <a:off x="2928" y="2640"/>
              <a:ext cx="0" cy="672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04" name="Google Shape;604;p34"/>
            <p:cNvCxnSpPr/>
            <p:nvPr/>
          </p:nvCxnSpPr>
          <p:spPr>
            <a:xfrm>
              <a:off x="3024" y="2688"/>
              <a:ext cx="0" cy="624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05" name="Google Shape;605;p34"/>
            <p:cNvCxnSpPr/>
            <p:nvPr/>
          </p:nvCxnSpPr>
          <p:spPr>
            <a:xfrm>
              <a:off x="3120" y="2736"/>
              <a:ext cx="0" cy="57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06" name="Google Shape;606;p34"/>
            <p:cNvCxnSpPr/>
            <p:nvPr/>
          </p:nvCxnSpPr>
          <p:spPr>
            <a:xfrm>
              <a:off x="3216" y="2736"/>
              <a:ext cx="0" cy="57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cxnSp>
        <p:nvCxnSpPr>
          <p:cNvPr id="607" name="Google Shape;607;p34"/>
          <p:cNvCxnSpPr/>
          <p:nvPr/>
        </p:nvCxnSpPr>
        <p:spPr>
          <a:xfrm rot="10800000">
            <a:off x="2057400" y="2057400"/>
            <a:ext cx="5257800" cy="2514600"/>
          </a:xfrm>
          <a:prstGeom prst="curvedConnector2">
            <a:avLst/>
          </a:prstGeom>
          <a:noFill/>
          <a:ln w="38100" cap="flat" cmpd="sng">
            <a:solidFill>
              <a:srgbClr val="003366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08" name="Google Shape;608;p34"/>
          <p:cNvCxnSpPr/>
          <p:nvPr/>
        </p:nvCxnSpPr>
        <p:spPr>
          <a:xfrm>
            <a:off x="1752600" y="5257800"/>
            <a:ext cx="6324600" cy="0"/>
          </a:xfrm>
          <a:prstGeom prst="straightConnector1">
            <a:avLst/>
          </a:prstGeom>
          <a:noFill/>
          <a:ln w="25400" cap="flat" cmpd="sng">
            <a:solidFill>
              <a:srgbClr val="0033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609" name="Google Shape;609;p34"/>
          <p:cNvSpPr/>
          <p:nvPr/>
        </p:nvSpPr>
        <p:spPr>
          <a:xfrm>
            <a:off x="250825" y="188912"/>
            <a:ext cx="8642350" cy="6480175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Google Shape;614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1600" y="533400"/>
            <a:ext cx="6716712" cy="2701925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35"/>
          <p:cNvSpPr/>
          <p:nvPr/>
        </p:nvSpPr>
        <p:spPr>
          <a:xfrm>
            <a:off x="250825" y="188912"/>
            <a:ext cx="8642350" cy="6480175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36"/>
          <p:cNvSpPr txBox="1"/>
          <p:nvPr/>
        </p:nvSpPr>
        <p:spPr>
          <a:xfrm>
            <a:off x="2627312" y="2420937"/>
            <a:ext cx="4038600" cy="1828800"/>
          </a:xfrm>
          <a:prstGeom prst="rect">
            <a:avLst/>
          </a:prstGeom>
          <a:blipFill rotWithShape="1">
            <a:blip r:embed="rId4">
              <a:alphaModFix amt="72999"/>
            </a:blip>
            <a:stretch>
              <a:fillRect/>
            </a:stretch>
          </a:blip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21" name="Google Shape;621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84512" y="2649537"/>
            <a:ext cx="3259137" cy="1387475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36"/>
          <p:cNvSpPr/>
          <p:nvPr/>
        </p:nvSpPr>
        <p:spPr>
          <a:xfrm>
            <a:off x="250825" y="188912"/>
            <a:ext cx="8642350" cy="6480175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3" name="Google Shape;623;p36"/>
          <p:cNvSpPr txBox="1"/>
          <p:nvPr/>
        </p:nvSpPr>
        <p:spPr>
          <a:xfrm>
            <a:off x="395287" y="476250"/>
            <a:ext cx="8305800" cy="137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заменить </a:t>
            </a:r>
            <a:r>
              <a:rPr lang="en-US" sz="2800" b="1" i="1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</a:t>
            </a: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</a:t>
            </a:r>
            <a:r>
              <a:rPr lang="en-US" sz="2800" b="1" i="1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</a:t>
            </a: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то получим формулу для вычисления объема тела, полученного от вращения криволинейной трапеции вокруг оси </a:t>
            </a:r>
            <a:r>
              <a:rPr lang="en-US" sz="2800" b="1" i="1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</a:t>
            </a: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37"/>
          <p:cNvSpPr/>
          <p:nvPr/>
        </p:nvSpPr>
        <p:spPr>
          <a:xfrm>
            <a:off x="2667000" y="533400"/>
            <a:ext cx="4114800" cy="914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9525" cap="flat" cmpd="sng">
                  <a:solidFill>
                    <a:schemeClr val="accen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chemeClr val="accent2">
                    <a:alpha val="49803"/>
                  </a:schemeClr>
                </a:solidFill>
                <a:latin typeface="Book Antiqua"/>
              </a:rPr>
              <a:t>Пример.</a:t>
            </a:r>
          </a:p>
        </p:txBody>
      </p:sp>
      <p:sp>
        <p:nvSpPr>
          <p:cNvPr id="629" name="Google Shape;629;p37"/>
          <p:cNvSpPr txBox="1"/>
          <p:nvPr/>
        </p:nvSpPr>
        <p:spPr>
          <a:xfrm>
            <a:off x="1066800" y="1752600"/>
            <a:ext cx="7086600" cy="1752600"/>
          </a:xfrm>
          <a:prstGeom prst="rect">
            <a:avLst/>
          </a:prstGeom>
          <a:blipFill rotWithShape="1">
            <a:blip r:embed="rId4">
              <a:alphaModFix amt="72999"/>
            </a:blip>
            <a:stretch>
              <a:fillRect/>
            </a:stretch>
          </a:blip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1" i="1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Вычислить объем тела,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1" i="1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полученного от вращения вокруг оси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1" i="1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ординат фигуры, ограниченной линиями:</a:t>
            </a:r>
            <a:endParaRPr/>
          </a:p>
        </p:txBody>
      </p:sp>
      <p:sp>
        <p:nvSpPr>
          <p:cNvPr id="630" name="Google Shape;630;p37"/>
          <p:cNvSpPr txBox="1"/>
          <p:nvPr/>
        </p:nvSpPr>
        <p:spPr>
          <a:xfrm>
            <a:off x="2514600" y="4267200"/>
            <a:ext cx="4267200" cy="1143000"/>
          </a:xfrm>
          <a:prstGeom prst="rect">
            <a:avLst/>
          </a:prstGeom>
          <a:blipFill rotWithShape="1">
            <a:blip r:embed="rId4">
              <a:alphaModFix amt="72999"/>
            </a:blip>
            <a:stretch>
              <a:fillRect/>
            </a:stretch>
          </a:blip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31" name="Google Shape;631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90837" y="4343400"/>
            <a:ext cx="3546475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37"/>
          <p:cNvSpPr/>
          <p:nvPr/>
        </p:nvSpPr>
        <p:spPr>
          <a:xfrm>
            <a:off x="250825" y="188912"/>
            <a:ext cx="8642350" cy="6480175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38"/>
          <p:cNvSpPr/>
          <p:nvPr/>
        </p:nvSpPr>
        <p:spPr>
          <a:xfrm>
            <a:off x="2514600" y="533400"/>
            <a:ext cx="4114800" cy="609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9525" cap="flat" cmpd="sng">
                  <a:solidFill>
                    <a:schemeClr val="accen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chemeClr val="accent2">
                    <a:alpha val="49803"/>
                  </a:schemeClr>
                </a:solidFill>
                <a:latin typeface="Book Antiqua"/>
              </a:rPr>
              <a:t>Решение:</a:t>
            </a:r>
          </a:p>
        </p:txBody>
      </p:sp>
      <p:cxnSp>
        <p:nvCxnSpPr>
          <p:cNvPr id="638" name="Google Shape;638;p38"/>
          <p:cNvCxnSpPr/>
          <p:nvPr/>
        </p:nvCxnSpPr>
        <p:spPr>
          <a:xfrm rot="10800000">
            <a:off x="2970212" y="1676400"/>
            <a:ext cx="1587" cy="4038600"/>
          </a:xfrm>
          <a:prstGeom prst="straightConnector1">
            <a:avLst/>
          </a:prstGeom>
          <a:noFill/>
          <a:ln w="25400" cap="flat" cmpd="sng">
            <a:solidFill>
              <a:srgbClr val="0033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pic>
        <p:nvPicPr>
          <p:cNvPr id="639" name="Google Shape;639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2212" y="5410200"/>
            <a:ext cx="4889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2200" y="1371600"/>
            <a:ext cx="533400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81600" y="5410200"/>
            <a:ext cx="231775" cy="4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86400" y="2362200"/>
            <a:ext cx="1096962" cy="5984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Google Shape;643;p38"/>
          <p:cNvCxnSpPr/>
          <p:nvPr/>
        </p:nvCxnSpPr>
        <p:spPr>
          <a:xfrm>
            <a:off x="1752600" y="5257800"/>
            <a:ext cx="6324600" cy="0"/>
          </a:xfrm>
          <a:prstGeom prst="straightConnector1">
            <a:avLst/>
          </a:prstGeom>
          <a:noFill/>
          <a:ln w="25400" cap="flat" cmpd="sng">
            <a:solidFill>
              <a:srgbClr val="0033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pic>
        <p:nvPicPr>
          <p:cNvPr id="644" name="Google Shape;644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38600" y="1828800"/>
            <a:ext cx="1096962" cy="5984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5" name="Google Shape;645;p38"/>
          <p:cNvCxnSpPr/>
          <p:nvPr/>
        </p:nvCxnSpPr>
        <p:spPr>
          <a:xfrm>
            <a:off x="5257800" y="2590800"/>
            <a:ext cx="0" cy="2667000"/>
          </a:xfrm>
          <a:prstGeom prst="straightConnector1">
            <a:avLst/>
          </a:prstGeom>
          <a:noFill/>
          <a:ln w="22225" cap="flat" cmpd="sng">
            <a:solidFill>
              <a:srgbClr val="00008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46" name="Google Shape;646;p38"/>
          <p:cNvCxnSpPr/>
          <p:nvPr/>
        </p:nvCxnSpPr>
        <p:spPr>
          <a:xfrm rot="10800000">
            <a:off x="2971800" y="2590800"/>
            <a:ext cx="2286000" cy="0"/>
          </a:xfrm>
          <a:prstGeom prst="straightConnector1">
            <a:avLst/>
          </a:prstGeom>
          <a:noFill/>
          <a:ln w="22225" cap="flat" cmpd="sng">
            <a:solidFill>
              <a:srgbClr val="00008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7" name="Google Shape;647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14600" y="2438400"/>
            <a:ext cx="231775" cy="431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8" name="Google Shape;648;p38"/>
          <p:cNvGrpSpPr/>
          <p:nvPr/>
        </p:nvGrpSpPr>
        <p:grpSpPr>
          <a:xfrm>
            <a:off x="3352800" y="3124200"/>
            <a:ext cx="1676400" cy="2133600"/>
            <a:chOff x="2112" y="1968"/>
            <a:chExt cx="1056" cy="1344"/>
          </a:xfrm>
        </p:grpSpPr>
        <p:cxnSp>
          <p:nvCxnSpPr>
            <p:cNvPr id="649" name="Google Shape;649;p38"/>
            <p:cNvCxnSpPr/>
            <p:nvPr/>
          </p:nvCxnSpPr>
          <p:spPr>
            <a:xfrm>
              <a:off x="2112" y="3167"/>
              <a:ext cx="0" cy="145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50" name="Google Shape;650;p38"/>
            <p:cNvCxnSpPr/>
            <p:nvPr/>
          </p:nvCxnSpPr>
          <p:spPr>
            <a:xfrm>
              <a:off x="2208" y="3120"/>
              <a:ext cx="0" cy="144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51" name="Google Shape;651;p38"/>
            <p:cNvCxnSpPr/>
            <p:nvPr/>
          </p:nvCxnSpPr>
          <p:spPr>
            <a:xfrm>
              <a:off x="2304" y="3072"/>
              <a:ext cx="0" cy="144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52" name="Google Shape;652;p38"/>
            <p:cNvCxnSpPr/>
            <p:nvPr/>
          </p:nvCxnSpPr>
          <p:spPr>
            <a:xfrm>
              <a:off x="2400" y="2976"/>
              <a:ext cx="0" cy="192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53" name="Google Shape;653;p38"/>
            <p:cNvCxnSpPr/>
            <p:nvPr/>
          </p:nvCxnSpPr>
          <p:spPr>
            <a:xfrm>
              <a:off x="2496" y="2880"/>
              <a:ext cx="0" cy="240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54" name="Google Shape;654;p38"/>
            <p:cNvCxnSpPr/>
            <p:nvPr/>
          </p:nvCxnSpPr>
          <p:spPr>
            <a:xfrm>
              <a:off x="2592" y="2784"/>
              <a:ext cx="0" cy="288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55" name="Google Shape;655;p38"/>
            <p:cNvCxnSpPr/>
            <p:nvPr/>
          </p:nvCxnSpPr>
          <p:spPr>
            <a:xfrm>
              <a:off x="2688" y="2688"/>
              <a:ext cx="0" cy="288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56" name="Google Shape;656;p38"/>
            <p:cNvCxnSpPr/>
            <p:nvPr/>
          </p:nvCxnSpPr>
          <p:spPr>
            <a:xfrm>
              <a:off x="2784" y="2544"/>
              <a:ext cx="0" cy="33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57" name="Google Shape;657;p38"/>
            <p:cNvCxnSpPr/>
            <p:nvPr/>
          </p:nvCxnSpPr>
          <p:spPr>
            <a:xfrm>
              <a:off x="2880" y="2400"/>
              <a:ext cx="0" cy="384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58" name="Google Shape;658;p38"/>
            <p:cNvCxnSpPr/>
            <p:nvPr/>
          </p:nvCxnSpPr>
          <p:spPr>
            <a:xfrm>
              <a:off x="2976" y="2304"/>
              <a:ext cx="0" cy="33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59" name="Google Shape;659;p38"/>
            <p:cNvCxnSpPr/>
            <p:nvPr/>
          </p:nvCxnSpPr>
          <p:spPr>
            <a:xfrm rot="10800000">
              <a:off x="3072" y="2112"/>
              <a:ext cx="0" cy="336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60" name="Google Shape;660;p38"/>
            <p:cNvCxnSpPr/>
            <p:nvPr/>
          </p:nvCxnSpPr>
          <p:spPr>
            <a:xfrm rot="10800000">
              <a:off x="3168" y="1968"/>
              <a:ext cx="0" cy="240"/>
            </a:xfrm>
            <a:prstGeom prst="straightConnector1">
              <a:avLst/>
            </a:prstGeom>
            <a:noFill/>
            <a:ln w="25400" cap="flat" cmpd="sng">
              <a:solidFill>
                <a:srgbClr val="FF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cxnSp>
        <p:nvCxnSpPr>
          <p:cNvPr id="661" name="Google Shape;661;p38"/>
          <p:cNvCxnSpPr/>
          <p:nvPr/>
        </p:nvCxnSpPr>
        <p:spPr>
          <a:xfrm rot="-5400000">
            <a:off x="2590800" y="2590800"/>
            <a:ext cx="3048000" cy="2286000"/>
          </a:xfrm>
          <a:prstGeom prst="curvedConnector2">
            <a:avLst/>
          </a:prstGeom>
          <a:noFill/>
          <a:ln w="38100" cap="flat" cmpd="sng">
            <a:solidFill>
              <a:srgbClr val="00008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62" name="Google Shape;662;p38"/>
          <p:cNvSpPr/>
          <p:nvPr/>
        </p:nvSpPr>
        <p:spPr>
          <a:xfrm>
            <a:off x="2971800" y="2286000"/>
            <a:ext cx="2438400" cy="2971800"/>
          </a:xfrm>
          <a:custGeom>
            <a:avLst/>
            <a:gdLst/>
            <a:ahLst/>
            <a:cxnLst/>
            <a:rect l="l" t="t" r="r" b="b"/>
            <a:pathLst>
              <a:path w="1536" h="2112" extrusionOk="0">
                <a:moveTo>
                  <a:pt x="0" y="2112"/>
                </a:moveTo>
                <a:cubicBezTo>
                  <a:pt x="172" y="2016"/>
                  <a:pt x="344" y="1920"/>
                  <a:pt x="528" y="1728"/>
                </a:cubicBezTo>
                <a:cubicBezTo>
                  <a:pt x="712" y="1536"/>
                  <a:pt x="936" y="1248"/>
                  <a:pt x="1104" y="960"/>
                </a:cubicBezTo>
                <a:cubicBezTo>
                  <a:pt x="1272" y="672"/>
                  <a:pt x="1464" y="160"/>
                  <a:pt x="1536" y="0"/>
                </a:cubicBezTo>
              </a:path>
            </a:pathLst>
          </a:custGeom>
          <a:noFill/>
          <a:ln w="38100" cap="flat" cmpd="sng">
            <a:solidFill>
              <a:srgbClr val="00008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3" name="Google Shape;663;p38"/>
          <p:cNvSpPr/>
          <p:nvPr/>
        </p:nvSpPr>
        <p:spPr>
          <a:xfrm>
            <a:off x="250825" y="188912"/>
            <a:ext cx="8642350" cy="6480175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Google Shape;668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9475" y="333375"/>
            <a:ext cx="2625725" cy="693737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39"/>
          <p:cNvSpPr txBox="1"/>
          <p:nvPr/>
        </p:nvSpPr>
        <p:spPr>
          <a:xfrm>
            <a:off x="1282700" y="1077912"/>
            <a:ext cx="34290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ограничен линиями</a:t>
            </a:r>
            <a:endParaRPr/>
          </a:p>
        </p:txBody>
      </p:sp>
      <p:pic>
        <p:nvPicPr>
          <p:cNvPr id="670" name="Google Shape;670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95512" y="2708275"/>
            <a:ext cx="5184775" cy="1350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3100" y="1077912"/>
            <a:ext cx="676275" cy="693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3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11700" y="1001712"/>
            <a:ext cx="3886200" cy="730250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39"/>
          <p:cNvSpPr txBox="1"/>
          <p:nvPr/>
        </p:nvSpPr>
        <p:spPr>
          <a:xfrm>
            <a:off x="1358900" y="1992312"/>
            <a:ext cx="34290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ограничен линиями</a:t>
            </a:r>
            <a:endParaRPr/>
          </a:p>
        </p:txBody>
      </p:sp>
      <p:pic>
        <p:nvPicPr>
          <p:cNvPr id="674" name="Google Shape;674;p3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0250" y="1992312"/>
            <a:ext cx="715962" cy="693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3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787900" y="1916112"/>
            <a:ext cx="3886200" cy="730250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39"/>
          <p:cNvSpPr/>
          <p:nvPr/>
        </p:nvSpPr>
        <p:spPr>
          <a:xfrm>
            <a:off x="250825" y="188912"/>
            <a:ext cx="8642350" cy="6480175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77" name="Google Shape;677;p3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411412" y="4076700"/>
            <a:ext cx="4545012" cy="119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3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124075" y="5445125"/>
            <a:ext cx="6010275" cy="10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3383" y="319489"/>
            <a:ext cx="7659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/>
                </a:solidFill>
              </a:rPr>
              <a:t>Задания для самостоятельного решения:</a:t>
            </a:r>
            <a:endParaRPr lang="ru-RU" sz="2800" b="1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3553" y="1090670"/>
            <a:ext cx="813716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1)</a:t>
            </a:r>
            <a:r>
              <a:rPr lang="ru-RU" sz="1800" b="1" dirty="0" smtClean="0"/>
              <a:t>Вычислить площади фигуры, ограниченной графиком функции  </a:t>
            </a:r>
          </a:p>
          <a:p>
            <a:r>
              <a:rPr lang="ru-RU" sz="1800" b="1" dirty="0" smtClean="0"/>
              <a:t> </a:t>
            </a:r>
            <a:r>
              <a:rPr lang="ru-RU" sz="1800" b="1" dirty="0" smtClean="0"/>
              <a:t>                              и осью </a:t>
            </a:r>
            <a:r>
              <a:rPr lang="en-US" sz="1800" b="1" dirty="0" smtClean="0"/>
              <a:t>Ox</a:t>
            </a:r>
            <a:r>
              <a:rPr lang="ru-RU" sz="1800" b="1" dirty="0" smtClean="0"/>
              <a:t>;</a:t>
            </a:r>
            <a:endParaRPr lang="en-US" sz="1800" b="1" dirty="0" smtClean="0"/>
          </a:p>
          <a:p>
            <a:endParaRPr lang="en-US" sz="1800" b="1" dirty="0" smtClean="0"/>
          </a:p>
          <a:p>
            <a:r>
              <a:rPr lang="en-US" sz="1800" b="1" dirty="0" smtClean="0"/>
              <a:t>2)</a:t>
            </a:r>
            <a:r>
              <a:rPr lang="ru-RU" sz="1800" b="1" dirty="0" smtClean="0"/>
              <a:t> Вычислить площади фигуры, </a:t>
            </a:r>
            <a:r>
              <a:rPr lang="ru-RU" sz="1800" b="1" dirty="0" smtClean="0"/>
              <a:t>о</a:t>
            </a:r>
            <a:r>
              <a:rPr lang="ru-RU" sz="1800" b="1" dirty="0" smtClean="0"/>
              <a:t>г</a:t>
            </a:r>
            <a:r>
              <a:rPr lang="ru-RU" sz="1800" b="1" dirty="0" smtClean="0"/>
              <a:t>раниченной графиками </a:t>
            </a:r>
            <a:r>
              <a:rPr lang="ru-RU" sz="1800" b="1" dirty="0" err="1" smtClean="0"/>
              <a:t>функциий</a:t>
            </a:r>
            <a:endParaRPr lang="ru-RU" sz="1800" b="1" dirty="0" smtClean="0"/>
          </a:p>
          <a:p>
            <a:endParaRPr lang="ru-RU" sz="1800" b="1" dirty="0" smtClean="0"/>
          </a:p>
          <a:p>
            <a:r>
              <a:rPr lang="ru-RU" sz="1800" b="1" dirty="0" smtClean="0"/>
              <a:t>                           и </a:t>
            </a:r>
          </a:p>
          <a:p>
            <a:r>
              <a:rPr lang="ru-RU" sz="1800" b="1" dirty="0" smtClean="0"/>
              <a:t>3)</a:t>
            </a:r>
            <a:r>
              <a:rPr lang="ru-RU" sz="1800" b="1" dirty="0" smtClean="0"/>
              <a:t> Найти объемы тела, образованного вращением фигуры, </a:t>
            </a:r>
            <a:endParaRPr lang="ru-RU" sz="1800" b="1" dirty="0" smtClean="0"/>
          </a:p>
          <a:p>
            <a:r>
              <a:rPr lang="ru-RU" sz="1800" b="1" dirty="0" smtClean="0"/>
              <a:t>ограниченной линиями:</a:t>
            </a:r>
          </a:p>
          <a:p>
            <a:r>
              <a:rPr lang="ru-RU" sz="1800" b="1" dirty="0" smtClean="0"/>
              <a:t>а</a:t>
            </a:r>
            <a:r>
              <a:rPr lang="ru-RU" sz="1800" b="1" dirty="0" smtClean="0"/>
              <a:t>)</a:t>
            </a:r>
            <a:r>
              <a:rPr lang="ru-RU" sz="1800" dirty="0" smtClean="0"/>
              <a:t> </a:t>
            </a:r>
            <a:r>
              <a:rPr lang="ru-RU" sz="1800" dirty="0" err="1" smtClean="0"/>
              <a:t>у=</a:t>
            </a:r>
            <a:r>
              <a:rPr lang="ru-RU" sz="1800" dirty="0" smtClean="0"/>
              <a:t> -2х+3, </a:t>
            </a:r>
            <a:r>
              <a:rPr lang="ru-RU" sz="1800" dirty="0" err="1" smtClean="0"/>
              <a:t>х=</a:t>
            </a:r>
            <a:r>
              <a:rPr lang="ru-RU" sz="1800" dirty="0" smtClean="0"/>
              <a:t> 1, </a:t>
            </a:r>
            <a:r>
              <a:rPr lang="ru-RU" sz="1800" dirty="0" err="1" smtClean="0"/>
              <a:t>х=</a:t>
            </a:r>
            <a:r>
              <a:rPr lang="ru-RU" sz="1800" dirty="0" smtClean="0"/>
              <a:t> -1 </a:t>
            </a:r>
            <a:r>
              <a:rPr lang="ru-RU" sz="1800" dirty="0" smtClean="0"/>
              <a:t>вокруг оси </a:t>
            </a:r>
            <a:r>
              <a:rPr lang="en-US" sz="1800" dirty="0" smtClean="0"/>
              <a:t>Ox</a:t>
            </a:r>
            <a:r>
              <a:rPr lang="ru-RU" sz="1800" dirty="0" smtClean="0"/>
              <a:t>;</a:t>
            </a:r>
          </a:p>
          <a:p>
            <a:r>
              <a:rPr lang="ru-RU" sz="1800" dirty="0" smtClean="0"/>
              <a:t>б</a:t>
            </a:r>
            <a:r>
              <a:rPr lang="ru-RU" sz="1800" dirty="0" smtClean="0"/>
              <a:t>)</a:t>
            </a:r>
            <a:r>
              <a:rPr lang="ru-RU" sz="1800" dirty="0" smtClean="0"/>
              <a:t> .  у</a:t>
            </a:r>
            <a:r>
              <a:rPr lang="ru-RU" sz="1800" baseline="30000" dirty="0" smtClean="0"/>
              <a:t>2</a:t>
            </a:r>
            <a:r>
              <a:rPr lang="ru-RU" sz="1800" dirty="0" smtClean="0"/>
              <a:t>=(х+1)</a:t>
            </a:r>
            <a:r>
              <a:rPr lang="ru-RU" sz="1800" baseline="30000" dirty="0" smtClean="0"/>
              <a:t>3</a:t>
            </a:r>
            <a:r>
              <a:rPr lang="ru-RU" sz="1800" dirty="0" smtClean="0"/>
              <a:t>, х=0 вокруг оси </a:t>
            </a:r>
            <a:r>
              <a:rPr lang="en-US" sz="1800" dirty="0" err="1" smtClean="0"/>
              <a:t>Oy</a:t>
            </a:r>
            <a:r>
              <a:rPr lang="en-US" sz="1800" dirty="0" smtClean="0"/>
              <a:t>.</a:t>
            </a:r>
            <a:endParaRPr lang="ru-RU" sz="1800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r>
              <a:rPr lang="ru-RU" sz="1800" b="1" dirty="0" smtClean="0"/>
              <a:t>                                 </a:t>
            </a:r>
          </a:p>
          <a:p>
            <a:endParaRPr lang="ru-RU" sz="1800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134739" y="1443211"/>
          <a:ext cx="1718630" cy="425228"/>
        </p:xfrm>
        <a:graphic>
          <a:graphicData uri="http://schemas.openxmlformats.org/presentationml/2006/ole">
            <p:oleObj spid="_x0000_s1028" name="Формула" r:id="rId3" imgW="927100" imgH="228600" progId="Equation.3">
              <p:embed/>
            </p:oleObj>
          </a:graphicData>
        </a:graphic>
      </p:graphicFrame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1432193" y="2357610"/>
          <a:ext cx="1303661" cy="440674"/>
        </p:xfrm>
        <a:graphic>
          <a:graphicData uri="http://schemas.openxmlformats.org/presentationml/2006/ole">
            <p:oleObj spid="_x0000_s1030" name="Формула" r:id="rId4" imgW="672808" imgH="228501" progId="Equation.3">
              <p:embed/>
            </p:oleObj>
          </a:graphicData>
        </a:graphic>
      </p:graphicFrame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3150825" y="2445745"/>
          <a:ext cx="1303662" cy="385590"/>
        </p:xfrm>
        <a:graphic>
          <a:graphicData uri="http://schemas.openxmlformats.org/presentationml/2006/ole">
            <p:oleObj spid="_x0000_s1032" name="Формула" r:id="rId5" imgW="672808" imgH="203112" progId="Equation.3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7675" y="404812"/>
            <a:ext cx="3529012" cy="60642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6"/>
          <p:cNvSpPr txBox="1"/>
          <p:nvPr/>
        </p:nvSpPr>
        <p:spPr>
          <a:xfrm>
            <a:off x="468312" y="1052512"/>
            <a:ext cx="82296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Находим координаты точки </a:t>
            </a:r>
            <a:r>
              <a:rPr lang="en-US" sz="2800" b="1" i="1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</a:t>
            </a: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</p:txBody>
      </p:sp>
      <p:pic>
        <p:nvPicPr>
          <p:cNvPr id="81" name="Google Shape;81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39975" y="1700212"/>
            <a:ext cx="4968875" cy="96996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6"/>
          <p:cNvSpPr txBox="1"/>
          <p:nvPr/>
        </p:nvSpPr>
        <p:spPr>
          <a:xfrm>
            <a:off x="539750" y="2924175"/>
            <a:ext cx="13716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Тогда</a:t>
            </a:r>
            <a:endParaRPr/>
          </a:p>
        </p:txBody>
      </p:sp>
      <p:pic>
        <p:nvPicPr>
          <p:cNvPr id="83" name="Google Shape;83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55875" y="3141662"/>
            <a:ext cx="4751387" cy="11874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6"/>
          <p:cNvSpPr/>
          <p:nvPr/>
        </p:nvSpPr>
        <p:spPr>
          <a:xfrm>
            <a:off x="250825" y="188912"/>
            <a:ext cx="8642350" cy="6480175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5" name="Google Shape;85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71775" y="4292600"/>
            <a:ext cx="4478337" cy="1147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11412" y="5589587"/>
            <a:ext cx="5507037" cy="935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"/>
          <p:cNvSpPr/>
          <p:nvPr/>
        </p:nvSpPr>
        <p:spPr>
          <a:xfrm>
            <a:off x="395287" y="765175"/>
            <a:ext cx="685800" cy="533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blipFill rotWithShape="1">
            <a:blip r:embed="rId4">
              <a:alphaModFix amt="72999"/>
            </a:blip>
            <a:stretch>
              <a:fillRect/>
            </a:stretch>
          </a:blip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92" name="Google Shape;92;p7"/>
          <p:cNvSpPr txBox="1"/>
          <p:nvPr/>
        </p:nvSpPr>
        <p:spPr>
          <a:xfrm>
            <a:off x="990600" y="762000"/>
            <a:ext cx="792480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Пусть функция y=</a:t>
            </a:r>
            <a:r>
              <a:rPr lang="en-US" sz="2800" b="1" i="1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f(x)</a:t>
            </a: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неположительная и непрерывна на [</a:t>
            </a:r>
            <a:r>
              <a:rPr lang="en-US" sz="2800" b="1" i="1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a,b</a:t>
            </a: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]. Отражая кривую y=</a:t>
            </a:r>
            <a:r>
              <a:rPr lang="en-US" sz="2800" b="1" i="1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f(x) </a:t>
            </a: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относительно оси абсцисс, получаем кривую с уравнением</a:t>
            </a:r>
            <a:r>
              <a:rPr lang="en-US" sz="2800" b="1" i="1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y=-</a:t>
            </a:r>
            <a:r>
              <a:rPr lang="en-US" sz="2800" b="1" i="1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f(x). </a:t>
            </a: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93" name="Google Shape;93;p7"/>
          <p:cNvSpPr txBox="1"/>
          <p:nvPr/>
        </p:nvSpPr>
        <p:spPr>
          <a:xfrm>
            <a:off x="990600" y="2743200"/>
            <a:ext cx="7924800" cy="137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Функция y=-</a:t>
            </a:r>
            <a:r>
              <a:rPr lang="en-US" sz="2800" b="1" i="1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f(x)</a:t>
            </a: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уже неотрицательна на [</a:t>
            </a:r>
            <a:r>
              <a:rPr lang="en-US" sz="2800" b="1" i="1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a,b</a:t>
            </a: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 и площадь под этой кривой на [</a:t>
            </a:r>
            <a:r>
              <a:rPr lang="en-US" sz="2800" b="1" i="1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a,b</a:t>
            </a: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 равна искомой площади.</a:t>
            </a:r>
            <a:endParaRPr/>
          </a:p>
        </p:txBody>
      </p:sp>
      <p:sp>
        <p:nvSpPr>
          <p:cNvPr id="94" name="Google Shape;94;p7"/>
          <p:cNvSpPr/>
          <p:nvPr/>
        </p:nvSpPr>
        <p:spPr>
          <a:xfrm rot="10800000" flipH="1">
            <a:off x="2819400" y="4572000"/>
            <a:ext cx="4114800" cy="1365250"/>
          </a:xfrm>
          <a:prstGeom prst="rect">
            <a:avLst/>
          </a:prstGeom>
          <a:blipFill rotWithShape="1">
            <a:blip r:embed="rId4">
              <a:alphaModFix amt="72999"/>
            </a:blip>
            <a:stretch>
              <a:fillRect/>
            </a:stretch>
          </a:blip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5" name="Google Shape;95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24200" y="4648200"/>
            <a:ext cx="3657600" cy="12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7"/>
          <p:cNvSpPr/>
          <p:nvPr/>
        </p:nvSpPr>
        <p:spPr>
          <a:xfrm>
            <a:off x="250825" y="188912"/>
            <a:ext cx="8642350" cy="6480175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"/>
          <p:cNvSpPr/>
          <p:nvPr/>
        </p:nvSpPr>
        <p:spPr>
          <a:xfrm>
            <a:off x="2667000" y="533400"/>
            <a:ext cx="4114800" cy="914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9525" cap="flat" cmpd="sng">
                  <a:solidFill>
                    <a:schemeClr val="accen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chemeClr val="accent2">
                    <a:alpha val="49803"/>
                  </a:schemeClr>
                </a:solidFill>
                <a:latin typeface="Book Antiqua"/>
              </a:rPr>
              <a:t>Пример.</a:t>
            </a:r>
          </a:p>
        </p:txBody>
      </p:sp>
      <p:sp>
        <p:nvSpPr>
          <p:cNvPr id="102" name="Google Shape;102;p8"/>
          <p:cNvSpPr txBox="1"/>
          <p:nvPr/>
        </p:nvSpPr>
        <p:spPr>
          <a:xfrm>
            <a:off x="1295400" y="2057400"/>
            <a:ext cx="6629400" cy="1143000"/>
          </a:xfrm>
          <a:prstGeom prst="rect">
            <a:avLst/>
          </a:prstGeom>
          <a:blipFill rotWithShape="1">
            <a:blip r:embed="rId4">
              <a:alphaModFix amt="72999"/>
            </a:blip>
            <a:stretch>
              <a:fillRect/>
            </a:stretch>
          </a:blip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1" i="1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Вычислить площадь фигуры,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1" i="1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ограниченной линиями:</a:t>
            </a:r>
            <a:endParaRPr/>
          </a:p>
        </p:txBody>
      </p:sp>
      <p:sp>
        <p:nvSpPr>
          <p:cNvPr id="103" name="Google Shape;103;p8"/>
          <p:cNvSpPr txBox="1"/>
          <p:nvPr/>
        </p:nvSpPr>
        <p:spPr>
          <a:xfrm>
            <a:off x="1295400" y="3657600"/>
            <a:ext cx="6629400" cy="1143000"/>
          </a:xfrm>
          <a:prstGeom prst="rect">
            <a:avLst/>
          </a:prstGeom>
          <a:blipFill rotWithShape="1">
            <a:blip r:embed="rId4">
              <a:alphaModFix amt="72999"/>
            </a:blip>
            <a:stretch>
              <a:fillRect/>
            </a:stretch>
          </a:blip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4" name="Google Shape;104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74800" y="3851275"/>
            <a:ext cx="6265862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8"/>
          <p:cNvSpPr/>
          <p:nvPr/>
        </p:nvSpPr>
        <p:spPr>
          <a:xfrm>
            <a:off x="250825" y="188912"/>
            <a:ext cx="8642350" cy="6480175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"/>
          <p:cNvSpPr/>
          <p:nvPr/>
        </p:nvSpPr>
        <p:spPr>
          <a:xfrm>
            <a:off x="2514600" y="533400"/>
            <a:ext cx="4114800" cy="609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9525" cap="flat" cmpd="sng">
                  <a:solidFill>
                    <a:schemeClr val="accen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chemeClr val="accent2">
                    <a:alpha val="49803"/>
                  </a:schemeClr>
                </a:solidFill>
                <a:latin typeface="Book Antiqua"/>
              </a:rPr>
              <a:t>Решение:</a:t>
            </a:r>
          </a:p>
        </p:txBody>
      </p:sp>
      <p:cxnSp>
        <p:nvCxnSpPr>
          <p:cNvPr id="111" name="Google Shape;111;p9"/>
          <p:cNvCxnSpPr/>
          <p:nvPr/>
        </p:nvCxnSpPr>
        <p:spPr>
          <a:xfrm>
            <a:off x="2057400" y="3733800"/>
            <a:ext cx="5257800" cy="0"/>
          </a:xfrm>
          <a:prstGeom prst="straightConnector1">
            <a:avLst/>
          </a:prstGeom>
          <a:noFill/>
          <a:ln w="38100" cap="flat" cmpd="sng">
            <a:solidFill>
              <a:srgbClr val="0033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12" name="Google Shape;112;p9"/>
          <p:cNvCxnSpPr/>
          <p:nvPr/>
        </p:nvCxnSpPr>
        <p:spPr>
          <a:xfrm rot="10800000">
            <a:off x="4419600" y="1371600"/>
            <a:ext cx="0" cy="4800600"/>
          </a:xfrm>
          <a:prstGeom prst="straightConnector1">
            <a:avLst/>
          </a:prstGeom>
          <a:noFill/>
          <a:ln w="38100" cap="flat" cmpd="sng">
            <a:solidFill>
              <a:srgbClr val="0033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pic>
        <p:nvPicPr>
          <p:cNvPr id="113" name="Google Shape;11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2800" y="3962400"/>
            <a:ext cx="4889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33800" y="1295400"/>
            <a:ext cx="533400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38800" y="5791200"/>
            <a:ext cx="1328737" cy="598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53000" y="2209800"/>
            <a:ext cx="1492250" cy="531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52600" y="3167062"/>
            <a:ext cx="930275" cy="531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962400" y="3124200"/>
            <a:ext cx="390525" cy="547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724400" y="4191000"/>
            <a:ext cx="468312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257800" y="3810000"/>
            <a:ext cx="468312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800600" y="3124200"/>
            <a:ext cx="468312" cy="54768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9"/>
          <p:cNvSpPr/>
          <p:nvPr/>
        </p:nvSpPr>
        <p:spPr>
          <a:xfrm>
            <a:off x="3124200" y="3733800"/>
            <a:ext cx="2590800" cy="2362200"/>
          </a:xfrm>
          <a:custGeom>
            <a:avLst/>
            <a:gdLst/>
            <a:ahLst/>
            <a:cxnLst/>
            <a:rect l="l" t="t" r="r" b="b"/>
            <a:pathLst>
              <a:path w="1632" h="1448" extrusionOk="0">
                <a:moveTo>
                  <a:pt x="0" y="1448"/>
                </a:moveTo>
                <a:cubicBezTo>
                  <a:pt x="100" y="1064"/>
                  <a:pt x="200" y="680"/>
                  <a:pt x="336" y="440"/>
                </a:cubicBezTo>
                <a:cubicBezTo>
                  <a:pt x="472" y="200"/>
                  <a:pt x="656" y="16"/>
                  <a:pt x="816" y="8"/>
                </a:cubicBezTo>
                <a:cubicBezTo>
                  <a:pt x="976" y="0"/>
                  <a:pt x="1160" y="160"/>
                  <a:pt x="1296" y="392"/>
                </a:cubicBezTo>
                <a:cubicBezTo>
                  <a:pt x="1432" y="624"/>
                  <a:pt x="1532" y="1012"/>
                  <a:pt x="1632" y="140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3" name="Google Shape;123;p9"/>
          <p:cNvCxnSpPr/>
          <p:nvPr/>
        </p:nvCxnSpPr>
        <p:spPr>
          <a:xfrm>
            <a:off x="4343400" y="4724400"/>
            <a:ext cx="1524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4" name="Google Shape;124;p9"/>
          <p:cNvCxnSpPr/>
          <p:nvPr/>
        </p:nvCxnSpPr>
        <p:spPr>
          <a:xfrm>
            <a:off x="5410200" y="3657600"/>
            <a:ext cx="0" cy="1524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5" name="Google Shape;125;p9"/>
          <p:cNvCxnSpPr/>
          <p:nvPr/>
        </p:nvCxnSpPr>
        <p:spPr>
          <a:xfrm flipH="1">
            <a:off x="2743200" y="2667000"/>
            <a:ext cx="3733800" cy="37338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6" name="Google Shape;126;p9"/>
          <p:cNvCxnSpPr/>
          <p:nvPr/>
        </p:nvCxnSpPr>
        <p:spPr>
          <a:xfrm>
            <a:off x="2133600" y="3733800"/>
            <a:ext cx="50292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7" name="Google Shape;127;p9"/>
          <p:cNvCxnSpPr/>
          <p:nvPr/>
        </p:nvCxnSpPr>
        <p:spPr>
          <a:xfrm rot="10800000">
            <a:off x="5029200" y="3733800"/>
            <a:ext cx="0" cy="381000"/>
          </a:xfrm>
          <a:prstGeom prst="straightConnector1">
            <a:avLst/>
          </a:prstGeom>
          <a:noFill/>
          <a:ln w="25400" cap="rnd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28" name="Google Shape;128;p9"/>
          <p:cNvSpPr/>
          <p:nvPr/>
        </p:nvSpPr>
        <p:spPr>
          <a:xfrm>
            <a:off x="250825" y="188912"/>
            <a:ext cx="8642350" cy="6480175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"/>
          <p:cNvSpPr txBox="1"/>
          <p:nvPr/>
        </p:nvSpPr>
        <p:spPr>
          <a:xfrm>
            <a:off x="539750" y="188912"/>
            <a:ext cx="792480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1" i="1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2800" b="1" i="1" u="none" baseline="-25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ОАВ </a:t>
            </a: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это площадь над кривой </a:t>
            </a:r>
            <a:r>
              <a:rPr lang="en-US" sz="2800" b="1" i="1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ОАВ </a:t>
            </a: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отрезке </a:t>
            </a:r>
            <a:r>
              <a:rPr lang="en-US" sz="2800" b="1" i="1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[0;2].</a:t>
            </a: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Но эта кривая задается не одним уравнением, поэтому разбиваем площадь </a:t>
            </a:r>
            <a:r>
              <a:rPr lang="en-US" sz="2800" b="1" i="1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ОАВ </a:t>
            </a: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части, проецируя точку </a:t>
            </a:r>
            <a:r>
              <a:rPr lang="en-US" sz="2800" b="1" i="1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ось </a:t>
            </a:r>
            <a:r>
              <a:rPr lang="en-US" sz="2800" b="1" i="1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</a:t>
            </a: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pic>
        <p:nvPicPr>
          <p:cNvPr id="134" name="Google Shape;13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59112" y="1989137"/>
            <a:ext cx="3527425" cy="64611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0"/>
          <p:cNvSpPr txBox="1"/>
          <p:nvPr/>
        </p:nvSpPr>
        <p:spPr>
          <a:xfrm>
            <a:off x="468312" y="2636837"/>
            <a:ext cx="82296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Находим координаты точек </a:t>
            </a:r>
            <a:r>
              <a:rPr lang="en-US" sz="2800" b="1" i="1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О(0,0), В(2,0), А(1,-1).</a:t>
            </a:r>
            <a:endParaRPr/>
          </a:p>
        </p:txBody>
      </p:sp>
      <p:pic>
        <p:nvPicPr>
          <p:cNvPr id="136" name="Google Shape;136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11412" y="3141662"/>
            <a:ext cx="4824412" cy="118903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0"/>
          <p:cNvSpPr/>
          <p:nvPr/>
        </p:nvSpPr>
        <p:spPr>
          <a:xfrm>
            <a:off x="250825" y="188912"/>
            <a:ext cx="8642350" cy="6480175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8" name="Google Shape;138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68537" y="4365625"/>
            <a:ext cx="5184775" cy="1112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39975" y="5516562"/>
            <a:ext cx="5513387" cy="95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"/>
          <p:cNvSpPr/>
          <p:nvPr/>
        </p:nvSpPr>
        <p:spPr>
          <a:xfrm>
            <a:off x="323850" y="765175"/>
            <a:ext cx="685800" cy="533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hlink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145" name="Google Shape;145;p11"/>
          <p:cNvSpPr txBox="1"/>
          <p:nvPr/>
        </p:nvSpPr>
        <p:spPr>
          <a:xfrm>
            <a:off x="990600" y="762000"/>
            <a:ext cx="7924800" cy="222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Пусть функция y=</a:t>
            </a:r>
            <a:r>
              <a:rPr lang="en-US" sz="2800" b="1" i="1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f(x)</a:t>
            </a: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непрерывна на [</a:t>
            </a:r>
            <a:r>
              <a:rPr lang="en-US" sz="2800" b="1" i="1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a,b</a:t>
            </a: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 и  исходный отрезок можно разбить на определенное число интервалов, таких что на каждом из них y=</a:t>
            </a:r>
            <a:r>
              <a:rPr lang="en-US" sz="2800" b="1" i="1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f(x) </a:t>
            </a: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знакопостоянна или равна 0.</a:t>
            </a:r>
            <a:endParaRPr/>
          </a:p>
        </p:txBody>
      </p:sp>
      <p:sp>
        <p:nvSpPr>
          <p:cNvPr id="146" name="Google Shape;146;p11"/>
          <p:cNvSpPr txBox="1"/>
          <p:nvPr/>
        </p:nvSpPr>
        <p:spPr>
          <a:xfrm>
            <a:off x="990600" y="2971800"/>
            <a:ext cx="7924800" cy="137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Тогда общая площадь под кривой будет равна сумме площадей на каждом из отрезков разбиения:</a:t>
            </a:r>
            <a:endParaRPr/>
          </a:p>
        </p:txBody>
      </p:sp>
      <p:sp>
        <p:nvSpPr>
          <p:cNvPr id="147" name="Google Shape;147;p11"/>
          <p:cNvSpPr/>
          <p:nvPr/>
        </p:nvSpPr>
        <p:spPr>
          <a:xfrm rot="10800000" flipH="1">
            <a:off x="2819400" y="4572000"/>
            <a:ext cx="4114800" cy="1365250"/>
          </a:xfrm>
          <a:prstGeom prst="rect">
            <a:avLst/>
          </a:prstGeom>
          <a:blipFill rotWithShape="1">
            <a:blip r:embed="rId4">
              <a:alphaModFix amt="72999"/>
            </a:blip>
            <a:stretch>
              <a:fillRect/>
            </a:stretch>
          </a:blip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8" name="Google Shape;148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8000" y="4876800"/>
            <a:ext cx="3657600" cy="750887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1"/>
          <p:cNvSpPr/>
          <p:nvPr/>
        </p:nvSpPr>
        <p:spPr>
          <a:xfrm>
            <a:off x="250825" y="188912"/>
            <a:ext cx="8642350" cy="6480175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560</Words>
  <PresentationFormat>Экран (4:3)</PresentationFormat>
  <Paragraphs>82</Paragraphs>
  <Slides>38</Slides>
  <Notes>37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Оформление по умолчанию</vt:lpstr>
      <vt:lpstr>Microsoft Equation 3.0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SERGEY</cp:lastModifiedBy>
  <cp:revision>4</cp:revision>
  <dcterms:modified xsi:type="dcterms:W3CDTF">2020-04-22T01:57:38Z</dcterms:modified>
</cp:coreProperties>
</file>