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56" r:id="rId5"/>
    <p:sldId id="257" r:id="rId6"/>
    <p:sldId id="275" r:id="rId7"/>
    <p:sldId id="260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2" autoAdjust="0"/>
    <p:restoredTop sz="94721" autoAdjust="0"/>
  </p:normalViewPr>
  <p:slideViewPr>
    <p:cSldViewPr snapToGrid="0">
      <p:cViewPr varScale="1">
        <p:scale>
          <a:sx n="60" d="100"/>
          <a:sy n="60" d="100"/>
        </p:scale>
        <p:origin x="63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BA5F3-80EC-4CB4-A907-A2AF27ABE840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DE137-3102-4768-9209-3AA6EB91BC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6895" y="832513"/>
            <a:ext cx="8075220" cy="3046988"/>
          </a:xfrm>
          <a:prstGeom prst="rect">
            <a:avLst/>
          </a:prstGeom>
          <a:effectLst/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square" lIns="91440" tIns="45720" rIns="91440" bIns="45720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57150">
              <a:bevelT w="82550" h="114300" prst="slope"/>
            </a:sp3d>
          </a:bodyPr>
          <a:lstStyle/>
          <a:p>
            <a:pPr algn="ctr"/>
            <a:r>
              <a:rPr lang="ru-RU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ncoDi" pitchFamily="82" charset="0"/>
              </a:rPr>
              <a:t>ГРАФИЧЕСКАЯ</a:t>
            </a:r>
          </a:p>
          <a:p>
            <a:pPr algn="ctr"/>
            <a:r>
              <a:rPr lang="ru-RU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ancoDi" pitchFamily="82" charset="0"/>
              </a:rPr>
              <a:t>РАБОТА №1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78975" y="6291619"/>
            <a:ext cx="144666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Ковалёв А.Н.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Рисунок 85" descr="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88" name="Прямоугольник 87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 rot="5400000" flipH="1">
            <a:off x="3916613" y="-561379"/>
            <a:ext cx="2480310" cy="4049780"/>
            <a:chOff x="1148715" y="1423035"/>
            <a:chExt cx="2480310" cy="4049780"/>
          </a:xfrm>
        </p:grpSpPr>
        <p:sp>
          <p:nvSpPr>
            <p:cNvPr id="34" name="Прямоугольный треугольник 33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ый треугольник 34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единительная линия 35"/>
            <p:cNvCxnSpPr>
              <a:stCxn id="35" idx="4"/>
              <a:endCxn id="34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endCxn id="35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endCxn id="34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 rot="5400000" flipH="1">
            <a:off x="3902366" y="1069778"/>
            <a:ext cx="2501302" cy="4046220"/>
            <a:chOff x="1154269" y="1440291"/>
            <a:chExt cx="2501302" cy="4046220"/>
          </a:xfrm>
        </p:grpSpPr>
        <p:sp>
          <p:nvSpPr>
            <p:cNvPr id="75" name="Прямоугольный треугольник 74"/>
            <p:cNvSpPr/>
            <p:nvPr/>
          </p:nvSpPr>
          <p:spPr>
            <a:xfrm rot="16200000">
              <a:off x="392306" y="2223246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ый треугольник 75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7" name="Прямая соединительная линия 76"/>
            <p:cNvCxnSpPr>
              <a:stCxn id="76" idx="4"/>
              <a:endCxn id="75" idx="4"/>
            </p:cNvCxnSpPr>
            <p:nvPr/>
          </p:nvCxnSpPr>
          <p:spPr>
            <a:xfrm flipV="1">
              <a:off x="3331603" y="1440291"/>
              <a:ext cx="323968" cy="1113072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>
              <a:endCxn id="76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>
              <a:endCxn id="75" idx="2"/>
            </p:cNvCxnSpPr>
            <p:nvPr/>
          </p:nvCxnSpPr>
          <p:spPr>
            <a:xfrm rot="16200000" flipH="1">
              <a:off x="3322446" y="5153386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Группа 79"/>
          <p:cNvGrpSpPr/>
          <p:nvPr/>
        </p:nvGrpSpPr>
        <p:grpSpPr>
          <a:xfrm rot="5400000" flipH="1">
            <a:off x="3907988" y="1633941"/>
            <a:ext cx="2480310" cy="4049780"/>
            <a:chOff x="1148715" y="1423035"/>
            <a:chExt cx="2480310" cy="4049780"/>
          </a:xfrm>
        </p:grpSpPr>
        <p:sp>
          <p:nvSpPr>
            <p:cNvPr id="81" name="Прямоугольный треугольник 80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ый треугольник 81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3" name="Прямая соединительная линия 82"/>
            <p:cNvCxnSpPr>
              <a:stCxn id="82" idx="4"/>
              <a:endCxn id="81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>
              <a:endCxn id="82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>
              <a:endCxn id="81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555632" y="285618"/>
            <a:ext cx="6236676" cy="47638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7. Провести горизонтальные линии.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070224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579628" y="3093670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695751" y="3070224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0062" y="1242646"/>
            <a:ext cx="3598984" cy="1588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47292" y="5228492"/>
            <a:ext cx="3481754" cy="1172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681046" y="1828800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692769" y="2391508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04492" y="41499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Группа 41"/>
          <p:cNvGrpSpPr/>
          <p:nvPr/>
        </p:nvGrpSpPr>
        <p:grpSpPr>
          <a:xfrm rot="5400000">
            <a:off x="-584408" y="3150577"/>
            <a:ext cx="6858001" cy="556847"/>
            <a:chOff x="829341" y="5656847"/>
            <a:chExt cx="8314659" cy="556847"/>
          </a:xfrm>
        </p:grpSpPr>
        <p:sp>
          <p:nvSpPr>
            <p:cNvPr id="40" name="Прямоугольник 39"/>
            <p:cNvSpPr/>
            <p:nvPr/>
          </p:nvSpPr>
          <p:spPr>
            <a:xfrm>
              <a:off x="829341" y="5671433"/>
              <a:ext cx="8314659" cy="54226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1" name="Группа 18"/>
            <p:cNvGrpSpPr/>
            <p:nvPr/>
          </p:nvGrpSpPr>
          <p:grpSpPr>
            <a:xfrm>
              <a:off x="1137893" y="5668349"/>
              <a:ext cx="2891437" cy="198408"/>
              <a:chOff x="1137893" y="5668349"/>
              <a:chExt cx="2891437" cy="198408"/>
            </a:xfrm>
          </p:grpSpPr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Группа 19"/>
            <p:cNvGrpSpPr/>
            <p:nvPr/>
          </p:nvGrpSpPr>
          <p:grpSpPr>
            <a:xfrm>
              <a:off x="4387177" y="5656847"/>
              <a:ext cx="2891437" cy="198408"/>
              <a:chOff x="1137893" y="5668349"/>
              <a:chExt cx="2891437" cy="198408"/>
            </a:xfrm>
          </p:grpSpPr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Группа 40"/>
            <p:cNvGrpSpPr/>
            <p:nvPr/>
          </p:nvGrpSpPr>
          <p:grpSpPr>
            <a:xfrm>
              <a:off x="7277026" y="5659093"/>
              <a:ext cx="1450826" cy="198408"/>
              <a:chOff x="4173597" y="4019909"/>
              <a:chExt cx="1450826" cy="198408"/>
            </a:xfrm>
          </p:grpSpPr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4088127" y="413125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4459063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4821373" y="413125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5192309" y="410537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5537365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9" name="Группа 88"/>
          <p:cNvGrpSpPr/>
          <p:nvPr/>
        </p:nvGrpSpPr>
        <p:grpSpPr>
          <a:xfrm rot="5400000" flipH="1">
            <a:off x="3905981" y="3391724"/>
            <a:ext cx="2480310" cy="4049780"/>
            <a:chOff x="1148715" y="1423035"/>
            <a:chExt cx="2480310" cy="4049780"/>
          </a:xfrm>
        </p:grpSpPr>
        <p:sp>
          <p:nvSpPr>
            <p:cNvPr id="90" name="Прямоугольный треугольник 89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ый треугольник 90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2" name="Прямая соединительная линия 91"/>
            <p:cNvCxnSpPr>
              <a:stCxn id="91" idx="4"/>
              <a:endCxn id="90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>
              <a:endCxn id="91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>
              <a:endCxn id="90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5" name="Прямая соединительная линия 94"/>
          <p:cNvCxnSpPr/>
          <p:nvPr/>
        </p:nvCxnSpPr>
        <p:spPr>
          <a:xfrm>
            <a:off x="3527011" y="182034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41188" y="238741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19923" y="4141791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413051" y="285618"/>
            <a:ext cx="5369442" cy="78827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8. Отметить части детали по горизонтали.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070224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579628" y="3093670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695751" y="3070224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0062" y="1242646"/>
            <a:ext cx="3598984" cy="1588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47292" y="5228492"/>
            <a:ext cx="3481754" cy="1172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681046" y="1828800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692769" y="2391508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04492" y="41499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527011" y="182034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41188" y="238741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19923" y="4141791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861255" y="2287908"/>
            <a:ext cx="57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20</a:t>
            </a:r>
            <a:endParaRPr lang="ru-RU" sz="24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6147255" y="2287908"/>
            <a:ext cx="57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20</a:t>
            </a:r>
            <a:endParaRPr lang="ru-RU" sz="2400" i="1" dirty="0"/>
          </a:p>
        </p:txBody>
      </p:sp>
      <p:sp>
        <p:nvSpPr>
          <p:cNvPr id="87" name="Дуга 86"/>
          <p:cNvSpPr/>
          <p:nvPr/>
        </p:nvSpPr>
        <p:spPr>
          <a:xfrm>
            <a:off x="3860028" y="2110153"/>
            <a:ext cx="545123" cy="674076"/>
          </a:xfrm>
          <a:prstGeom prst="arc">
            <a:avLst>
              <a:gd name="adj1" fmla="val 11708335"/>
              <a:gd name="adj2" fmla="val 20644471"/>
            </a:avLst>
          </a:prstGeom>
          <a:ln w="381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Дуга 87"/>
          <p:cNvSpPr/>
          <p:nvPr/>
        </p:nvSpPr>
        <p:spPr>
          <a:xfrm>
            <a:off x="6167293" y="2110153"/>
            <a:ext cx="545123" cy="674076"/>
          </a:xfrm>
          <a:prstGeom prst="arc">
            <a:avLst>
              <a:gd name="adj1" fmla="val 11708335"/>
              <a:gd name="adj2" fmla="val 20644471"/>
            </a:avLst>
          </a:prstGeom>
          <a:ln w="381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 rot="5400000">
            <a:off x="4152016" y="2397640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5931198" y="2401185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Рисунок 32" descr="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0" grpId="0"/>
      <p:bldP spid="86" grpId="0"/>
      <p:bldP spid="87" grpId="0" animBg="1"/>
      <p:bldP spid="8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136605" y="285618"/>
            <a:ext cx="5645888" cy="5862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9. Провести вертикальные линии.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070224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579628" y="3093670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695751" y="3070224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0062" y="1242646"/>
            <a:ext cx="3598984" cy="1588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47292" y="5228492"/>
            <a:ext cx="3481754" cy="1172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681046" y="1828800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692769" y="2391508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04492" y="41499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527011" y="182034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41188" y="238741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19923" y="4141791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4152016" y="2397640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5931198" y="2401185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Группа 14"/>
          <p:cNvGrpSpPr/>
          <p:nvPr/>
        </p:nvGrpSpPr>
        <p:grpSpPr>
          <a:xfrm>
            <a:off x="6377755" y="855023"/>
            <a:ext cx="2480310" cy="4866621"/>
            <a:chOff x="1148715" y="1423035"/>
            <a:chExt cx="2480310" cy="4049780"/>
          </a:xfrm>
        </p:grpSpPr>
        <p:sp>
          <p:nvSpPr>
            <p:cNvPr id="35" name="Прямоугольный треугольник 34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ый треугольник 35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>
              <a:stCxn id="36" idx="4"/>
              <a:endCxn id="35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endCxn id="36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endCxn id="35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41"/>
          <p:cNvGrpSpPr/>
          <p:nvPr/>
        </p:nvGrpSpPr>
        <p:grpSpPr>
          <a:xfrm>
            <a:off x="625464" y="5697893"/>
            <a:ext cx="8314659" cy="556847"/>
            <a:chOff x="829341" y="5656847"/>
            <a:chExt cx="8314659" cy="556847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829341" y="5671433"/>
              <a:ext cx="8314659" cy="542261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18"/>
            <p:cNvGrpSpPr/>
            <p:nvPr/>
          </p:nvGrpSpPr>
          <p:grpSpPr>
            <a:xfrm>
              <a:off x="1137893" y="5668349"/>
              <a:ext cx="2891437" cy="198408"/>
              <a:chOff x="1137893" y="5668349"/>
              <a:chExt cx="2891437" cy="198408"/>
            </a:xfrm>
          </p:grpSpPr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Группа 19"/>
            <p:cNvGrpSpPr/>
            <p:nvPr/>
          </p:nvGrpSpPr>
          <p:grpSpPr>
            <a:xfrm>
              <a:off x="4387177" y="5656847"/>
              <a:ext cx="2891437" cy="198408"/>
              <a:chOff x="1137893" y="5668349"/>
              <a:chExt cx="2891437" cy="198408"/>
            </a:xfrm>
          </p:grpSpPr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Группа 40"/>
            <p:cNvGrpSpPr/>
            <p:nvPr/>
          </p:nvGrpSpPr>
          <p:grpSpPr>
            <a:xfrm>
              <a:off x="7277026" y="5659093"/>
              <a:ext cx="1450826" cy="198408"/>
              <a:chOff x="4173597" y="4019909"/>
              <a:chExt cx="1450826" cy="198408"/>
            </a:xfrm>
          </p:grpSpPr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4088127" y="413125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4459063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4821373" y="413125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5192309" y="410537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5537365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5" name="Группа 14"/>
          <p:cNvGrpSpPr/>
          <p:nvPr/>
        </p:nvGrpSpPr>
        <p:grpSpPr>
          <a:xfrm>
            <a:off x="3653335" y="831274"/>
            <a:ext cx="2480310" cy="4877252"/>
            <a:chOff x="1148715" y="1423035"/>
            <a:chExt cx="2480310" cy="4049780"/>
          </a:xfrm>
        </p:grpSpPr>
        <p:sp>
          <p:nvSpPr>
            <p:cNvPr id="76" name="Прямоугольный треугольник 75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ый треугольник 76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8" name="Прямая соединительная линия 77"/>
            <p:cNvCxnSpPr>
              <a:stCxn id="77" idx="4"/>
              <a:endCxn id="76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>
              <a:endCxn id="77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>
              <a:endCxn id="76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2" name="Прямая соединительная линия 81"/>
          <p:cNvCxnSpPr/>
          <p:nvPr/>
        </p:nvCxnSpPr>
        <p:spPr>
          <a:xfrm rot="5400000">
            <a:off x="5372688" y="1589846"/>
            <a:ext cx="1596680" cy="8282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 flipH="1">
            <a:off x="5406656" y="491755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Группа 14"/>
          <p:cNvGrpSpPr/>
          <p:nvPr/>
        </p:nvGrpSpPr>
        <p:grpSpPr>
          <a:xfrm>
            <a:off x="1893119" y="807522"/>
            <a:ext cx="2480310" cy="4892672"/>
            <a:chOff x="1148715" y="1423035"/>
            <a:chExt cx="2480310" cy="4049780"/>
          </a:xfrm>
        </p:grpSpPr>
        <p:sp>
          <p:nvSpPr>
            <p:cNvPr id="91" name="Прямоугольный треугольник 90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ый треугольник 91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3" name="Прямая соединительная линия 92"/>
            <p:cNvCxnSpPr>
              <a:stCxn id="92" idx="4"/>
              <a:endCxn id="91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Прямая соединительная линия 93"/>
            <p:cNvCxnSpPr>
              <a:endCxn id="92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>
              <a:endCxn id="91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3602665" y="1614376"/>
            <a:ext cx="1573623" cy="10635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H="1">
            <a:off x="3633320" y="489983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Рисунок 79" descr="ч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84" name="Прямоугольник 83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136605" y="285618"/>
            <a:ext cx="5645888" cy="5862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10. Отметить центр отверстия.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141476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579628" y="3093670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695751" y="3070224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0062" y="1242646"/>
            <a:ext cx="3598984" cy="1588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47292" y="5228492"/>
            <a:ext cx="3481754" cy="1172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681046" y="1828800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692769" y="2391508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04492" y="41499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527011" y="182034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41188" y="238741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19923" y="4141791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4152016" y="2397640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5931198" y="2401185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5374758" y="1600199"/>
            <a:ext cx="1573623" cy="10635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 flipH="1">
            <a:off x="5406656" y="491755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3602665" y="1614376"/>
            <a:ext cx="1573623" cy="10635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H="1">
            <a:off x="3645195" y="489983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Дуга 79"/>
          <p:cNvSpPr/>
          <p:nvPr/>
        </p:nvSpPr>
        <p:spPr>
          <a:xfrm rot="16200000">
            <a:off x="4363781" y="3699924"/>
            <a:ext cx="1967568" cy="1096107"/>
          </a:xfrm>
          <a:prstGeom prst="arc">
            <a:avLst>
              <a:gd name="adj1" fmla="val 11033588"/>
              <a:gd name="adj2" fmla="val 21334397"/>
            </a:avLst>
          </a:prstGeom>
          <a:ln w="381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 rot="16200000">
            <a:off x="4302753" y="3979412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84</a:t>
            </a:r>
            <a:endParaRPr lang="ru-RU" sz="2400" i="1" dirty="0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5110444" y="325628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 descr="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37" name="Прямоугольник 36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0" grpId="0" animBg="1"/>
      <p:bldP spid="80" grpId="1" animBg="1"/>
      <p:bldP spid="83" grpId="0"/>
      <p:bldP spid="8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136605" y="285618"/>
            <a:ext cx="5645888" cy="5862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11. Начертить окружность </a:t>
            </a:r>
            <a:r>
              <a:rPr lang="en-US" sz="2800" i="1" dirty="0" smtClean="0">
                <a:solidFill>
                  <a:schemeClr val="tx1"/>
                </a:solidFill>
              </a:rPr>
              <a:t>ø</a:t>
            </a:r>
            <a:r>
              <a:rPr lang="ru-RU" sz="2800" i="1" dirty="0" smtClean="0">
                <a:solidFill>
                  <a:schemeClr val="tx1"/>
                </a:solidFill>
              </a:rPr>
              <a:t>48.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3127057" y="3187182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579628" y="3093670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695751" y="3070224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0062" y="1242646"/>
            <a:ext cx="3598984" cy="1588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47292" y="5228492"/>
            <a:ext cx="3481754" cy="1172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681046" y="1828800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692769" y="2391508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04492" y="41499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527011" y="182034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41188" y="238741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19923" y="4141791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4152016" y="2397640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5931198" y="2401185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5374758" y="1600199"/>
            <a:ext cx="1573623" cy="10635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 flipH="1">
            <a:off x="5406656" y="491755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3602665" y="1614376"/>
            <a:ext cx="1573623" cy="10635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H="1">
            <a:off x="3645195" y="489983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5110444" y="325628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>
            <a:off x="4727206" y="2667000"/>
            <a:ext cx="1084521" cy="1149793"/>
          </a:xfrm>
          <a:prstGeom prst="arc">
            <a:avLst>
              <a:gd name="adj1" fmla="val 10791892"/>
              <a:gd name="adj2" fmla="val 2158784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flipV="1">
            <a:off x="4731225" y="2663422"/>
            <a:ext cx="1080544" cy="1146101"/>
          </a:xfrm>
          <a:prstGeom prst="arc">
            <a:avLst>
              <a:gd name="adj1" fmla="val 10791892"/>
              <a:gd name="adj2" fmla="val 55538"/>
            </a:avLst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550735" y="3253562"/>
            <a:ext cx="1435396" cy="1588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Рисунок 36" descr="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5" grpId="0" animBg="1"/>
      <p:bldP spid="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3136605" y="285618"/>
            <a:ext cx="5645888" cy="5862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12. Выделить контуры детали.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579628" y="3093670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695751" y="3070224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0062" y="1242646"/>
            <a:ext cx="3598984" cy="1588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47292" y="5228492"/>
            <a:ext cx="3481754" cy="1172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681046" y="1828800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692769" y="2391508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04492" y="41499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527011" y="182034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41188" y="238741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19923" y="4141791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4152016" y="2397640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5931198" y="2401185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5374758" y="1600199"/>
            <a:ext cx="1573623" cy="10635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 flipH="1">
            <a:off x="5406656" y="491755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3602665" y="1614376"/>
            <a:ext cx="1573623" cy="10635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H="1">
            <a:off x="3645195" y="489983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5110444" y="325628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>
            <a:off x="4727206" y="2667000"/>
            <a:ext cx="1084521" cy="1149793"/>
          </a:xfrm>
          <a:prstGeom prst="arc">
            <a:avLst>
              <a:gd name="adj1" fmla="val 10791892"/>
              <a:gd name="adj2" fmla="val 2158784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flipV="1">
            <a:off x="4731225" y="2663422"/>
            <a:ext cx="1080544" cy="1146101"/>
          </a:xfrm>
          <a:prstGeom prst="arc">
            <a:avLst>
              <a:gd name="adj1" fmla="val 10791892"/>
              <a:gd name="adj2" fmla="val 55538"/>
            </a:avLst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838354" y="1265274"/>
            <a:ext cx="2892055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384158" y="1807535"/>
            <a:ext cx="1772093" cy="354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394791" y="2371060"/>
            <a:ext cx="1761460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394792" y="4157330"/>
            <a:ext cx="1772092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3863163" y="5209953"/>
            <a:ext cx="538716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6156252" y="5220586"/>
            <a:ext cx="574157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732317" y="3247901"/>
            <a:ext cx="3978234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5859287" y="2094809"/>
            <a:ext cx="606828" cy="1186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616236" y="4688774"/>
            <a:ext cx="1115095" cy="277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4088222" y="2099931"/>
            <a:ext cx="584788" cy="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3846812" y="4676899"/>
            <a:ext cx="1091345" cy="277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1856509" y="3245922"/>
            <a:ext cx="3978234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Дуга 70"/>
          <p:cNvSpPr/>
          <p:nvPr/>
        </p:nvSpPr>
        <p:spPr>
          <a:xfrm>
            <a:off x="4725227" y="2688771"/>
            <a:ext cx="1084521" cy="1149793"/>
          </a:xfrm>
          <a:prstGeom prst="arc">
            <a:avLst>
              <a:gd name="adj1" fmla="val 10791892"/>
              <a:gd name="adj2" fmla="val 21587841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Дуга 72"/>
          <p:cNvSpPr/>
          <p:nvPr/>
        </p:nvSpPr>
        <p:spPr>
          <a:xfrm flipV="1">
            <a:off x="4720856" y="2673317"/>
            <a:ext cx="1088934" cy="1146101"/>
          </a:xfrm>
          <a:prstGeom prst="arc">
            <a:avLst>
              <a:gd name="adj1" fmla="val 10728119"/>
              <a:gd name="adj2" fmla="val 55538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4529470" y="3253562"/>
            <a:ext cx="1435396" cy="1588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176549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Рисунок 49" descr="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52" name="Прямоугольник 51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1" grpId="0" animBg="1"/>
      <p:bldP spid="7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136605" y="285618"/>
            <a:ext cx="5645888" cy="5862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13. Нанести размеры.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4368284" y="2883119"/>
            <a:ext cx="4725331" cy="108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502674" y="2876568"/>
            <a:ext cx="4691252" cy="137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0062" y="1242646"/>
            <a:ext cx="3598984" cy="1588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136605" y="5231219"/>
            <a:ext cx="4306186" cy="10632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681046" y="1828800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692769" y="2391508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04492" y="41499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527011" y="182034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41188" y="2387419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19923" y="4141791"/>
            <a:ext cx="2969482" cy="845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4152016" y="2397640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5931198" y="2401185"/>
            <a:ext cx="478465" cy="2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5374758" y="1600199"/>
            <a:ext cx="1573623" cy="10635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 flipH="1">
            <a:off x="5406656" y="491755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3593805" y="1605515"/>
            <a:ext cx="1598430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H="1">
            <a:off x="3645195" y="489983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5110444" y="325628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>
            <a:off x="4727206" y="2667000"/>
            <a:ext cx="1084521" cy="1149793"/>
          </a:xfrm>
          <a:prstGeom prst="arc">
            <a:avLst>
              <a:gd name="adj1" fmla="val 10791892"/>
              <a:gd name="adj2" fmla="val 2158784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flipV="1">
            <a:off x="4731225" y="2663422"/>
            <a:ext cx="1080544" cy="1146101"/>
          </a:xfrm>
          <a:prstGeom prst="arc">
            <a:avLst>
              <a:gd name="adj1" fmla="val 10791892"/>
              <a:gd name="adj2" fmla="val 55538"/>
            </a:avLst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838354" y="1265274"/>
            <a:ext cx="2892055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384158" y="1807535"/>
            <a:ext cx="1772093" cy="354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394791" y="2371060"/>
            <a:ext cx="1761460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394792" y="4157330"/>
            <a:ext cx="1772092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3863163" y="5209953"/>
            <a:ext cx="538716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6156252" y="5220586"/>
            <a:ext cx="574157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732317" y="3247901"/>
            <a:ext cx="3978234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5859287" y="2094809"/>
            <a:ext cx="606828" cy="1186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616236" y="4688774"/>
            <a:ext cx="1115095" cy="277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4088222" y="2099931"/>
            <a:ext cx="584788" cy="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3846812" y="4676899"/>
            <a:ext cx="1091345" cy="277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1856509" y="3245922"/>
            <a:ext cx="3978234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Дуга 70"/>
          <p:cNvSpPr/>
          <p:nvPr/>
        </p:nvSpPr>
        <p:spPr>
          <a:xfrm>
            <a:off x="4725227" y="2688771"/>
            <a:ext cx="1084521" cy="1149793"/>
          </a:xfrm>
          <a:prstGeom prst="arc">
            <a:avLst>
              <a:gd name="adj1" fmla="val 10791892"/>
              <a:gd name="adj2" fmla="val 21587841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Дуга 72"/>
          <p:cNvSpPr/>
          <p:nvPr/>
        </p:nvSpPr>
        <p:spPr>
          <a:xfrm flipV="1">
            <a:off x="4720856" y="2673317"/>
            <a:ext cx="1088934" cy="1146101"/>
          </a:xfrm>
          <a:prstGeom prst="arc">
            <a:avLst>
              <a:gd name="adj1" fmla="val 10728119"/>
              <a:gd name="adj2" fmla="val 55538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5400000">
            <a:off x="1217427" y="3237614"/>
            <a:ext cx="3987214" cy="2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6200000" flipH="1">
            <a:off x="3072808" y="4699591"/>
            <a:ext cx="1088069" cy="3545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3342169" y="2105245"/>
            <a:ext cx="570614" cy="354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3336853" y="1525770"/>
            <a:ext cx="581247" cy="3547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69981" y="946298"/>
            <a:ext cx="1775638" cy="158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3848986" y="616688"/>
            <a:ext cx="2881423" cy="1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4405423" y="5585638"/>
            <a:ext cx="1775638" cy="158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4508204" y="3253562"/>
            <a:ext cx="1435396" cy="1588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144652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4851990" y="2913321"/>
            <a:ext cx="857694" cy="715926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932967" y="3253563"/>
            <a:ext cx="150982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6200000" flipH="1">
            <a:off x="6363585" y="4237076"/>
            <a:ext cx="2013101" cy="3544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 rot="16200000">
            <a:off x="3090642" y="1225580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10</a:t>
            </a:r>
            <a:endParaRPr lang="ru-RU" sz="2400" i="1" dirty="0"/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3083554" y="1760752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10</a:t>
            </a:r>
            <a:endParaRPr lang="ru-RU" sz="2400" i="1" dirty="0"/>
          </a:p>
        </p:txBody>
      </p:sp>
      <p:sp>
        <p:nvSpPr>
          <p:cNvPr id="114" name="TextBox 113"/>
          <p:cNvSpPr txBox="1"/>
          <p:nvPr/>
        </p:nvSpPr>
        <p:spPr>
          <a:xfrm rot="16200000">
            <a:off x="3062289" y="4344464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20</a:t>
            </a:r>
            <a:endParaRPr lang="ru-RU" sz="2400" i="1" dirty="0"/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2668884" y="3111087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85</a:t>
            </a:r>
            <a:endParaRPr lang="ru-RU" sz="2400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4880456" y="548640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40</a:t>
            </a:r>
            <a:endParaRPr lang="ru-RU" sz="2400" i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5093107" y="219030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60</a:t>
            </a:r>
            <a:endParaRPr lang="ru-RU" sz="2400" i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4922987" y="5184436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40</a:t>
            </a:r>
            <a:endParaRPr lang="ru-RU" sz="2400" i="1" dirty="0"/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6858112" y="3982956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42</a:t>
            </a:r>
            <a:endParaRPr lang="ru-RU" sz="2400" i="1" dirty="0"/>
          </a:p>
        </p:txBody>
      </p:sp>
      <p:sp>
        <p:nvSpPr>
          <p:cNvPr id="123" name="TextBox 122"/>
          <p:cNvSpPr txBox="1"/>
          <p:nvPr/>
        </p:nvSpPr>
        <p:spPr>
          <a:xfrm rot="19197328">
            <a:off x="4933618" y="2770846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ø</a:t>
            </a:r>
            <a:r>
              <a:rPr lang="ru-RU" sz="2400" i="1" dirty="0" smtClean="0"/>
              <a:t>24</a:t>
            </a:r>
            <a:endParaRPr lang="ru-RU" sz="2400" i="1" dirty="0"/>
          </a:p>
        </p:txBody>
      </p:sp>
      <p:pic>
        <p:nvPicPr>
          <p:cNvPr id="69" name="Рисунок 68" descr="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75" name="Прямоугольник 74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2" grpId="0"/>
      <p:bldP spid="113" grpId="0"/>
      <p:bldP spid="114" grpId="0"/>
      <p:bldP spid="115" grpId="0"/>
      <p:bldP spid="116" grpId="0"/>
      <p:bldP spid="120" grpId="0"/>
      <p:bldP spid="121" grpId="0"/>
      <p:bldP spid="122" grpId="0"/>
      <p:bldP spid="1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4368284" y="2883119"/>
            <a:ext cx="4725331" cy="108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502674" y="2876568"/>
            <a:ext cx="4691252" cy="137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0062" y="1242646"/>
            <a:ext cx="3598984" cy="1588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136605" y="5220586"/>
            <a:ext cx="1265274" cy="1063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681046" y="1828800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692769" y="2391508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04492" y="41499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3527011" y="1818167"/>
            <a:ext cx="2650505" cy="2182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41188" y="2387419"/>
            <a:ext cx="2625696" cy="15539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19923" y="4141791"/>
            <a:ext cx="2668226" cy="15539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4279605" y="2270051"/>
            <a:ext cx="223288" cy="3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6048154" y="2280683"/>
            <a:ext cx="241008" cy="354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5374758" y="1600199"/>
            <a:ext cx="1573623" cy="10635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 flipH="1">
            <a:off x="5406656" y="491755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3593805" y="1605515"/>
            <a:ext cx="1598430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H="1">
            <a:off x="3645195" y="489983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5110444" y="325628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>
            <a:off x="4727206" y="2667000"/>
            <a:ext cx="1084521" cy="1149793"/>
          </a:xfrm>
          <a:prstGeom prst="arc">
            <a:avLst>
              <a:gd name="adj1" fmla="val 10791892"/>
              <a:gd name="adj2" fmla="val 2158784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flipV="1">
            <a:off x="4731225" y="2663422"/>
            <a:ext cx="1080544" cy="1146101"/>
          </a:xfrm>
          <a:prstGeom prst="arc">
            <a:avLst>
              <a:gd name="adj1" fmla="val 10791892"/>
              <a:gd name="adj2" fmla="val 55538"/>
            </a:avLst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838354" y="1265274"/>
            <a:ext cx="2892055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384158" y="1807535"/>
            <a:ext cx="1772093" cy="354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394791" y="2371060"/>
            <a:ext cx="1761460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394792" y="4157330"/>
            <a:ext cx="1772092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3863163" y="5209953"/>
            <a:ext cx="538716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6156252" y="5220586"/>
            <a:ext cx="574157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732317" y="3247901"/>
            <a:ext cx="3978234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5859287" y="2094809"/>
            <a:ext cx="606828" cy="1186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616236" y="4688774"/>
            <a:ext cx="1115095" cy="277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4088222" y="2099931"/>
            <a:ext cx="584788" cy="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3846812" y="4676899"/>
            <a:ext cx="1091345" cy="277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1856509" y="3245922"/>
            <a:ext cx="3978234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Дуга 70"/>
          <p:cNvSpPr/>
          <p:nvPr/>
        </p:nvSpPr>
        <p:spPr>
          <a:xfrm>
            <a:off x="4725227" y="2688771"/>
            <a:ext cx="1084521" cy="1149793"/>
          </a:xfrm>
          <a:prstGeom prst="arc">
            <a:avLst>
              <a:gd name="adj1" fmla="val 10791892"/>
              <a:gd name="adj2" fmla="val 21587841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Дуга 72"/>
          <p:cNvSpPr/>
          <p:nvPr/>
        </p:nvSpPr>
        <p:spPr>
          <a:xfrm flipV="1">
            <a:off x="4720856" y="2673317"/>
            <a:ext cx="1088934" cy="1146101"/>
          </a:xfrm>
          <a:prstGeom prst="arc">
            <a:avLst>
              <a:gd name="adj1" fmla="val 10728119"/>
              <a:gd name="adj2" fmla="val 55538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5400000">
            <a:off x="1217427" y="3237614"/>
            <a:ext cx="3987214" cy="2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6200000" flipH="1">
            <a:off x="3072808" y="4699591"/>
            <a:ext cx="1088069" cy="3545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3342169" y="2105245"/>
            <a:ext cx="570614" cy="354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3336853" y="1525770"/>
            <a:ext cx="581247" cy="3547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69981" y="946298"/>
            <a:ext cx="1775638" cy="158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3848986" y="616688"/>
            <a:ext cx="2881423" cy="1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4405423" y="5585638"/>
            <a:ext cx="1775638" cy="158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4508204" y="3253562"/>
            <a:ext cx="1435396" cy="1588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144652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4851990" y="2913321"/>
            <a:ext cx="857694" cy="715926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932967" y="3253563"/>
            <a:ext cx="150982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6200000" flipH="1">
            <a:off x="6363585" y="4237076"/>
            <a:ext cx="2013101" cy="3544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 rot="16200000">
            <a:off x="3090642" y="1225580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10</a:t>
            </a:r>
            <a:endParaRPr lang="ru-RU" sz="2400" i="1" dirty="0"/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3083554" y="1760752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10</a:t>
            </a:r>
            <a:endParaRPr lang="ru-RU" sz="2400" i="1" dirty="0"/>
          </a:p>
        </p:txBody>
      </p:sp>
      <p:sp>
        <p:nvSpPr>
          <p:cNvPr id="114" name="TextBox 113"/>
          <p:cNvSpPr txBox="1"/>
          <p:nvPr/>
        </p:nvSpPr>
        <p:spPr>
          <a:xfrm rot="16200000">
            <a:off x="3062289" y="4344464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20</a:t>
            </a:r>
            <a:endParaRPr lang="ru-RU" sz="2400" i="1" dirty="0"/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2668884" y="3111087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85</a:t>
            </a:r>
            <a:endParaRPr lang="ru-RU" sz="2400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4880456" y="548640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40</a:t>
            </a:r>
            <a:endParaRPr lang="ru-RU" sz="2400" i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5093107" y="219030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60</a:t>
            </a:r>
            <a:endParaRPr lang="ru-RU" sz="2400" i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4922987" y="5184436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40</a:t>
            </a:r>
            <a:endParaRPr lang="ru-RU" sz="2400" i="1" dirty="0"/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6858112" y="3982956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42</a:t>
            </a:r>
            <a:endParaRPr lang="ru-RU" sz="2400" i="1" dirty="0"/>
          </a:p>
        </p:txBody>
      </p:sp>
      <p:sp>
        <p:nvSpPr>
          <p:cNvPr id="123" name="TextBox 122"/>
          <p:cNvSpPr txBox="1"/>
          <p:nvPr/>
        </p:nvSpPr>
        <p:spPr>
          <a:xfrm rot="19197328">
            <a:off x="4933618" y="2770846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ø</a:t>
            </a:r>
            <a:r>
              <a:rPr lang="ru-RU" sz="2400" i="1" dirty="0" smtClean="0"/>
              <a:t>24</a:t>
            </a:r>
            <a:endParaRPr lang="ru-RU" sz="2400" i="1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V="1">
            <a:off x="6191694" y="5234763"/>
            <a:ext cx="1265274" cy="1063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861237" y="285618"/>
            <a:ext cx="7921256" cy="5862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14. По необходимости удалить лишние линии.</a:t>
            </a:r>
            <a:endParaRPr lang="ru-RU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31095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072319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4771380" y="6101415"/>
            <a:ext cx="686463" cy="73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129405" y="6103692"/>
            <a:ext cx="663509" cy="19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6200000" flipH="1">
            <a:off x="4368284" y="2883119"/>
            <a:ext cx="4725331" cy="1081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502674" y="2876568"/>
            <a:ext cx="4691252" cy="137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0062" y="1242646"/>
            <a:ext cx="3598984" cy="1588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136605" y="5220586"/>
            <a:ext cx="1265274" cy="1063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681046" y="1828800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692769" y="2391508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04492" y="41499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flipV="1">
            <a:off x="3527011" y="1818167"/>
            <a:ext cx="2650505" cy="2182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41188" y="2387419"/>
            <a:ext cx="2625696" cy="15539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19923" y="4141791"/>
            <a:ext cx="2668226" cy="15539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5400000">
            <a:off x="4279605" y="2270051"/>
            <a:ext cx="223288" cy="3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6048154" y="2280683"/>
            <a:ext cx="241008" cy="354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16200000" flipH="1">
            <a:off x="5374758" y="1600199"/>
            <a:ext cx="1573623" cy="10635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16200000" flipH="1">
            <a:off x="5406656" y="491755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16200000" flipH="1">
            <a:off x="3593805" y="1605515"/>
            <a:ext cx="1598430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H="1">
            <a:off x="3645195" y="4899837"/>
            <a:ext cx="1524003" cy="3547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5110444" y="325628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>
            <a:off x="4727206" y="2667000"/>
            <a:ext cx="1084521" cy="1149793"/>
          </a:xfrm>
          <a:prstGeom prst="arc">
            <a:avLst>
              <a:gd name="adj1" fmla="val 10791892"/>
              <a:gd name="adj2" fmla="val 2158784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flipV="1">
            <a:off x="4731225" y="2663422"/>
            <a:ext cx="1080544" cy="1146101"/>
          </a:xfrm>
          <a:prstGeom prst="arc">
            <a:avLst>
              <a:gd name="adj1" fmla="val 10791892"/>
              <a:gd name="adj2" fmla="val 55538"/>
            </a:avLst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3838354" y="1265274"/>
            <a:ext cx="2892055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384158" y="1807535"/>
            <a:ext cx="1772093" cy="3545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4394791" y="2371060"/>
            <a:ext cx="1761460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394792" y="4157330"/>
            <a:ext cx="1772092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3863163" y="5209953"/>
            <a:ext cx="538716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6156252" y="5220586"/>
            <a:ext cx="574157" cy="3544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4732317" y="3247901"/>
            <a:ext cx="3978234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5859287" y="2094809"/>
            <a:ext cx="606828" cy="1186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5400000">
            <a:off x="5616236" y="4688774"/>
            <a:ext cx="1115095" cy="277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4088222" y="2099931"/>
            <a:ext cx="584788" cy="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3846812" y="4676899"/>
            <a:ext cx="1091345" cy="2773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1856509" y="3245922"/>
            <a:ext cx="3978234" cy="1588"/>
          </a:xfrm>
          <a:prstGeom prst="line">
            <a:avLst/>
          </a:prstGeom>
          <a:ln w="508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Дуга 70"/>
          <p:cNvSpPr/>
          <p:nvPr/>
        </p:nvSpPr>
        <p:spPr>
          <a:xfrm>
            <a:off x="4725227" y="2688771"/>
            <a:ext cx="1084521" cy="1149793"/>
          </a:xfrm>
          <a:prstGeom prst="arc">
            <a:avLst>
              <a:gd name="adj1" fmla="val 10791892"/>
              <a:gd name="adj2" fmla="val 21587841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Дуга 72"/>
          <p:cNvSpPr/>
          <p:nvPr/>
        </p:nvSpPr>
        <p:spPr>
          <a:xfrm flipV="1">
            <a:off x="4720856" y="2673317"/>
            <a:ext cx="1088934" cy="1146101"/>
          </a:xfrm>
          <a:prstGeom prst="arc">
            <a:avLst>
              <a:gd name="adj1" fmla="val 10728119"/>
              <a:gd name="adj2" fmla="val 55538"/>
            </a:avLst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5400000">
            <a:off x="1217427" y="3237614"/>
            <a:ext cx="3987214" cy="2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rot="16200000" flipH="1">
            <a:off x="3072808" y="4699591"/>
            <a:ext cx="1088069" cy="3545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3342169" y="2105245"/>
            <a:ext cx="570614" cy="354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3336853" y="1525770"/>
            <a:ext cx="581247" cy="3547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4369981" y="946298"/>
            <a:ext cx="1775638" cy="158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3848986" y="616688"/>
            <a:ext cx="2881423" cy="1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4405423" y="5585638"/>
            <a:ext cx="1775638" cy="1588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4508204" y="3253562"/>
            <a:ext cx="1435396" cy="1588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144652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4851990" y="2913321"/>
            <a:ext cx="857694" cy="715926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932967" y="3253563"/>
            <a:ext cx="150982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6200000" flipH="1">
            <a:off x="6363585" y="4237076"/>
            <a:ext cx="2013101" cy="3544"/>
          </a:xfrm>
          <a:prstGeom prst="line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 rot="16200000">
            <a:off x="3090642" y="1225580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10</a:t>
            </a:r>
            <a:endParaRPr lang="ru-RU" sz="2400" i="1" dirty="0"/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3083554" y="1760752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10</a:t>
            </a:r>
            <a:endParaRPr lang="ru-RU" sz="2400" i="1" dirty="0"/>
          </a:p>
        </p:txBody>
      </p:sp>
      <p:sp>
        <p:nvSpPr>
          <p:cNvPr id="114" name="TextBox 113"/>
          <p:cNvSpPr txBox="1"/>
          <p:nvPr/>
        </p:nvSpPr>
        <p:spPr>
          <a:xfrm rot="16200000">
            <a:off x="3062289" y="4344464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20</a:t>
            </a:r>
            <a:endParaRPr lang="ru-RU" sz="2400" i="1" dirty="0"/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2668884" y="3111087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85</a:t>
            </a:r>
            <a:endParaRPr lang="ru-RU" sz="2400" i="1" dirty="0"/>
          </a:p>
        </p:txBody>
      </p:sp>
      <p:sp>
        <p:nvSpPr>
          <p:cNvPr id="116" name="TextBox 115"/>
          <p:cNvSpPr txBox="1"/>
          <p:nvPr/>
        </p:nvSpPr>
        <p:spPr>
          <a:xfrm>
            <a:off x="4880456" y="548640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40</a:t>
            </a:r>
            <a:endParaRPr lang="ru-RU" sz="2400" i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5093107" y="219030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60</a:t>
            </a:r>
            <a:endParaRPr lang="ru-RU" sz="2400" i="1" dirty="0"/>
          </a:p>
        </p:txBody>
      </p:sp>
      <p:sp>
        <p:nvSpPr>
          <p:cNvPr id="121" name="TextBox 120"/>
          <p:cNvSpPr txBox="1"/>
          <p:nvPr/>
        </p:nvSpPr>
        <p:spPr>
          <a:xfrm>
            <a:off x="4922987" y="5184436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40</a:t>
            </a:r>
            <a:endParaRPr lang="ru-RU" sz="2400" i="1" dirty="0"/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6858112" y="3982956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42</a:t>
            </a:r>
            <a:endParaRPr lang="ru-RU" sz="2400" i="1" dirty="0"/>
          </a:p>
        </p:txBody>
      </p:sp>
      <p:sp>
        <p:nvSpPr>
          <p:cNvPr id="123" name="TextBox 122"/>
          <p:cNvSpPr txBox="1"/>
          <p:nvPr/>
        </p:nvSpPr>
        <p:spPr>
          <a:xfrm rot="19197328">
            <a:off x="4933618" y="2770846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ø</a:t>
            </a:r>
            <a:r>
              <a:rPr lang="ru-RU" sz="2400" i="1" dirty="0" smtClean="0"/>
              <a:t>24</a:t>
            </a:r>
            <a:endParaRPr lang="ru-RU" sz="2400" i="1" dirty="0"/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 flipV="1">
            <a:off x="6191694" y="5234763"/>
            <a:ext cx="1265274" cy="1063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Прямоугольник 82"/>
          <p:cNvSpPr/>
          <p:nvPr/>
        </p:nvSpPr>
        <p:spPr>
          <a:xfrm>
            <a:off x="2147777" y="285618"/>
            <a:ext cx="5762846" cy="58625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15. Заполнить основную надпись.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152978" y="5750952"/>
            <a:ext cx="870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Чертил</a:t>
            </a:r>
            <a:endParaRPr lang="ru-RU" sz="1600" i="1" dirty="0"/>
          </a:p>
        </p:txBody>
      </p:sp>
      <p:sp>
        <p:nvSpPr>
          <p:cNvPr id="79" name="TextBox 78"/>
          <p:cNvSpPr txBox="1"/>
          <p:nvPr/>
        </p:nvSpPr>
        <p:spPr>
          <a:xfrm>
            <a:off x="4139123" y="6057731"/>
            <a:ext cx="1145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Проверил</a:t>
            </a:r>
            <a:endParaRPr lang="ru-RU" sz="1600" i="1" dirty="0"/>
          </a:p>
        </p:txBody>
      </p:sp>
      <p:sp>
        <p:nvSpPr>
          <p:cNvPr id="80" name="TextBox 79"/>
          <p:cNvSpPr txBox="1"/>
          <p:nvPr/>
        </p:nvSpPr>
        <p:spPr>
          <a:xfrm>
            <a:off x="5103003" y="5727201"/>
            <a:ext cx="10602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Иванов И.</a:t>
            </a:r>
            <a:endParaRPr lang="ru-RU" sz="1600" i="1" dirty="0"/>
          </a:p>
        </p:txBody>
      </p:sp>
      <p:sp>
        <p:nvSpPr>
          <p:cNvPr id="87" name="TextBox 86"/>
          <p:cNvSpPr txBox="1"/>
          <p:nvPr/>
        </p:nvSpPr>
        <p:spPr>
          <a:xfrm>
            <a:off x="5114880" y="6083462"/>
            <a:ext cx="13334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Ковалев А.Н.</a:t>
            </a:r>
            <a:endParaRPr lang="ru-RU" sz="1600" i="1" dirty="0"/>
          </a:p>
        </p:txBody>
      </p:sp>
      <p:sp>
        <p:nvSpPr>
          <p:cNvPr id="88" name="TextBox 87"/>
          <p:cNvSpPr txBox="1"/>
          <p:nvPr/>
        </p:nvSpPr>
        <p:spPr>
          <a:xfrm>
            <a:off x="6409290" y="5739077"/>
            <a:ext cx="870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10.02.</a:t>
            </a:r>
            <a:endParaRPr lang="ru-RU" sz="1600" i="1" dirty="0"/>
          </a:p>
        </p:txBody>
      </p:sp>
      <p:sp>
        <p:nvSpPr>
          <p:cNvPr id="90" name="TextBox 89"/>
          <p:cNvSpPr txBox="1"/>
          <p:nvPr/>
        </p:nvSpPr>
        <p:spPr>
          <a:xfrm>
            <a:off x="4996127" y="6368469"/>
            <a:ext cx="11196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КСШ </a:t>
            </a:r>
            <a:r>
              <a:rPr lang="ru-RU" sz="1600" i="1" dirty="0" err="1" smtClean="0"/>
              <a:t>кл</a:t>
            </a:r>
            <a:r>
              <a:rPr lang="ru-RU" sz="1600" i="1" dirty="0" smtClean="0"/>
              <a:t>. 9</a:t>
            </a:r>
            <a:endParaRPr lang="ru-RU" sz="1600" i="1" dirty="0"/>
          </a:p>
        </p:txBody>
      </p:sp>
      <p:sp>
        <p:nvSpPr>
          <p:cNvPr id="94" name="TextBox 93"/>
          <p:cNvSpPr txBox="1"/>
          <p:nvPr/>
        </p:nvSpPr>
        <p:spPr>
          <a:xfrm>
            <a:off x="7335566" y="5869705"/>
            <a:ext cx="14046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Прокладка</a:t>
            </a:r>
            <a:endParaRPr lang="ru-RU" sz="2000" i="1" dirty="0"/>
          </a:p>
        </p:txBody>
      </p:sp>
      <p:cxnSp>
        <p:nvCxnSpPr>
          <p:cNvPr id="96" name="Прямая соединительная линия 95"/>
          <p:cNvCxnSpPr/>
          <p:nvPr/>
        </p:nvCxnSpPr>
        <p:spPr>
          <a:xfrm rot="16200000" flipH="1">
            <a:off x="7675572" y="6539193"/>
            <a:ext cx="208498" cy="29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16200000" flipH="1">
            <a:off x="8251528" y="6533257"/>
            <a:ext cx="220369" cy="296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7808599" y="6354615"/>
            <a:ext cx="4566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/>
              <a:t>2:1</a:t>
            </a: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480"/>
                            </p:stCondLst>
                            <p:childTnLst>
                              <p:par>
                                <p:cTn id="36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26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80"/>
                            </p:stCondLst>
                            <p:childTnLst>
                              <p:par>
                                <p:cTn id="48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980"/>
                            </p:stCondLst>
                            <p:childTnLst>
                              <p:par>
                                <p:cTn id="54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640"/>
                            </p:stCondLst>
                            <p:childTnLst>
                              <p:par>
                                <p:cTn id="6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  <p:bldP spid="77" grpId="0"/>
      <p:bldP spid="79" grpId="0"/>
      <p:bldP spid="80" grpId="0"/>
      <p:bldP spid="87" grpId="0"/>
      <p:bldP spid="88" grpId="0"/>
      <p:bldP spid="90" grpId="0"/>
      <p:bldP spid="94" grpId="0"/>
      <p:bldP spid="1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Скругленный прямоугольник 79"/>
          <p:cNvSpPr/>
          <p:nvPr/>
        </p:nvSpPr>
        <p:spPr>
          <a:xfrm>
            <a:off x="232011" y="177421"/>
            <a:ext cx="8748215" cy="723331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  <a:tileRect/>
          </a:gradFill>
          <a:ln w="38100">
            <a:solidFill>
              <a:srgbClr val="FF0000"/>
            </a:solidFill>
          </a:ln>
          <a:effectLst>
            <a:outerShdw blurRad="50800" dist="101600" dir="186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entury" pitchFamily="18" charset="0"/>
                <a:ea typeface="Batang" pitchFamily="18" charset="-127"/>
                <a:cs typeface="Arial" pitchFamily="34" charset="0"/>
              </a:rPr>
              <a:t>Нанесение параллельных прямых</a:t>
            </a:r>
            <a:endParaRPr lang="ru-RU" sz="3600" b="1" dirty="0">
              <a:solidFill>
                <a:schemeClr val="tx1"/>
              </a:solidFill>
              <a:latin typeface="Century" pitchFamily="18" charset="0"/>
              <a:ea typeface="Batang" pitchFamily="18" charset="-127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6663690" y="1644448"/>
            <a:ext cx="2480310" cy="4049780"/>
            <a:chOff x="1148715" y="1423035"/>
            <a:chExt cx="2480310" cy="4049780"/>
          </a:xfrm>
        </p:grpSpPr>
        <p:sp>
          <p:nvSpPr>
            <p:cNvPr id="3" name="Прямоугольный треугольник 2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ый треугольник 3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/>
            <p:cNvCxnSpPr>
              <a:stCxn id="4" idx="4"/>
              <a:endCxn id="3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>
              <a:endCxn id="4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>
              <a:endCxn id="3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41"/>
          <p:cNvGrpSpPr/>
          <p:nvPr/>
        </p:nvGrpSpPr>
        <p:grpSpPr>
          <a:xfrm>
            <a:off x="531917" y="5694230"/>
            <a:ext cx="8314659" cy="556847"/>
            <a:chOff x="829341" y="5656847"/>
            <a:chExt cx="8314659" cy="556847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829341" y="5671433"/>
              <a:ext cx="8314659" cy="54226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1137893" y="5668349"/>
              <a:ext cx="2891437" cy="198408"/>
              <a:chOff x="1137893" y="5668349"/>
              <a:chExt cx="2891437" cy="198408"/>
            </a:xfrm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Группа 19"/>
            <p:cNvGrpSpPr/>
            <p:nvPr/>
          </p:nvGrpSpPr>
          <p:grpSpPr>
            <a:xfrm>
              <a:off x="4387177" y="5656847"/>
              <a:ext cx="2891437" cy="198408"/>
              <a:chOff x="1137893" y="5668349"/>
              <a:chExt cx="2891437" cy="198408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40"/>
            <p:cNvGrpSpPr/>
            <p:nvPr/>
          </p:nvGrpSpPr>
          <p:grpSpPr>
            <a:xfrm>
              <a:off x="7277026" y="5659093"/>
              <a:ext cx="1450826" cy="198408"/>
              <a:chOff x="4173597" y="4019909"/>
              <a:chExt cx="1450826" cy="198408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4088127" y="413125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4459063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4821373" y="413125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>
                <a:off x="5192309" y="410537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5537365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Группа 35"/>
          <p:cNvGrpSpPr/>
          <p:nvPr/>
        </p:nvGrpSpPr>
        <p:grpSpPr>
          <a:xfrm>
            <a:off x="5900898" y="1644449"/>
            <a:ext cx="2480310" cy="4049780"/>
            <a:chOff x="1148715" y="1423035"/>
            <a:chExt cx="2480310" cy="4049780"/>
          </a:xfrm>
        </p:grpSpPr>
        <p:sp>
          <p:nvSpPr>
            <p:cNvPr id="37" name="Прямоугольный треугольник 36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рямоугольный треугольник 37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9" name="Прямая соединительная линия 38"/>
            <p:cNvCxnSpPr>
              <a:stCxn id="38" idx="4"/>
              <a:endCxn id="37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endCxn id="38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endCxn id="37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5122011" y="1644449"/>
            <a:ext cx="2480310" cy="4049780"/>
            <a:chOff x="1148715" y="1423035"/>
            <a:chExt cx="2480310" cy="4049780"/>
          </a:xfrm>
        </p:grpSpPr>
        <p:sp>
          <p:nvSpPr>
            <p:cNvPr id="43" name="Прямоугольный треугольник 42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ый треугольник 43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5" name="Прямая соединительная линия 44"/>
            <p:cNvCxnSpPr>
              <a:stCxn id="44" idx="4"/>
              <a:endCxn id="43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endCxn id="44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endCxn id="43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4450174" y="1661703"/>
            <a:ext cx="2480310" cy="4049780"/>
            <a:chOff x="1148715" y="1423035"/>
            <a:chExt cx="2480310" cy="4049780"/>
          </a:xfrm>
        </p:grpSpPr>
        <p:sp>
          <p:nvSpPr>
            <p:cNvPr id="49" name="Прямоугольный треугольник 48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ый треугольник 49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1" name="Прямая соединительная линия 50"/>
            <p:cNvCxnSpPr>
              <a:stCxn id="50" idx="4"/>
              <a:endCxn id="49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единительная линия 51"/>
            <p:cNvCxnSpPr>
              <a:endCxn id="50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endCxn id="49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Группа 53"/>
          <p:cNvGrpSpPr/>
          <p:nvPr/>
        </p:nvGrpSpPr>
        <p:grpSpPr>
          <a:xfrm>
            <a:off x="3730318" y="1640889"/>
            <a:ext cx="2480310" cy="4049780"/>
            <a:chOff x="1148715" y="1423035"/>
            <a:chExt cx="2480310" cy="4049780"/>
          </a:xfrm>
        </p:grpSpPr>
        <p:sp>
          <p:nvSpPr>
            <p:cNvPr id="55" name="Прямоугольный треугольник 54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Прямоугольный треугольник 55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7" name="Прямая соединительная линия 56"/>
            <p:cNvCxnSpPr>
              <a:stCxn id="56" idx="4"/>
              <a:endCxn id="55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endCxn id="56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>
              <a:endCxn id="55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Группа 59"/>
          <p:cNvGrpSpPr/>
          <p:nvPr/>
        </p:nvGrpSpPr>
        <p:grpSpPr>
          <a:xfrm>
            <a:off x="3011049" y="1644449"/>
            <a:ext cx="2480310" cy="4049780"/>
            <a:chOff x="1148715" y="1423035"/>
            <a:chExt cx="2480310" cy="4049780"/>
          </a:xfrm>
        </p:grpSpPr>
        <p:sp>
          <p:nvSpPr>
            <p:cNvPr id="61" name="Прямоугольный треугольник 60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ый треугольник 61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3" name="Прямая соединительная линия 62"/>
            <p:cNvCxnSpPr>
              <a:stCxn id="62" idx="4"/>
              <a:endCxn id="61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>
              <a:endCxn id="62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endCxn id="61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Шестиугольник 65"/>
          <p:cNvSpPr/>
          <p:nvPr/>
        </p:nvSpPr>
        <p:spPr>
          <a:xfrm>
            <a:off x="9144000" y="628573"/>
            <a:ext cx="223006" cy="227703"/>
          </a:xfrm>
          <a:prstGeom prst="hexagon">
            <a:avLst>
              <a:gd name="adj" fmla="val 29444"/>
              <a:gd name="vf" fmla="val 115470"/>
            </a:avLst>
          </a:prstGeom>
          <a:scene3d>
            <a:camera prst="orthographicFront">
              <a:rot lat="17212314" lon="11054839" rev="8395468"/>
            </a:camera>
            <a:lightRig rig="threePt" dir="t"/>
          </a:scene3d>
          <a:sp3d>
            <a:bevelT w="6350" h="901700"/>
            <a:bevelB w="120650" h="685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 rot="5400000">
            <a:off x="6466305" y="3756018"/>
            <a:ext cx="3834575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Шестиугольник 75"/>
          <p:cNvSpPr/>
          <p:nvPr/>
        </p:nvSpPr>
        <p:spPr>
          <a:xfrm>
            <a:off x="8381208" y="604200"/>
            <a:ext cx="223006" cy="227703"/>
          </a:xfrm>
          <a:prstGeom prst="hexagon">
            <a:avLst>
              <a:gd name="adj" fmla="val 29444"/>
              <a:gd name="vf" fmla="val 115470"/>
            </a:avLst>
          </a:prstGeom>
          <a:scene3d>
            <a:camera prst="orthographicFront">
              <a:rot lat="17212314" lon="11054839" rev="8395468"/>
            </a:camera>
            <a:lightRig rig="threePt" dir="t"/>
          </a:scene3d>
          <a:sp3d>
            <a:bevelT w="6350" h="901700"/>
            <a:bevelB w="120650" h="685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rot="5400000">
            <a:off x="5705101" y="3776148"/>
            <a:ext cx="3834575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Шестиугольник 77"/>
          <p:cNvSpPr/>
          <p:nvPr/>
        </p:nvSpPr>
        <p:spPr>
          <a:xfrm>
            <a:off x="7690098" y="586316"/>
            <a:ext cx="223006" cy="227703"/>
          </a:xfrm>
          <a:prstGeom prst="hexagon">
            <a:avLst>
              <a:gd name="adj" fmla="val 29444"/>
              <a:gd name="vf" fmla="val 115470"/>
            </a:avLst>
          </a:prstGeom>
          <a:scene3d>
            <a:camera prst="orthographicFront">
              <a:rot lat="17212314" lon="11054839" rev="8395468"/>
            </a:camera>
            <a:lightRig rig="threePt" dir="t"/>
          </a:scene3d>
          <a:sp3d>
            <a:bevelT w="6350" h="901700"/>
            <a:bevelB w="120650" h="685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5400000">
            <a:off x="5013991" y="3758264"/>
            <a:ext cx="3834575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Шестиугольник 81"/>
          <p:cNvSpPr/>
          <p:nvPr/>
        </p:nvSpPr>
        <p:spPr>
          <a:xfrm>
            <a:off x="6972970" y="559697"/>
            <a:ext cx="223006" cy="227703"/>
          </a:xfrm>
          <a:prstGeom prst="hexagon">
            <a:avLst>
              <a:gd name="adj" fmla="val 29444"/>
              <a:gd name="vf" fmla="val 115470"/>
            </a:avLst>
          </a:prstGeom>
          <a:scene3d>
            <a:camera prst="orthographicFront">
              <a:rot lat="17212314" lon="11054839" rev="8395468"/>
            </a:camera>
            <a:lightRig rig="threePt" dir="t"/>
          </a:scene3d>
          <a:sp3d>
            <a:bevelT w="6350" h="901700"/>
            <a:bevelB w="120650" h="685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rot="5400000">
            <a:off x="4296863" y="3731645"/>
            <a:ext cx="3834575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Шестиугольник 83"/>
          <p:cNvSpPr/>
          <p:nvPr/>
        </p:nvSpPr>
        <p:spPr>
          <a:xfrm>
            <a:off x="6252560" y="569063"/>
            <a:ext cx="223006" cy="227703"/>
          </a:xfrm>
          <a:prstGeom prst="hexagon">
            <a:avLst>
              <a:gd name="adj" fmla="val 29444"/>
              <a:gd name="vf" fmla="val 115470"/>
            </a:avLst>
          </a:prstGeom>
          <a:scene3d>
            <a:camera prst="orthographicFront">
              <a:rot lat="17212314" lon="11054839" rev="8395468"/>
            </a:camera>
            <a:lightRig rig="threePt" dir="t"/>
          </a:scene3d>
          <a:sp3d>
            <a:bevelT w="6350" h="901700"/>
            <a:bevelB w="120650" h="685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5" name="Прямая соединительная линия 84"/>
          <p:cNvCxnSpPr/>
          <p:nvPr/>
        </p:nvCxnSpPr>
        <p:spPr>
          <a:xfrm rot="5400000">
            <a:off x="3576453" y="3741011"/>
            <a:ext cx="3834575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014E-6 L -2.77778E-6 0.5402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014E-6 L -2.77778E-6 0.5402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014E-6 L -2.77778E-6 0.54024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000"/>
                            </p:stCondLst>
                            <p:childTnLst>
                              <p:par>
                                <p:cTn id="8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014E-6 L -2.77778E-6 0.5402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85014E-6 L -2.77778E-6 0.54024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6" grpId="2" animBg="1"/>
      <p:bldP spid="76" grpId="0" animBg="1"/>
      <p:bldP spid="76" grpId="1" animBg="1"/>
      <p:bldP spid="76" grpId="2" animBg="1"/>
      <p:bldP spid="78" grpId="0" animBg="1"/>
      <p:bldP spid="78" grpId="1" animBg="1"/>
      <p:bldP spid="78" grpId="2" animBg="1"/>
      <p:bldP spid="82" grpId="0" animBg="1"/>
      <p:bldP spid="82" grpId="1" animBg="1"/>
      <p:bldP spid="82" grpId="2" animBg="1"/>
      <p:bldP spid="84" grpId="0" animBg="1"/>
      <p:bldP spid="84" grpId="1" animBg="1"/>
      <p:bldP spid="8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 rot="5400000">
            <a:off x="-2131854" y="3150577"/>
            <a:ext cx="6858001" cy="556847"/>
            <a:chOff x="829341" y="5656847"/>
            <a:chExt cx="8314659" cy="556847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829341" y="5671433"/>
              <a:ext cx="8314659" cy="54226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" name="Группа 18"/>
            <p:cNvGrpSpPr/>
            <p:nvPr/>
          </p:nvGrpSpPr>
          <p:grpSpPr>
            <a:xfrm>
              <a:off x="1137893" y="5668349"/>
              <a:ext cx="2891437" cy="198408"/>
              <a:chOff x="1137893" y="5668349"/>
              <a:chExt cx="2891437" cy="198408"/>
            </a:xfrm>
          </p:grpSpPr>
          <p:cxnSp>
            <p:nvCxnSpPr>
              <p:cNvPr id="21" name="Прямая соединительная линия 20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" name="Группа 19"/>
            <p:cNvGrpSpPr/>
            <p:nvPr/>
          </p:nvGrpSpPr>
          <p:grpSpPr>
            <a:xfrm>
              <a:off x="4387177" y="5656847"/>
              <a:ext cx="2891437" cy="198408"/>
              <a:chOff x="1137893" y="5668349"/>
              <a:chExt cx="2891437" cy="198408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Группа 40"/>
            <p:cNvGrpSpPr/>
            <p:nvPr/>
          </p:nvGrpSpPr>
          <p:grpSpPr>
            <a:xfrm>
              <a:off x="7277026" y="5659093"/>
              <a:ext cx="1450826" cy="198408"/>
              <a:chOff x="4173597" y="4019909"/>
              <a:chExt cx="1450826" cy="198408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 rot="5400000">
                <a:off x="4088127" y="413125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4459063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4821373" y="413125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5400000">
                <a:off x="5192309" y="410537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5537365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0" name="Группа 29"/>
          <p:cNvGrpSpPr/>
          <p:nvPr/>
        </p:nvGrpSpPr>
        <p:grpSpPr>
          <a:xfrm rot="5400000" flipH="1">
            <a:off x="2345721" y="-795841"/>
            <a:ext cx="2480310" cy="4049780"/>
            <a:chOff x="1148715" y="1423035"/>
            <a:chExt cx="2480310" cy="4049780"/>
          </a:xfrm>
        </p:grpSpPr>
        <p:sp>
          <p:nvSpPr>
            <p:cNvPr id="31" name="Прямоугольный треугольник 30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ый треугольник 31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3" name="Прямая соединительная линия 32"/>
            <p:cNvCxnSpPr>
              <a:stCxn id="32" idx="4"/>
              <a:endCxn id="31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endCxn id="32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endCxn id="31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Группа 36"/>
          <p:cNvGrpSpPr/>
          <p:nvPr/>
        </p:nvGrpSpPr>
        <p:grpSpPr>
          <a:xfrm rot="5400000" flipH="1">
            <a:off x="2345720" y="75860"/>
            <a:ext cx="2480310" cy="4049780"/>
            <a:chOff x="1148715" y="1423035"/>
            <a:chExt cx="2480310" cy="4049780"/>
          </a:xfrm>
        </p:grpSpPr>
        <p:sp>
          <p:nvSpPr>
            <p:cNvPr id="38" name="Прямоугольный треугольник 37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рямоугольный треугольник 38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0" name="Прямая соединительная линия 39"/>
            <p:cNvCxnSpPr>
              <a:stCxn id="39" idx="4"/>
              <a:endCxn id="38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endCxn id="39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endCxn id="38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Группа 48"/>
          <p:cNvGrpSpPr/>
          <p:nvPr/>
        </p:nvGrpSpPr>
        <p:grpSpPr>
          <a:xfrm rot="5400000" flipH="1">
            <a:off x="2345722" y="1561612"/>
            <a:ext cx="2480310" cy="4049780"/>
            <a:chOff x="1148715" y="1423035"/>
            <a:chExt cx="2480310" cy="4049780"/>
          </a:xfrm>
        </p:grpSpPr>
        <p:sp>
          <p:nvSpPr>
            <p:cNvPr id="50" name="Прямоугольный треугольник 49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Прямоугольный треугольник 50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2" name="Прямая соединительная линия 51"/>
            <p:cNvCxnSpPr>
              <a:stCxn id="51" idx="4"/>
              <a:endCxn id="50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>
              <a:endCxn id="51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>
              <a:endCxn id="50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Группа 54"/>
          <p:cNvGrpSpPr/>
          <p:nvPr/>
        </p:nvGrpSpPr>
        <p:grpSpPr>
          <a:xfrm rot="5400000" flipH="1">
            <a:off x="2360306" y="3061847"/>
            <a:ext cx="2480310" cy="4049780"/>
            <a:chOff x="1148715" y="1423035"/>
            <a:chExt cx="2480310" cy="4049780"/>
          </a:xfrm>
        </p:grpSpPr>
        <p:sp>
          <p:nvSpPr>
            <p:cNvPr id="56" name="Прямоугольный треугольник 55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ый треугольник 56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8" name="Прямая соединительная линия 57"/>
            <p:cNvCxnSpPr>
              <a:stCxn id="57" idx="4"/>
              <a:endCxn id="56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>
              <a:endCxn id="57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endCxn id="56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Шестиугольник 60"/>
          <p:cNvSpPr/>
          <p:nvPr/>
        </p:nvSpPr>
        <p:spPr>
          <a:xfrm>
            <a:off x="2348688" y="-460960"/>
            <a:ext cx="223006" cy="227703"/>
          </a:xfrm>
          <a:prstGeom prst="hexagon">
            <a:avLst>
              <a:gd name="adj" fmla="val 29444"/>
              <a:gd name="vf" fmla="val 115470"/>
            </a:avLst>
          </a:prstGeom>
          <a:scene3d>
            <a:camera prst="orthographicFront">
              <a:rot lat="17212314" lon="11054839" rev="8395468"/>
            </a:camera>
            <a:lightRig rig="threePt" dir="t"/>
          </a:scene3d>
          <a:sp3d>
            <a:bevelT w="6350" h="901700"/>
            <a:bevelB w="120650" h="685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1579131" y="851895"/>
            <a:ext cx="3863328" cy="29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Шестиугольник 65"/>
          <p:cNvSpPr/>
          <p:nvPr/>
        </p:nvSpPr>
        <p:spPr>
          <a:xfrm>
            <a:off x="2327874" y="1004295"/>
            <a:ext cx="223006" cy="227703"/>
          </a:xfrm>
          <a:prstGeom prst="hexagon">
            <a:avLst>
              <a:gd name="adj" fmla="val 29444"/>
              <a:gd name="vf" fmla="val 115470"/>
            </a:avLst>
          </a:prstGeom>
          <a:scene3d>
            <a:camera prst="orthographicFront">
              <a:rot lat="17212314" lon="11054839" rev="8395468"/>
            </a:camera>
            <a:lightRig rig="threePt" dir="t"/>
          </a:scene3d>
          <a:sp3d>
            <a:bevelT w="6350" h="901700"/>
            <a:bevelB w="120650" h="685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1558317" y="2317150"/>
            <a:ext cx="3863328" cy="29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Шестиугольник 69"/>
          <p:cNvSpPr/>
          <p:nvPr/>
        </p:nvSpPr>
        <p:spPr>
          <a:xfrm>
            <a:off x="2342882" y="2512692"/>
            <a:ext cx="223006" cy="227703"/>
          </a:xfrm>
          <a:prstGeom prst="hexagon">
            <a:avLst>
              <a:gd name="adj" fmla="val 29444"/>
              <a:gd name="vf" fmla="val 115470"/>
            </a:avLst>
          </a:prstGeom>
          <a:scene3d>
            <a:camera prst="orthographicFront">
              <a:rot lat="17212314" lon="11054839" rev="8395468"/>
            </a:camera>
            <a:lightRig rig="threePt" dir="t"/>
          </a:scene3d>
          <a:sp3d>
            <a:bevelT w="6350" h="901700"/>
            <a:bevelB w="120650" h="6858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1573325" y="3825547"/>
            <a:ext cx="3863328" cy="29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204715" y="5950424"/>
            <a:ext cx="8748215" cy="723331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  <a:tileRect/>
          </a:gradFill>
          <a:ln w="38100">
            <a:solidFill>
              <a:srgbClr val="FF0000"/>
            </a:solidFill>
          </a:ln>
          <a:effectLst>
            <a:outerShdw blurRad="50800" dist="101600" dir="186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Century" pitchFamily="18" charset="0"/>
                <a:ea typeface="Batang" pitchFamily="18" charset="-127"/>
                <a:cs typeface="Arial" pitchFamily="34" charset="0"/>
              </a:rPr>
              <a:t>Нанесение параллельных прямых</a:t>
            </a:r>
            <a:endParaRPr lang="ru-RU" sz="3600" b="1" dirty="0">
              <a:solidFill>
                <a:schemeClr val="tx1"/>
              </a:solidFill>
              <a:latin typeface="Century" pitchFamily="18" charset="0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1878E-6 L 0.42327 -3.71878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1878E-6 L 0.42327 -3.71878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1878E-6 L 0.42327 -3.71878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0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1" grpId="1" animBg="1"/>
      <p:bldP spid="61" grpId="2" animBg="1"/>
      <p:bldP spid="66" grpId="0" animBg="1"/>
      <p:bldP spid="66" grpId="1" animBg="1"/>
      <p:bldP spid="66" grpId="2" animBg="1"/>
      <p:bldP spid="70" grpId="0" animBg="1"/>
      <p:bldP spid="70" grpId="1" animBg="1"/>
      <p:bldP spid="70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 descr="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852" y="379404"/>
            <a:ext cx="3741194" cy="575850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4857750" y="379404"/>
            <a:ext cx="3840174" cy="3883986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47625"/>
          <a:effectLst>
            <a:outerShdw blurRad="50800" dist="76200" dir="192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Задание.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Выполнить чертеж детали «Прокладка» по половине изображения. 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(см. рис.)</a:t>
            </a:r>
          </a:p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Масштаб изображения 2:1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957508" y="379404"/>
            <a:ext cx="5202252" cy="5381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1. Построить ось симметрии.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6365880" y="917568"/>
            <a:ext cx="2480310" cy="4305312"/>
            <a:chOff x="1148715" y="1423035"/>
            <a:chExt cx="2480310" cy="4049780"/>
          </a:xfrm>
        </p:grpSpPr>
        <p:sp>
          <p:nvSpPr>
            <p:cNvPr id="16" name="Прямоугольный треугольник 15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>
              <a:stCxn id="18" idx="4"/>
              <a:endCxn id="16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endCxn id="18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endCxn id="16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41"/>
          <p:cNvGrpSpPr/>
          <p:nvPr/>
        </p:nvGrpSpPr>
        <p:grpSpPr>
          <a:xfrm>
            <a:off x="625464" y="5222880"/>
            <a:ext cx="8314659" cy="556847"/>
            <a:chOff x="829341" y="5656847"/>
            <a:chExt cx="8314659" cy="556847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829341" y="5671433"/>
              <a:ext cx="8314659" cy="542261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4" name="Группа 18"/>
            <p:cNvGrpSpPr/>
            <p:nvPr/>
          </p:nvGrpSpPr>
          <p:grpSpPr>
            <a:xfrm>
              <a:off x="1137893" y="5668349"/>
              <a:ext cx="2891437" cy="198408"/>
              <a:chOff x="1137893" y="5668349"/>
              <a:chExt cx="2891437" cy="198408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Группа 19"/>
            <p:cNvGrpSpPr/>
            <p:nvPr/>
          </p:nvGrpSpPr>
          <p:grpSpPr>
            <a:xfrm>
              <a:off x="4387177" y="5656847"/>
              <a:ext cx="2891437" cy="198408"/>
              <a:chOff x="1137893" y="5668349"/>
              <a:chExt cx="2891437" cy="198408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Группа 40"/>
            <p:cNvGrpSpPr/>
            <p:nvPr/>
          </p:nvGrpSpPr>
          <p:grpSpPr>
            <a:xfrm>
              <a:off x="7277026" y="5659093"/>
              <a:ext cx="1450826" cy="198408"/>
              <a:chOff x="4173597" y="4019909"/>
              <a:chExt cx="1450826" cy="198408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4088127" y="413125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4459063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821373" y="413125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5192309" y="410537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5537365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070224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Рисунок 49" descr="ч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52" name="Прямоугольник 51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0.3908 -0.0004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Рисунок 60" descr="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68" name="Прямоугольник 67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957508" y="379404"/>
            <a:ext cx="5022864" cy="5381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solidFill>
                  <a:schemeClr val="tx1"/>
                </a:solidFill>
              </a:rPr>
              <a:t>2</a:t>
            </a:r>
            <a:r>
              <a:rPr lang="ru-RU" sz="2800" i="1" dirty="0" smtClean="0">
                <a:solidFill>
                  <a:schemeClr val="tx1"/>
                </a:solidFill>
              </a:rPr>
              <a:t>. Отметить ширину детали.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grpSp>
        <p:nvGrpSpPr>
          <p:cNvPr id="2" name="Группа 14"/>
          <p:cNvGrpSpPr/>
          <p:nvPr/>
        </p:nvGrpSpPr>
        <p:grpSpPr>
          <a:xfrm>
            <a:off x="6365880" y="917568"/>
            <a:ext cx="2480310" cy="4305312"/>
            <a:chOff x="1148715" y="1423035"/>
            <a:chExt cx="2480310" cy="4049780"/>
          </a:xfrm>
        </p:grpSpPr>
        <p:sp>
          <p:nvSpPr>
            <p:cNvPr id="16" name="Прямоугольный треугольник 15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>
              <a:stCxn id="18" idx="4"/>
              <a:endCxn id="16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endCxn id="18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endCxn id="16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41"/>
          <p:cNvGrpSpPr/>
          <p:nvPr/>
        </p:nvGrpSpPr>
        <p:grpSpPr>
          <a:xfrm>
            <a:off x="625464" y="5222880"/>
            <a:ext cx="8314659" cy="556847"/>
            <a:chOff x="829341" y="5656847"/>
            <a:chExt cx="8314659" cy="556847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829341" y="5671433"/>
              <a:ext cx="8314659" cy="54226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18"/>
            <p:cNvGrpSpPr/>
            <p:nvPr/>
          </p:nvGrpSpPr>
          <p:grpSpPr>
            <a:xfrm>
              <a:off x="1137893" y="5668349"/>
              <a:ext cx="2891437" cy="198408"/>
              <a:chOff x="1137893" y="5668349"/>
              <a:chExt cx="2891437" cy="198408"/>
            </a:xfrm>
          </p:grpSpPr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Группа 19"/>
            <p:cNvGrpSpPr/>
            <p:nvPr/>
          </p:nvGrpSpPr>
          <p:grpSpPr>
            <a:xfrm>
              <a:off x="4387177" y="5656847"/>
              <a:ext cx="2891437" cy="198408"/>
              <a:chOff x="1137893" y="5668349"/>
              <a:chExt cx="2891437" cy="198408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Группа 40"/>
            <p:cNvGrpSpPr/>
            <p:nvPr/>
          </p:nvGrpSpPr>
          <p:grpSpPr>
            <a:xfrm>
              <a:off x="7277026" y="5659093"/>
              <a:ext cx="1450826" cy="198408"/>
              <a:chOff x="4173597" y="4019909"/>
              <a:chExt cx="1450826" cy="198408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4088127" y="413125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5400000">
                <a:off x="4459063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>
                <a:off x="4821373" y="413125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5400000">
                <a:off x="5192309" y="410537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5537365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070224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/>
          <p:cNvSpPr/>
          <p:nvPr/>
        </p:nvSpPr>
        <p:spPr>
          <a:xfrm>
            <a:off x="3727938" y="1324709"/>
            <a:ext cx="1676399" cy="773723"/>
          </a:xfrm>
          <a:prstGeom prst="arc">
            <a:avLst>
              <a:gd name="adj1" fmla="val 11708335"/>
              <a:gd name="adj2" fmla="val 20644471"/>
            </a:avLst>
          </a:prstGeom>
          <a:ln w="381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уга 51"/>
          <p:cNvSpPr/>
          <p:nvPr/>
        </p:nvSpPr>
        <p:spPr>
          <a:xfrm>
            <a:off x="5158154" y="1312986"/>
            <a:ext cx="1676399" cy="773723"/>
          </a:xfrm>
          <a:prstGeom prst="arc">
            <a:avLst>
              <a:gd name="adj1" fmla="val 11708335"/>
              <a:gd name="adj2" fmla="val 20644471"/>
            </a:avLst>
          </a:prstGeom>
          <a:ln w="381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4290647" y="1371600"/>
            <a:ext cx="57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60</a:t>
            </a:r>
            <a:endParaRPr lang="ru-RU" sz="2400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5756032" y="1371600"/>
            <a:ext cx="57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60</a:t>
            </a:r>
            <a:endParaRPr lang="ru-RU" sz="2400" i="1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2957508" y="379404"/>
            <a:ext cx="5202252" cy="83979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>
                <a:solidFill>
                  <a:schemeClr val="tx1"/>
                </a:solidFill>
              </a:rPr>
              <a:t>3</a:t>
            </a:r>
            <a:r>
              <a:rPr lang="ru-RU" sz="2800" i="1" dirty="0" smtClean="0">
                <a:solidFill>
                  <a:schemeClr val="tx1"/>
                </a:solidFill>
              </a:rPr>
              <a:t>. Построить вертикальные габаритные линии.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rot="5400000">
            <a:off x="4579628" y="3093670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1336680" y="917568"/>
            <a:ext cx="2480310" cy="4305312"/>
            <a:chOff x="1148715" y="1423035"/>
            <a:chExt cx="2480310" cy="4049780"/>
          </a:xfrm>
        </p:grpSpPr>
        <p:sp>
          <p:nvSpPr>
            <p:cNvPr id="62" name="Прямоугольный треугольник 61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Прямоугольный треугольник 62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4" name="Прямая соединительная линия 63"/>
            <p:cNvCxnSpPr>
              <a:stCxn id="63" idx="4"/>
              <a:endCxn id="62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>
              <a:endCxn id="63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endCxn id="62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Прямая соединительная линия 66"/>
          <p:cNvCxnSpPr/>
          <p:nvPr/>
        </p:nvCxnSpPr>
        <p:spPr>
          <a:xfrm rot="5400000">
            <a:off x="1695751" y="3070224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81481E-6 L -0.23299 -0.0004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50" grpId="0" animBg="1"/>
      <p:bldP spid="50" grpId="1" animBg="1"/>
      <p:bldP spid="52" grpId="0" animBg="1"/>
      <p:bldP spid="52" grpId="1" animBg="1"/>
      <p:bldP spid="53" grpId="0"/>
      <p:bldP spid="53" grpId="1"/>
      <p:bldP spid="54" grpId="0"/>
      <p:bldP spid="54" grpId="1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957508" y="379404"/>
            <a:ext cx="5022864" cy="5381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4. Отметить высоту детали.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070224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579628" y="3093670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695751" y="3070224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Дуга 69"/>
          <p:cNvSpPr/>
          <p:nvPr/>
        </p:nvSpPr>
        <p:spPr>
          <a:xfrm rot="16200000">
            <a:off x="1925516" y="2675792"/>
            <a:ext cx="4079631" cy="1096107"/>
          </a:xfrm>
          <a:prstGeom prst="arc">
            <a:avLst>
              <a:gd name="adj1" fmla="val 11033588"/>
              <a:gd name="adj2" fmla="val 21334397"/>
            </a:avLst>
          </a:prstGeom>
          <a:ln w="381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 rot="16200000">
            <a:off x="2888623" y="2841729"/>
            <a:ext cx="70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170</a:t>
            </a:r>
            <a:endParaRPr lang="ru-RU" sz="2400" i="1" dirty="0"/>
          </a:p>
        </p:txBody>
      </p: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Рисунок 19" descr="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70" grpId="0" animBg="1"/>
      <p:bldP spid="70" grpId="1" animBg="1"/>
      <p:bldP spid="71" grpId="0"/>
      <p:bldP spid="7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71" name="Прямоугольник 70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696308" y="379404"/>
            <a:ext cx="6025662" cy="5381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5. Провести горизонтальные линии.</a:t>
            </a:r>
            <a:endParaRPr lang="ru-RU" sz="2800" i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070224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579628" y="3093670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695751" y="3070224"/>
            <a:ext cx="4304518" cy="794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0062" y="1242646"/>
            <a:ext cx="3598984" cy="1588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130062" y="5228492"/>
            <a:ext cx="3598984" cy="11723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 rot="5400000" flipH="1">
            <a:off x="3916613" y="-561379"/>
            <a:ext cx="2480310" cy="4049780"/>
            <a:chOff x="1148715" y="1423035"/>
            <a:chExt cx="2480310" cy="4049780"/>
          </a:xfrm>
        </p:grpSpPr>
        <p:sp>
          <p:nvSpPr>
            <p:cNvPr id="24" name="Прямоугольный треугольник 23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ый треугольник 24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6" name="Прямая соединительная линия 25"/>
            <p:cNvCxnSpPr>
              <a:stCxn id="25" idx="4"/>
              <a:endCxn id="24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endCxn id="25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endCxn id="24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41"/>
          <p:cNvGrpSpPr/>
          <p:nvPr/>
        </p:nvGrpSpPr>
        <p:grpSpPr>
          <a:xfrm rot="5400000">
            <a:off x="-584408" y="3150577"/>
            <a:ext cx="6858001" cy="556847"/>
            <a:chOff x="829341" y="5656847"/>
            <a:chExt cx="8314659" cy="556847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829341" y="5671433"/>
              <a:ext cx="8314659" cy="542261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18"/>
            <p:cNvGrpSpPr/>
            <p:nvPr/>
          </p:nvGrpSpPr>
          <p:grpSpPr>
            <a:xfrm>
              <a:off x="1137893" y="5668349"/>
              <a:ext cx="2891437" cy="198408"/>
              <a:chOff x="1137893" y="5668349"/>
              <a:chExt cx="2891437" cy="198408"/>
            </a:xfrm>
          </p:grpSpPr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Прямая соединительная линия 57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19"/>
            <p:cNvGrpSpPr/>
            <p:nvPr/>
          </p:nvGrpSpPr>
          <p:grpSpPr>
            <a:xfrm>
              <a:off x="4387177" y="5656847"/>
              <a:ext cx="2891437" cy="198408"/>
              <a:chOff x="1137893" y="5668349"/>
              <a:chExt cx="2891437" cy="198408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 rot="5400000">
                <a:off x="1052423" y="577969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5400000">
                <a:off x="142335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5400000">
                <a:off x="1785669" y="577969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5400000">
                <a:off x="2156605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5400000">
                <a:off x="2501661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5400000">
                <a:off x="2872597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>
                <a:off x="3226279" y="5762446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5400000">
                <a:off x="3588589" y="577107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5400000">
                <a:off x="3942272" y="575381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Группа 40"/>
            <p:cNvGrpSpPr/>
            <p:nvPr/>
          </p:nvGrpSpPr>
          <p:grpSpPr>
            <a:xfrm>
              <a:off x="7277026" y="5659093"/>
              <a:ext cx="1450826" cy="198408"/>
              <a:chOff x="4173597" y="4019909"/>
              <a:chExt cx="1450826" cy="198408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4088127" y="413125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5400000">
                <a:off x="4459063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4821373" y="4131258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>
                <a:off x="5192309" y="4105379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>
                <a:off x="5537365" y="4122632"/>
                <a:ext cx="172528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Группа 61"/>
          <p:cNvGrpSpPr/>
          <p:nvPr/>
        </p:nvGrpSpPr>
        <p:grpSpPr>
          <a:xfrm rot="5400000" flipH="1">
            <a:off x="3916612" y="486168"/>
            <a:ext cx="2480310" cy="4049780"/>
            <a:chOff x="1148715" y="1423035"/>
            <a:chExt cx="2480310" cy="4049780"/>
          </a:xfrm>
        </p:grpSpPr>
        <p:sp>
          <p:nvSpPr>
            <p:cNvPr id="63" name="Прямоугольный треугольник 62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Прямоугольный треугольник 63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5" name="Прямая соединительная линия 64"/>
            <p:cNvCxnSpPr>
              <a:stCxn id="64" idx="4"/>
              <a:endCxn id="63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>
              <a:endCxn id="64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>
              <a:endCxn id="63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 rot="5400000" flipH="1">
            <a:off x="3916614" y="4480658"/>
            <a:ext cx="2480310" cy="4049780"/>
            <a:chOff x="1148715" y="1423035"/>
            <a:chExt cx="2480310" cy="4049780"/>
          </a:xfrm>
        </p:grpSpPr>
        <p:sp>
          <p:nvSpPr>
            <p:cNvPr id="74" name="Прямоугольный треугольник 73"/>
            <p:cNvSpPr/>
            <p:nvPr/>
          </p:nvSpPr>
          <p:spPr>
            <a:xfrm rot="16200000">
              <a:off x="365760" y="2205990"/>
              <a:ext cx="4046220" cy="2480310"/>
            </a:xfrm>
            <a:prstGeom prst="rt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ый треугольник 74"/>
            <p:cNvSpPr/>
            <p:nvPr/>
          </p:nvSpPr>
          <p:spPr>
            <a:xfrm rot="16200000">
              <a:off x="1310269" y="3059552"/>
              <a:ext cx="2527523" cy="1515140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6" name="Прямая соединительная линия 75"/>
            <p:cNvCxnSpPr>
              <a:stCxn id="75" idx="4"/>
              <a:endCxn id="74" idx="4"/>
            </p:cNvCxnSpPr>
            <p:nvPr/>
          </p:nvCxnSpPr>
          <p:spPr>
            <a:xfrm flipV="1">
              <a:off x="3331601" y="1423035"/>
              <a:ext cx="297424" cy="1130325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>
              <a:endCxn id="75" idx="0"/>
            </p:cNvCxnSpPr>
            <p:nvPr/>
          </p:nvCxnSpPr>
          <p:spPr>
            <a:xfrm flipV="1">
              <a:off x="1154269" y="5080884"/>
              <a:ext cx="662192" cy="391931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Прямая соединительная линия 77"/>
            <p:cNvCxnSpPr>
              <a:endCxn id="74" idx="2"/>
            </p:cNvCxnSpPr>
            <p:nvPr/>
          </p:nvCxnSpPr>
          <p:spPr>
            <a:xfrm rot="16200000" flipH="1">
              <a:off x="3295900" y="5136130"/>
              <a:ext cx="386054" cy="280196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5464" y="200016"/>
            <a:ext cx="8251848" cy="64579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213224" y="5761044"/>
            <a:ext cx="4664088" cy="896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0800000" flipH="1">
            <a:off x="4213224" y="6478596"/>
            <a:ext cx="466408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13224" y="6119820"/>
            <a:ext cx="287020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634962" y="6209514"/>
            <a:ext cx="89694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51388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0"/>
          </p:cNvCxnSpPr>
          <p:nvPr/>
        </p:nvCxnSpPr>
        <p:spPr>
          <a:xfrm rot="16200000" flipH="1">
            <a:off x="6186492" y="6119820"/>
            <a:ext cx="71755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945785" y="285618"/>
            <a:ext cx="5022864" cy="8046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>
                <a:solidFill>
                  <a:schemeClr val="tx1"/>
                </a:solidFill>
              </a:rPr>
              <a:t>6. Отметить остальные части детали по высоте.</a:t>
            </a:r>
            <a:endParaRPr lang="ru-RU" sz="2800" i="1" dirty="0">
              <a:solidFill>
                <a:schemeClr val="tx1"/>
              </a:solidFill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rot="5400000">
            <a:off x="3137690" y="3070224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3681046" y="1524000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6564923" y="1559169"/>
            <a:ext cx="328246" cy="15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4579628" y="3093670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1695751" y="3070224"/>
            <a:ext cx="4304518" cy="794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3681046" y="12543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716215" y="5228492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0062" y="1242646"/>
            <a:ext cx="3598984" cy="1588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47292" y="5228492"/>
            <a:ext cx="3481754" cy="11723"/>
          </a:xfrm>
          <a:prstGeom prst="line">
            <a:avLst/>
          </a:prstGeom>
          <a:ln w="254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Дуга 22"/>
          <p:cNvSpPr/>
          <p:nvPr/>
        </p:nvSpPr>
        <p:spPr>
          <a:xfrm rot="16200000">
            <a:off x="3604847" y="1195753"/>
            <a:ext cx="545123" cy="674076"/>
          </a:xfrm>
          <a:prstGeom prst="arc">
            <a:avLst>
              <a:gd name="adj1" fmla="val 11708335"/>
              <a:gd name="adj2" fmla="val 20644471"/>
            </a:avLst>
          </a:prstGeom>
          <a:ln w="381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6200000">
            <a:off x="3616571" y="1758460"/>
            <a:ext cx="545123" cy="674076"/>
          </a:xfrm>
          <a:prstGeom prst="arc">
            <a:avLst>
              <a:gd name="adj1" fmla="val 11708335"/>
              <a:gd name="adj2" fmla="val 20644471"/>
            </a:avLst>
          </a:prstGeom>
          <a:ln w="381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6200000">
            <a:off x="3387972" y="4343400"/>
            <a:ext cx="1119556" cy="674076"/>
          </a:xfrm>
          <a:prstGeom prst="arc">
            <a:avLst>
              <a:gd name="adj1" fmla="val 11677672"/>
              <a:gd name="adj2" fmla="val 20644471"/>
            </a:avLst>
          </a:prstGeom>
          <a:ln w="38100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989385" y="1277815"/>
            <a:ext cx="57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20</a:t>
            </a:r>
            <a:endParaRPr lang="ru-RU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001108" y="1840522"/>
            <a:ext cx="57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20</a:t>
            </a:r>
            <a:endParaRPr lang="ru-RU" sz="24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3130062" y="4466492"/>
            <a:ext cx="57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40</a:t>
            </a:r>
            <a:endParaRPr lang="ru-RU" sz="2400" i="1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681046" y="1828800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692769" y="2391508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704492" y="4149969"/>
            <a:ext cx="316523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Рисунок 32" descr="ч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25" y="308152"/>
            <a:ext cx="2029487" cy="3123817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700644" y="296882"/>
            <a:ext cx="2042556" cy="3016333"/>
          </a:xfrm>
          <a:prstGeom prst="rect">
            <a:avLst/>
          </a:prstGeom>
          <a:noFill/>
          <a:ln w="50800">
            <a:solidFill>
              <a:srgbClr val="FF0000"/>
            </a:solidFill>
          </a:ln>
          <a:effectLst>
            <a:outerShdw blurRad="50800" dist="50800" dir="18600000" algn="ctr" rotWithShape="0">
              <a:schemeClr val="tx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24" grpId="0" animBg="1"/>
      <p:bldP spid="25" grpId="0" animBg="1"/>
      <p:bldP spid="26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186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Batang</vt:lpstr>
      <vt:lpstr>Arial</vt:lpstr>
      <vt:lpstr>BancoDi</vt:lpstr>
      <vt:lpstr>Calibri</vt:lpstr>
      <vt:lpstr>Century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Графическая работа</dc:title>
  <dc:creator>Ковалев А.Н.</dc:creator>
  <cp:lastModifiedBy>User</cp:lastModifiedBy>
  <cp:revision>36</cp:revision>
  <dcterms:created xsi:type="dcterms:W3CDTF">2011-01-04T17:05:31Z</dcterms:created>
  <dcterms:modified xsi:type="dcterms:W3CDTF">2015-05-06T03:20:43Z</dcterms:modified>
</cp:coreProperties>
</file>