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9" r:id="rId6"/>
    <p:sldId id="262" r:id="rId7"/>
    <p:sldId id="268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ПМ03 Контроль и управление технологическими процессами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МДК 03.02 Учет и реализация электрической </a:t>
            </a:r>
            <a:r>
              <a:rPr lang="ru-RU" dirty="0" smtClean="0">
                <a:solidFill>
                  <a:srgbClr val="002060"/>
                </a:solidFill>
              </a:rPr>
              <a:t>энергии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выполнением домашнего задания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Электроэнергетический баланс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Энергетический баланс классифицируется по следующим признакам: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410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 стадиям энергетического потока </a:t>
            </a:r>
          </a:p>
          <a:p>
            <a:r>
              <a:rPr lang="ru-RU" dirty="0" smtClean="0"/>
              <a:t>- добыче, переработке или преобразованию и конечному использованию; </a:t>
            </a:r>
            <a:br>
              <a:rPr lang="ru-RU" dirty="0" smtClean="0"/>
            </a:br>
            <a:r>
              <a:rPr lang="ru-RU" b="1" dirty="0" smtClean="0"/>
              <a:t>по энергетическим установкам и объектам </a:t>
            </a:r>
          </a:p>
          <a:p>
            <a:r>
              <a:rPr lang="ru-RU" dirty="0" smtClean="0"/>
              <a:t>-обогатительным фабрикам, электростанциям, котельным, промышленным предприятиям и др.;  </a:t>
            </a:r>
            <a:br>
              <a:rPr lang="ru-RU" dirty="0" smtClean="0"/>
            </a:br>
            <a:r>
              <a:rPr lang="ru-RU" b="1" dirty="0" smtClean="0"/>
              <a:t>по целевому назначению </a:t>
            </a:r>
          </a:p>
          <a:p>
            <a:r>
              <a:rPr lang="ru-RU" dirty="0" smtClean="0"/>
              <a:t>- силовым, тепловым, электрохимическим и электрофизическим процессам, освещению; </a:t>
            </a:r>
            <a:br>
              <a:rPr lang="ru-RU" dirty="0" smtClean="0"/>
            </a:br>
            <a:r>
              <a:rPr lang="ru-RU" b="1" dirty="0" smtClean="0"/>
              <a:t>по использованию </a:t>
            </a:r>
          </a:p>
          <a:p>
            <a:r>
              <a:rPr lang="ru-RU" dirty="0" smtClean="0"/>
              <a:t>- полезная энергия, потери; </a:t>
            </a:r>
            <a:br>
              <a:rPr lang="ru-RU" dirty="0" smtClean="0"/>
            </a:br>
            <a:r>
              <a:rPr lang="ru-RU" b="1" dirty="0" smtClean="0"/>
              <a:t>по экономике в целом и отдельным отраслям промышленности, транспорта и сельского хозяйства.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Топливно-энергетический баланс </a:t>
            </a:r>
            <a:r>
              <a:rPr lang="ru-RU" dirty="0" smtClean="0"/>
              <a:t>- это баланс производства и потребления всех видов топлива и энергии. </a:t>
            </a:r>
          </a:p>
          <a:p>
            <a:r>
              <a:rPr lang="ru-RU" dirty="0" smtClean="0"/>
              <a:t>Он предусматривает обеспечение потребителей по отраслям промышленности, по экономическим районам, крупным территориям с учетом наиболее эффективного использования ресурсов.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158417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Баланс электроэнергии -это баланс потребности экономики в электроэнергии и производства ее различными типами электростанций: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 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выр</a:t>
            </a:r>
            <a:r>
              <a:rPr lang="ru-RU" baseline="30000" dirty="0" err="1" smtClean="0"/>
              <a:t>с</a:t>
            </a:r>
            <a:r>
              <a:rPr lang="ru-RU" dirty="0" smtClean="0"/>
              <a:t> - количество электроэнергии, выработанное энергосистемой; 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выр</a:t>
            </a:r>
            <a:r>
              <a:rPr lang="ru-RU" baseline="30000" dirty="0" err="1" smtClean="0"/>
              <a:t>бл.с</a:t>
            </a:r>
            <a:r>
              <a:rPr lang="ru-RU" dirty="0" smtClean="0"/>
              <a:t> - количество электроэнергии, выработанное </a:t>
            </a:r>
            <a:r>
              <a:rPr lang="ru-RU" dirty="0" err="1" smtClean="0"/>
              <a:t>блокстанцией</a:t>
            </a:r>
            <a:r>
              <a:rPr lang="ru-RU" dirty="0" smtClean="0"/>
              <a:t>;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пок</a:t>
            </a:r>
            <a:r>
              <a:rPr lang="ru-RU" dirty="0" smtClean="0"/>
              <a:t> - количество покупной электроэнергии;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потр</a:t>
            </a:r>
            <a:r>
              <a:rPr lang="ru-RU" dirty="0" smtClean="0"/>
              <a:t> - количество потребленной электроэнергии;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прод</a:t>
            </a:r>
            <a:r>
              <a:rPr lang="ru-RU" dirty="0" smtClean="0"/>
              <a:t> - количество электроэнергии, проданной в другие энергосистемы;  </a:t>
            </a:r>
            <a:r>
              <a:rPr lang="ru-RU" dirty="0" err="1" smtClean="0"/>
              <a:t>ΔЭ</a:t>
            </a:r>
            <a:r>
              <a:rPr lang="ru-RU" baseline="-25000" dirty="0" err="1" smtClean="0"/>
              <a:t>пот</a:t>
            </a:r>
            <a:r>
              <a:rPr lang="ru-RU" dirty="0" err="1" smtClean="0"/>
              <a:t> </a:t>
            </a:r>
            <a:r>
              <a:rPr lang="ru-RU" dirty="0" smtClean="0"/>
              <a:t>- величина потерь в энергосистеме; количество электроэнергии, потребленной промышленными предприятиями [промышленный потребитель характеризуется графиком потребления электроэнергии, зависящим от технологического процесса: с непрерывным производством и с прерывным производством (1-3 смены)]; 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пр</a:t>
            </a:r>
            <a:r>
              <a:rPr lang="ru-RU" baseline="30000" dirty="0" err="1" smtClean="0"/>
              <a:t>с.х</a:t>
            </a:r>
            <a:r>
              <a:rPr lang="ru-RU" dirty="0" smtClean="0"/>
              <a:t> - количество электроэнергии, потребленной сельским хозяйством на производственные нужды. Это сезонный потребитель, режим потребления которого зависит от вида сельскохозяйственной продукции (полеводство, животноводство);  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к.б</a:t>
            </a:r>
            <a:r>
              <a:rPr lang="ru-RU" baseline="30000" dirty="0" err="1" smtClean="0"/>
              <a:t>с.х</a:t>
            </a:r>
            <a:r>
              <a:rPr lang="ru-RU" dirty="0" smtClean="0"/>
              <a:t> - количество электроэнергии, потребленной коммунально-бытовыми сектором в сельском хозяйстве;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к.б</a:t>
            </a:r>
            <a:r>
              <a:rPr lang="ru-RU" baseline="30000" dirty="0" err="1" smtClean="0"/>
              <a:t>г</a:t>
            </a:r>
            <a:r>
              <a:rPr lang="ru-RU" dirty="0" smtClean="0"/>
              <a:t> - количество электроэнергии, потребленное городским </a:t>
            </a:r>
            <a:r>
              <a:rPr lang="ru-RU" dirty="0" err="1" smtClean="0"/>
              <a:t>коммунальнобытовым</a:t>
            </a:r>
            <a:r>
              <a:rPr lang="ru-RU" dirty="0" smtClean="0"/>
              <a:t> хозяйством. Зависит от размера города, степени использования электроплит и электроотопительных приборов, от развития города, этажности домов и т.п.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lib.rosenergoservis.ru/images/electroenergetika/economika_elektro/ffr2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888432" cy="12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784976" cy="6192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приходной части баланса - производство электроэнергии различными станциями, а в расходной части -суммарная потребность в электроэнергии всех потребителей. </a:t>
            </a:r>
          </a:p>
          <a:p>
            <a:r>
              <a:rPr lang="ru-RU" sz="2400" dirty="0" smtClean="0"/>
              <a:t>Расходная часть баланса должна быть равной приходной:</a:t>
            </a:r>
          </a:p>
          <a:p>
            <a:r>
              <a:rPr lang="ru-RU" sz="2400" dirty="0" err="1" smtClean="0"/>
              <a:t>Э</a:t>
            </a:r>
            <a:r>
              <a:rPr lang="ru-RU" sz="2400" baseline="-25000" dirty="0" err="1" smtClean="0"/>
              <a:t>выр</a:t>
            </a:r>
            <a:r>
              <a:rPr lang="ru-RU" sz="2400" dirty="0" err="1" smtClean="0"/>
              <a:t>=Э</a:t>
            </a:r>
            <a:r>
              <a:rPr lang="ru-RU" sz="2400" baseline="-25000" dirty="0" err="1" smtClean="0"/>
              <a:t>расх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Расходная часть </a:t>
            </a:r>
            <a:r>
              <a:rPr lang="ru-RU" sz="2400" dirty="0" err="1" smtClean="0"/>
              <a:t>электробаланса</a:t>
            </a:r>
            <a:r>
              <a:rPr lang="ru-RU" sz="2400" dirty="0" smtClean="0"/>
              <a:t> разделяется по отраслям народного хозяйства.</a:t>
            </a:r>
          </a:p>
          <a:p>
            <a:r>
              <a:rPr lang="ru-RU" sz="2400" dirty="0" smtClean="0"/>
              <a:t>Баланс электроэнергии неразрывно связан с балансом электрической мощности -балансом максимальной нагрузки потребителей и генерирующих мощностей с учетом рациональной величины резерва, МВт: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lib.rosenergoservis.ru/images/electroenergetika/economika_elektro/ffr2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157192"/>
            <a:ext cx="6912768" cy="1496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964488" cy="65253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Планирование расходной части теплоэнергетического баланса промышленного предприятия производится на основе его производственной программы и норм расхода энергоносителей (электроэнергия, пар, горячая вода, топливо). </a:t>
            </a:r>
            <a:br>
              <a:rPr lang="ru-RU" dirty="0" smtClean="0"/>
            </a:br>
            <a:r>
              <a:rPr lang="ru-RU" dirty="0" smtClean="0"/>
              <a:t>Норма расхода энергоносителей - это максимально допустимое количество энергоносителя, необходимого для производства единицы продукции установленного качества. Расчет потребности в энергоносителях на данный период времени (месяц, квартал, год) производится по формулам:</a:t>
            </a:r>
          </a:p>
          <a:p>
            <a:r>
              <a:rPr lang="ru-RU" dirty="0" err="1" smtClean="0"/>
              <a:t>Э=эV</a:t>
            </a:r>
            <a:r>
              <a:rPr lang="ru-RU" dirty="0" smtClean="0"/>
              <a:t>;           </a:t>
            </a:r>
            <a:r>
              <a:rPr lang="ru-RU" dirty="0" err="1" smtClean="0"/>
              <a:t>Q=qV</a:t>
            </a:r>
            <a:r>
              <a:rPr lang="ru-RU" dirty="0" smtClean="0"/>
              <a:t>;           </a:t>
            </a:r>
            <a:r>
              <a:rPr lang="ru-RU" dirty="0" err="1" smtClean="0"/>
              <a:t>B=bV</a:t>
            </a:r>
            <a:r>
              <a:rPr lang="ru-RU" dirty="0" smtClean="0"/>
              <a:t>;           </a:t>
            </a:r>
            <a:r>
              <a:rPr lang="ru-RU" dirty="0" err="1" smtClean="0"/>
              <a:t>W=wV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где Э, Q, B, W - потребность в электроэнергии, теплоте, топливе, сжатом воздухе за данный период времени, кВт·ч/период; т </a:t>
            </a:r>
            <a:r>
              <a:rPr lang="ru-RU" dirty="0" err="1" smtClean="0"/>
              <a:t>у.т</a:t>
            </a:r>
            <a:r>
              <a:rPr lang="ru-RU" dirty="0" smtClean="0"/>
              <a:t>/период; тыс. м</a:t>
            </a:r>
            <a:r>
              <a:rPr lang="ru-RU" baseline="30000" dirty="0" smtClean="0"/>
              <a:t>3</a:t>
            </a:r>
            <a:r>
              <a:rPr lang="ru-RU" dirty="0" smtClean="0"/>
              <a:t>/период; э, </a:t>
            </a:r>
            <a:r>
              <a:rPr lang="ru-RU" dirty="0" err="1" smtClean="0"/>
              <a:t>q</a:t>
            </a:r>
            <a:r>
              <a:rPr lang="ru-RU" dirty="0" smtClean="0"/>
              <a:t>, </a:t>
            </a:r>
            <a:r>
              <a:rPr lang="ru-RU" dirty="0" err="1" smtClean="0"/>
              <a:t>b</a:t>
            </a:r>
            <a:r>
              <a:rPr lang="ru-RU" dirty="0" smtClean="0"/>
              <a:t>, </a:t>
            </a:r>
            <a:r>
              <a:rPr lang="ru-RU" dirty="0" err="1" smtClean="0"/>
              <a:t>w</a:t>
            </a:r>
            <a:r>
              <a:rPr lang="ru-RU" dirty="0" smtClean="0"/>
              <a:t> - норма расхода электроэнергии, теплоты, топлива, сжатого воздуха на единицу продукции: кВт·ч/ед. пр.; т </a:t>
            </a:r>
            <a:r>
              <a:rPr lang="ru-RU" dirty="0" err="1" smtClean="0"/>
              <a:t>у.т</a:t>
            </a:r>
            <a:r>
              <a:rPr lang="ru-RU" dirty="0" smtClean="0"/>
              <a:t>/ед. пр.; тыс. м3 /ед. пр.; V - объем продукции за данный период времени, ед. пр. 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964488" cy="65253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Нормы расходов энергоносителей изменяются во времени и зависят от типа производства, структуры и характеристики продукции, совершенства технологического оборудования и степени его использования, степени автоматизации и др. </a:t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b="1" dirty="0" smtClean="0"/>
              <a:t>факторам</a:t>
            </a:r>
            <a:r>
              <a:rPr lang="ru-RU" dirty="0" smtClean="0"/>
              <a:t>, влияющим на </a:t>
            </a:r>
            <a:r>
              <a:rPr lang="ru-RU" b="1" dirty="0" smtClean="0"/>
              <a:t>снижение норм</a:t>
            </a:r>
            <a:r>
              <a:rPr lang="ru-RU" dirty="0" smtClean="0"/>
              <a:t>, относят: улучшение использования оборудования, увеличение единичной мощности агрегата и повышение их КПД, переход на непрерывные технологические процессы, не требующие многократного охлаждения и нагрева материала, внедрение комбинированных и безотходных производств, использование автоматизированной системы управления технологическими процессами и предприятиями. </a:t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b="1" dirty="0" smtClean="0"/>
              <a:t>повышение норм </a:t>
            </a:r>
            <a:r>
              <a:rPr lang="ru-RU" dirty="0" smtClean="0"/>
              <a:t>влияют: увеличение доли энергоемких видов продукции (производство пластмасс, химических волокон и др.), ужесточение требований к качеству продукции, усложнение процессов термической обработки материалов, рост механизации производственных процессов, улучшение условий труда, защита окружающей среды, усложнение условий добычи сырья и др. Анализ норм показывает, что в зависимости от характеристик производств они изменяются в различных направлениях.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По мере совершенствования технологии производства и внедрения энергосберегающих мероприятий происходит постепенное снижение норм энергоносителей. </a:t>
            </a:r>
          </a:p>
          <a:p>
            <a:r>
              <a:rPr lang="ru-RU" dirty="0" smtClean="0"/>
              <a:t>Так, для электроемких производств (производство алюминия, электростали, никеля, магния, титана и т.п.) характерным является снижение удельных расходов электроэнергии под влиянием мероприятий по экономии электроэнергии (модернизация, совершенствование и автоматизация процессов и оборудования и т.п.).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Нормы расхода энергоносителей разделяются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4572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Индивидуальные</a:t>
            </a:r>
            <a:r>
              <a:rPr lang="ru-RU" dirty="0" smtClean="0"/>
              <a:t> нормы разрабатываются на предприятии применительно к конкретным условиям его производства. </a:t>
            </a:r>
          </a:p>
          <a:p>
            <a:r>
              <a:rPr lang="ru-RU" dirty="0" smtClean="0"/>
              <a:t>Индивидуальные нормы разделяются на технологические, цеховые и общезаводские. </a:t>
            </a:r>
          </a:p>
          <a:p>
            <a:r>
              <a:rPr lang="ru-RU" dirty="0" smtClean="0"/>
              <a:t>Технологические нормы включают затраты на технологический процесс - полезный расход, экономически обоснованные потери, расходы на разогревы и пуски после простоев. </a:t>
            </a:r>
          </a:p>
          <a:p>
            <a:r>
              <a:rPr lang="ru-RU" dirty="0" smtClean="0"/>
              <a:t>Цеховые нормы включают все расходы цеха, относимые на единицу продукции: затраты на технологический процесс, расходы на цеховой транспорт, покрытие потерь энергоносителей во внутрицеховых сетях, на отопление, кондиционирование воздуха и др. </a:t>
            </a:r>
          </a:p>
          <a:p>
            <a:r>
              <a:rPr lang="ru-RU" dirty="0" smtClean="0"/>
              <a:t>Общезаводские нормы учитывают то же самое в масштабах завода.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ru-RU" b="1" dirty="0" smtClean="0"/>
              <a:t>Отраслевые</a:t>
            </a:r>
            <a:r>
              <a:rPr lang="ru-RU" dirty="0" smtClean="0"/>
              <a:t> нормы устанавливаются на соответствующие виды планируемой продукции и используются при составлении энергобалансов экономического района, страны. </a:t>
            </a:r>
          </a:p>
          <a:p>
            <a:r>
              <a:rPr lang="ru-RU" dirty="0" smtClean="0"/>
              <a:t>Отраслевые нормы на однородную продукцию, производимую на разных предприятиях, определяются по формуле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 q</a:t>
            </a:r>
            <a:r>
              <a:rPr lang="ru-RU" baseline="-25000" dirty="0" smtClean="0"/>
              <a:t>1</a:t>
            </a:r>
            <a:r>
              <a:rPr lang="ru-RU" dirty="0" smtClean="0"/>
              <a:t>, q</a:t>
            </a:r>
            <a:r>
              <a:rPr lang="ru-RU" baseline="-25000" dirty="0" smtClean="0"/>
              <a:t>2</a:t>
            </a:r>
            <a:r>
              <a:rPr lang="ru-RU" dirty="0" smtClean="0"/>
              <a:t>, ..., </a:t>
            </a:r>
            <a:r>
              <a:rPr lang="ru-RU" dirty="0" err="1" smtClean="0"/>
              <a:t>q</a:t>
            </a:r>
            <a:r>
              <a:rPr lang="ru-RU" baseline="-25000" dirty="0" err="1" smtClean="0"/>
              <a:t>n</a:t>
            </a:r>
            <a:r>
              <a:rPr lang="ru-RU" dirty="0" smtClean="0"/>
              <a:t> - общезаводские нормы на данную продукцию по первому, второму, ..., </a:t>
            </a:r>
            <a:r>
              <a:rPr lang="ru-RU" dirty="0" err="1" smtClean="0"/>
              <a:t>n-му</a:t>
            </a:r>
            <a:r>
              <a:rPr lang="ru-RU" dirty="0" smtClean="0"/>
              <a:t> промышленному предприятию; V</a:t>
            </a:r>
            <a:r>
              <a:rPr lang="ru-RU" baseline="-25000" dirty="0" smtClean="0"/>
              <a:t>1</a:t>
            </a:r>
            <a:r>
              <a:rPr lang="ru-RU" dirty="0" smtClean="0"/>
              <a:t>, V</a:t>
            </a:r>
            <a:r>
              <a:rPr lang="ru-RU" baseline="-25000" dirty="0" smtClean="0"/>
              <a:t>2</a:t>
            </a:r>
            <a:r>
              <a:rPr lang="ru-RU" dirty="0" smtClean="0"/>
              <a:t>, ..., </a:t>
            </a:r>
            <a:r>
              <a:rPr lang="ru-RU" dirty="0" err="1" smtClean="0"/>
              <a:t>V</a:t>
            </a:r>
            <a:r>
              <a:rPr lang="ru-RU" baseline="-25000" dirty="0" err="1" smtClean="0"/>
              <a:t>n</a:t>
            </a:r>
            <a:r>
              <a:rPr lang="ru-RU" dirty="0" smtClean="0"/>
              <a:t> - годовые объемы выпуска продукции соответственно. </a:t>
            </a:r>
            <a:endParaRPr lang="ru-RU" dirty="0"/>
          </a:p>
        </p:txBody>
      </p:sp>
      <p:pic>
        <p:nvPicPr>
          <p:cNvPr id="4" name="Рисунок 3" descr="http://lib.rosenergoservis.ru/images/electroenergetika/economika_elektro/ffr3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33102"/>
            <a:ext cx="2728123" cy="98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9144000" cy="6264696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Плановые</a:t>
            </a:r>
            <a:r>
              <a:rPr lang="ru-RU" dirty="0" smtClean="0"/>
              <a:t> балансы служат для определения потребности в топливе, теплоте, электроэнергии (расходная часть балансов), разработки наиболее рациональных способов покрытия этой потребности (приходная часть балансов) и оценки экономичности принятого технического решения. </a:t>
            </a:r>
          </a:p>
          <a:p>
            <a:r>
              <a:rPr lang="ru-RU" b="1" dirty="0" smtClean="0"/>
              <a:t>Отчетные</a:t>
            </a:r>
            <a:r>
              <a:rPr lang="ru-RU" dirty="0" smtClean="0"/>
              <a:t> (фактические) балансы служат для анализа энергопотребления, выявления источников потерь, разработки мероприятий по экономии топлива, теплоты, электроэнергии и др. </a:t>
            </a:r>
            <a:br>
              <a:rPr lang="ru-RU" dirty="0" smtClean="0"/>
            </a:br>
            <a:r>
              <a:rPr lang="ru-RU" dirty="0" smtClean="0"/>
              <a:t>По периодам времени различаются балансы: </a:t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ru-RU" b="1" dirty="0" smtClean="0"/>
              <a:t>текущие</a:t>
            </a:r>
            <a:r>
              <a:rPr lang="ru-RU" dirty="0" smtClean="0"/>
              <a:t> (на один год); 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ru-RU" b="1" dirty="0" smtClean="0"/>
              <a:t>перспективные</a:t>
            </a:r>
            <a:r>
              <a:rPr lang="ru-RU" dirty="0" smtClean="0"/>
              <a:t> (на ряд лет).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проработка конспекта занятия, учебной и специальной литературы, справочно- правовой </a:t>
            </a:r>
            <a:r>
              <a:rPr lang="ru-RU" dirty="0" smtClean="0"/>
              <a:t>системы</a:t>
            </a:r>
          </a:p>
          <a:p>
            <a:r>
              <a:rPr lang="ru-RU" dirty="0" smtClean="0"/>
              <a:t>Оформить сообщение по теме: «Перспективы и стратегические инициативы развития топливно-энергетического комплекса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www.empitry.com/uploads/posts/2010-04/1270375412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149080"/>
            <a:ext cx="480972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полученные знания и умения по теме </a:t>
            </a:r>
            <a:r>
              <a:rPr lang="ru-RU" b="1" dirty="0" smtClean="0"/>
              <a:t>Электроэнергетический баланс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18434" name="Picture 2" descr="http://www.zubr-belarus.com/uploads/posts/2014-12/1419456695_ekonomik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29258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Понятие «энергетический баланс». </a:t>
            </a:r>
          </a:p>
          <a:p>
            <a:r>
              <a:rPr lang="ru-RU" dirty="0" smtClean="0"/>
              <a:t>Баланс электроэнергии. </a:t>
            </a:r>
          </a:p>
          <a:p>
            <a:r>
              <a:rPr lang="ru-RU" dirty="0" smtClean="0"/>
              <a:t>Баланс мощности.</a:t>
            </a:r>
          </a:p>
          <a:p>
            <a:endParaRPr lang="ru-RU" dirty="0"/>
          </a:p>
        </p:txBody>
      </p:sp>
      <p:pic>
        <p:nvPicPr>
          <p:cNvPr id="17412" name="Picture 4" descr="http://rusconsalting.ru/files/ekonomika-v-boshinstve-stran-nachnet-ras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353922"/>
            <a:ext cx="4392488" cy="4289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410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Балансовое прогнозирование представляет собой важный аналитический метод в энергетике. В процессе разработки показателей для Энергетической стратегии до 2030 г. потребуется сочетать инструменты прогнозирования спроса внутри и вне страны. Но важно уделять особое внимание экономическим механизмам, которые обеспечат прогнозируемые изменения, особенно в сфере финансирования капиталовложений частными и государственными компаниями. Принципиально необходимо оценить инвестиционные вложения и их источники, которые приведут к структурным переменам как на стороне предложения, так и на стороне спроса.</a:t>
            </a:r>
          </a:p>
          <a:p>
            <a:r>
              <a:rPr lang="ru-RU" dirty="0" smtClean="0"/>
              <a:t>Россия играет критически важную роль в обеспечении глобального баланса спроса и предложения на рынках нефти и природного газа, потенциально и угля. Она выступает одним из гарантов общей энергетической безопасности и стабильности мира в долгосрочной перспективе. На Россию приходится свыше 12 % мирового производства нефти, около 22 % мирового производства природного газа и свыше 5 % мировой добычи угля.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964488" cy="6597352"/>
          </a:xfrm>
        </p:spPr>
        <p:txBody>
          <a:bodyPr>
            <a:normAutofit/>
          </a:bodyPr>
          <a:lstStyle/>
          <a:p>
            <a:r>
              <a:rPr lang="ru-RU" dirty="0" smtClean="0"/>
              <a:t>Состояние энергетического хозяйства и возможные перспективы его развития характеризуются многоуровневой системой энергетических балансов, обеспечивающих для рассматриваемого объекта (мира, страны, региона, отрасли, предприятия, цеха, установки и т.п.) согласование прихода и расхода всех видов энергии по всем фазам ее преобразования в границах данного объекта. </a:t>
            </a:r>
          </a:p>
          <a:p>
            <a:r>
              <a:rPr lang="ru-RU" b="1" dirty="0" smtClean="0"/>
              <a:t>Баланс</a:t>
            </a:r>
            <a:r>
              <a:rPr lang="ru-RU" dirty="0" smtClean="0"/>
              <a:t> - это равенство между приходом и расходом. Термин «энергетический баланс» означает полное количественное равенство в данный момент времени между расходом и приходом топлива и энергии в энергетическом хозяйстве.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964488" cy="6597352"/>
          </a:xfrm>
        </p:spPr>
        <p:txBody>
          <a:bodyPr>
            <a:normAutofit/>
          </a:bodyPr>
          <a:lstStyle/>
          <a:p>
            <a:r>
              <a:rPr lang="ru-RU" b="1" dirty="0" smtClean="0"/>
              <a:t>Энергетический баланс </a:t>
            </a:r>
            <a:r>
              <a:rPr lang="ru-RU" dirty="0" smtClean="0"/>
              <a:t>– это опорная категория экономического и энергетического анализа, которая показывает возможности страны по обеспечению внешнего и внутреннего спроса и позволяет выявлять общие тенденции развития в разрезе видов топлива, типа энергетики и секторов использования. </a:t>
            </a:r>
          </a:p>
          <a:p>
            <a:r>
              <a:rPr lang="ru-RU" dirty="0" smtClean="0"/>
              <a:t>Он является одним из основных инструментов, с помощью которого можно проводить общий анализ ресурсной обеспеченности, производства, потребления и внешней торговли энергетическими носителями.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712968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Любые производственные инвестиции в энергетике характеризуются довольно длительными сроками вложений, как правило, превышающими 2–3 года, для отдельных крупных проектов могут достигать и 10 лет. </a:t>
            </a:r>
          </a:p>
          <a:p>
            <a:r>
              <a:rPr lang="ru-RU" dirty="0" smtClean="0"/>
              <a:t>В подобных условиях эффективность вложений сильно зависит от уровня неопределенности основных параметров. </a:t>
            </a:r>
          </a:p>
          <a:p>
            <a:r>
              <a:rPr lang="ru-RU" dirty="0" smtClean="0"/>
              <a:t>Плановые и перспективные энергетические балансы выступают в роли основных инструментов прогнозирования. </a:t>
            </a:r>
          </a:p>
          <a:p>
            <a:r>
              <a:rPr lang="ru-RU" dirty="0" smtClean="0"/>
              <a:t>Одним из основных недостатков существующих практик балансового прогнозирования является недостаточное внимание к факторам спроса, интересам компаний всех секторов.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597352"/>
          </a:xfrm>
        </p:spPr>
        <p:txBody>
          <a:bodyPr/>
          <a:lstStyle/>
          <a:p>
            <a:r>
              <a:rPr lang="ru-RU" dirty="0" smtClean="0"/>
              <a:t>Сущность баланса состоит в определении потребности в каком либо виде продукции и установлении источников покрытия этой потребности. </a:t>
            </a:r>
            <a:br>
              <a:rPr lang="ru-RU" dirty="0" smtClean="0"/>
            </a:br>
            <a:r>
              <a:rPr lang="ru-RU" dirty="0" smtClean="0"/>
              <a:t>Балансы бывают: </a:t>
            </a:r>
            <a:br>
              <a:rPr lang="ru-RU" dirty="0" smtClean="0"/>
            </a:br>
            <a:r>
              <a:rPr lang="ru-RU" dirty="0" smtClean="0"/>
              <a:t>1) материальные (в натуральном выражении), например по энергии, топливу, металлу, топливу, сельскохозяйственной продукции и т.п. </a:t>
            </a:r>
            <a:br>
              <a:rPr lang="ru-RU" dirty="0" smtClean="0"/>
            </a:br>
            <a:r>
              <a:rPr lang="ru-RU" dirty="0" smtClean="0"/>
              <a:t>2) общеэкономические: баланс рабочей силы, денежных расходов и доходов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энергетики материальными балансами являются: баланс топливных ресурсов, балансы по видам энергии, в том числе баланс тепловой энергии, баланс электрической энергии. </a:t>
            </a:r>
          </a:p>
          <a:p>
            <a:r>
              <a:rPr lang="ru-RU" dirty="0" smtClean="0"/>
              <a:t>Энергетический баланс охватывает все элементы энергетического хозяйства от источника получения первичных ресурсов до полезного использования всех видов энергии. </a:t>
            </a:r>
          </a:p>
          <a:p>
            <a:r>
              <a:rPr lang="ru-RU" dirty="0" smtClean="0"/>
              <a:t>При составлении энергетических балансов учитываются также экспорт и импорт энергоресурсов и электроэнергии. Энергетический баланс, как любой баланс, содержит расходную и приходную части. </a:t>
            </a:r>
          </a:p>
          <a:p>
            <a:r>
              <a:rPr lang="ru-RU" dirty="0" smtClean="0"/>
              <a:t>Расходная - отражает потребность в топливе, электроэнергии, тепловой энергии различных параметров. Приходная часть определяет уровень добычи и производства </a:t>
            </a:r>
            <a:r>
              <a:rPr lang="ru-RU" dirty="0" err="1" smtClean="0"/>
              <a:t>топливноэнергетических</a:t>
            </a:r>
            <a:r>
              <a:rPr lang="ru-RU" dirty="0" smtClean="0"/>
              <a:t> ресурсов, необходимых для удовлетворения этих потребностей.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970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Электроэнергетический баланс</vt:lpstr>
      <vt:lpstr>цель</vt:lpstr>
      <vt:lpstr>Содержание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Энергетический баланс классифицируется по следующим признакам: </vt:lpstr>
      <vt:lpstr>Баланс электроэнергии -это баланс потребности экономики в электроэнергии и производства ее различными типами электростанций: 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Нормы расхода энергоносителей разделяются на:</vt:lpstr>
      <vt:lpstr>Презентация PowerPoint</vt:lpstr>
      <vt:lpstr>Презентация PowerPoint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Электроэнергетический баланс</dc:title>
  <dc:creator>пк</dc:creator>
  <cp:lastModifiedBy>Кабинет №202</cp:lastModifiedBy>
  <cp:revision>10</cp:revision>
  <dcterms:modified xsi:type="dcterms:W3CDTF">2020-03-26T06:25:55Z</dcterms:modified>
</cp:coreProperties>
</file>