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0"/>
  </p:notesMasterIdLst>
  <p:sldIdLst>
    <p:sldId id="256" r:id="rId2"/>
    <p:sldId id="257" r:id="rId3"/>
    <p:sldId id="258" r:id="rId4"/>
    <p:sldId id="262" r:id="rId5"/>
    <p:sldId id="263" r:id="rId6"/>
    <p:sldId id="264" r:id="rId7"/>
    <p:sldId id="266" r:id="rId8"/>
    <p:sldId id="268" r:id="rId9"/>
    <p:sldId id="267" r:id="rId10"/>
    <p:sldId id="270" r:id="rId11"/>
    <p:sldId id="274" r:id="rId12"/>
    <p:sldId id="271" r:id="rId13"/>
    <p:sldId id="272" r:id="rId14"/>
    <p:sldId id="261" r:id="rId15"/>
    <p:sldId id="278" r:id="rId16"/>
    <p:sldId id="279" r:id="rId17"/>
    <p:sldId id="280" r:id="rId18"/>
    <p:sldId id="277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1.wmf"/><Relationship Id="rId1" Type="http://schemas.openxmlformats.org/officeDocument/2006/relationships/image" Target="../media/image1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DB510D-B360-4258-BA63-DD5475051CF4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560E1-B220-406A-9EAF-95CF4623CA7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999222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05CE92-0F62-4821-83B7-A92A77292C7B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95815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143D51-0542-4A71-BD9D-03DA4829F31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72368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3060F7-D4FF-4FAF-9B72-036FA0FE3944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274280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ABDC11-866C-47EE-A442-1F3B203A0CE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028759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Заголовок, текст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иаграмма 3"/>
          <p:cNvSpPr>
            <a:spLocks noGrp="1"/>
          </p:cNvSpPr>
          <p:nvPr>
            <p:ph type="ch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995ADB-A1A7-40B6-96D3-781008CBB0C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12622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3207ED-27AA-4E10-A676-345A55A6CFF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42302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F6BEA9-DD32-49A8-8E29-8F76DFB719D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56015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76657-57C4-48C1-84BF-BEB7E037BAF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3314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783857-BD8C-4841-B06D-0EAAA4D7BAA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29340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01224-292A-479F-834D-3DE8E4E439F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87123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424C17-A1FE-4698-8E65-9A6C29EA6F4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63403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B5F535-04D6-4E7D-8EF2-181A31F0296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79300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CFBEED-74B9-4810-B4F9-188B02D1924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97627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5869917-7055-495C-BEA9-C3703FEC1ADC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11266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5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13.bin"/><Relationship Id="rId4" Type="http://schemas.openxmlformats.org/officeDocument/2006/relationships/oleObject" Target="../embeddings/oleObject12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gif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vk.com/id407022472" TargetMode="External"/><Relationship Id="rId4" Type="http://schemas.openxmlformats.org/officeDocument/2006/relationships/hyperlink" Target="mailto:olgadumnova80@mail.ru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285860"/>
            <a:ext cx="7491112" cy="3389506"/>
          </a:xfrm>
        </p:spPr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marL="182880" indent="0">
              <a:buNone/>
            </a:pPr>
            <a:r>
              <a:rPr lang="ru-RU" sz="44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Перестановки, </a:t>
            </a:r>
            <a:r>
              <a:rPr lang="ru-RU" sz="44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размещения и  </a:t>
            </a:r>
            <a:r>
              <a:rPr lang="ru-RU" sz="44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сочетания без повторений</a:t>
            </a:r>
            <a:endParaRPr lang="ru-RU" sz="440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4" descr="ofis007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64" y="3929066"/>
            <a:ext cx="2088232" cy="241693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83762938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875" y="91091"/>
            <a:ext cx="9144000" cy="914128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>
            <a:normAutofit/>
          </a:bodyPr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ru-RU" sz="36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Размещения</a:t>
            </a:r>
            <a:endParaRPr lang="ru-RU" sz="36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9512" y="1005219"/>
            <a:ext cx="852878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u="sng" dirty="0" smtClean="0">
                <a:solidFill>
                  <a:srgbClr val="FF0000"/>
                </a:solidFill>
                <a:latin typeface="Bookman Old Style" pitchFamily="18" charset="0"/>
              </a:rPr>
              <a:t>Размещением</a:t>
            </a:r>
            <a:r>
              <a:rPr lang="ru-RU" sz="2400" b="1" i="1" dirty="0" smtClean="0">
                <a:solidFill>
                  <a:srgbClr val="FF0000"/>
                </a:solidFill>
                <a:latin typeface="Bookman Old Style" pitchFamily="18" charset="0"/>
              </a:rPr>
              <a:t> </a:t>
            </a:r>
            <a:r>
              <a:rPr lang="ru-RU" sz="2400" dirty="0" smtClean="0">
                <a:solidFill>
                  <a:srgbClr val="003300"/>
                </a:solidFill>
                <a:latin typeface="Bookman Old Style" pitchFamily="18" charset="0"/>
              </a:rPr>
              <a:t>из </a:t>
            </a:r>
            <a:r>
              <a:rPr lang="en-US" sz="2400" b="1" dirty="0" smtClean="0">
                <a:latin typeface="Bookman Old Style" pitchFamily="18" charset="0"/>
              </a:rPr>
              <a:t>n</a:t>
            </a:r>
            <a:r>
              <a:rPr lang="ru-RU" sz="2400" dirty="0" smtClean="0">
                <a:solidFill>
                  <a:srgbClr val="003300"/>
                </a:solidFill>
                <a:latin typeface="Bookman Old Style" pitchFamily="18" charset="0"/>
              </a:rPr>
              <a:t> элементов  по </a:t>
            </a:r>
            <a:r>
              <a:rPr lang="en-US" sz="2400" b="1" dirty="0" smtClean="0">
                <a:latin typeface="Bookman Old Style" pitchFamily="18" charset="0"/>
              </a:rPr>
              <a:t>m</a:t>
            </a:r>
            <a:r>
              <a:rPr lang="ru-RU" sz="2400" dirty="0" smtClean="0">
                <a:solidFill>
                  <a:srgbClr val="003300"/>
                </a:solidFill>
                <a:latin typeface="Bookman Old Style" pitchFamily="18" charset="0"/>
              </a:rPr>
              <a:t> ( </a:t>
            </a:r>
            <a:r>
              <a:rPr lang="en-US" sz="2400" b="1" dirty="0" smtClean="0">
                <a:latin typeface="Bookman Old Style" pitchFamily="18" charset="0"/>
              </a:rPr>
              <a:t>m</a:t>
            </a:r>
            <a:r>
              <a:rPr lang="ru-RU" sz="2400" b="1" dirty="0" smtClean="0">
                <a:latin typeface="Bookman Old Style" pitchFamily="18" charset="0"/>
              </a:rPr>
              <a:t> </a:t>
            </a:r>
            <a:r>
              <a:rPr lang="en-US" sz="2400" b="1" dirty="0" smtClean="0">
                <a:latin typeface="Bookman Old Style" pitchFamily="18" charset="0"/>
              </a:rPr>
              <a:t>≤ n</a:t>
            </a:r>
            <a:r>
              <a:rPr lang="ru-RU" sz="2400" dirty="0" smtClean="0">
                <a:solidFill>
                  <a:srgbClr val="003300"/>
                </a:solidFill>
                <a:latin typeface="Bookman Old Style" pitchFamily="18" charset="0"/>
              </a:rPr>
              <a:t>) называется   последовательность, состоящая из </a:t>
            </a:r>
            <a:r>
              <a:rPr lang="en-US" sz="2400" b="1" dirty="0" smtClean="0">
                <a:latin typeface="Bookman Old Style" pitchFamily="18" charset="0"/>
              </a:rPr>
              <a:t>m</a:t>
            </a:r>
            <a:r>
              <a:rPr lang="ru-RU" sz="2400" dirty="0" smtClean="0">
                <a:solidFill>
                  <a:srgbClr val="003300"/>
                </a:solidFill>
                <a:latin typeface="Bookman Old Style" pitchFamily="18" charset="0"/>
              </a:rPr>
              <a:t> различных элементов некоторого </a:t>
            </a:r>
            <a:r>
              <a:rPr lang="en-US" sz="2400" b="1" dirty="0" smtClean="0">
                <a:solidFill>
                  <a:srgbClr val="003300"/>
                </a:solidFill>
                <a:latin typeface="Bookman Old Style" pitchFamily="18" charset="0"/>
              </a:rPr>
              <a:t>n</a:t>
            </a:r>
            <a:r>
              <a:rPr lang="ru-RU" sz="2400" b="1" dirty="0" smtClean="0">
                <a:solidFill>
                  <a:srgbClr val="003300"/>
                </a:solidFill>
                <a:latin typeface="Bookman Old Style" pitchFamily="18" charset="0"/>
              </a:rPr>
              <a:t> </a:t>
            </a:r>
            <a:r>
              <a:rPr lang="ru-RU" sz="2400" dirty="0" smtClean="0">
                <a:solidFill>
                  <a:srgbClr val="003300"/>
                </a:solidFill>
                <a:latin typeface="Bookman Old Style" pitchFamily="18" charset="0"/>
              </a:rPr>
              <a:t>  элементного множества.</a:t>
            </a: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179511" y="3685674"/>
            <a:ext cx="443036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Times New Roman" pitchFamily="18" charset="0"/>
              </a:rPr>
              <a:t>Формула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+mj-lt"/>
                <a:ea typeface="Times New Roman" pitchFamily="18" charset="0"/>
              </a:rPr>
              <a:t>(число размещений «из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+mj-lt"/>
                <a:ea typeface="Times New Roman" pitchFamily="18" charset="0"/>
              </a:rPr>
              <a:t>эн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+mj-lt"/>
                <a:ea typeface="Times New Roman" pitchFamily="18" charset="0"/>
              </a:rPr>
              <a:t> по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+mj-lt"/>
                <a:ea typeface="Times New Roman" pitchFamily="18" charset="0"/>
              </a:rPr>
              <a:t>эм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+mj-lt"/>
                <a:ea typeface="Times New Roman" pitchFamily="18" charset="0"/>
              </a:rPr>
              <a:t>»):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3300"/>
              </a:solidFill>
              <a:effectLst/>
              <a:latin typeface="+mj-lt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556252975"/>
              </p:ext>
            </p:extLst>
          </p:nvPr>
        </p:nvGraphicFramePr>
        <p:xfrm>
          <a:off x="4932040" y="3414343"/>
          <a:ext cx="3312368" cy="1425275"/>
        </p:xfrm>
        <a:graphic>
          <a:graphicData uri="http://schemas.openxmlformats.org/presentationml/2006/ole">
            <p:oleObj spid="_x0000_s4123" name="Формула" r:id="rId3" imgW="1206500" imgH="520700" progId="Equation.3">
              <p:embed/>
            </p:oleObj>
          </a:graphicData>
        </a:graphic>
      </p:graphicFrame>
      <p:sp>
        <p:nvSpPr>
          <p:cNvPr id="13" name="TextBox 10"/>
          <p:cNvSpPr txBox="1">
            <a:spLocks noChangeArrowheads="1"/>
          </p:cNvSpPr>
          <p:nvPr/>
        </p:nvSpPr>
        <p:spPr bwMode="auto">
          <a:xfrm>
            <a:off x="91627" y="4869160"/>
            <a:ext cx="9036496" cy="1200329"/>
          </a:xfrm>
          <a:prstGeom prst="rect">
            <a:avLst/>
          </a:prstGeom>
          <a:solidFill>
            <a:schemeClr val="accent6">
              <a:lumMod val="40000"/>
              <a:lumOff val="60000"/>
              <a:alpha val="73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ru-RU" altLang="ru-RU" sz="2400" b="1" u="sng" dirty="0" smtClean="0">
                <a:latin typeface="Times New Roman" pitchFamily="18" charset="0"/>
                <a:cs typeface="Times New Roman" pitchFamily="18" charset="0"/>
              </a:rPr>
              <a:t>Пример 4.</a:t>
            </a:r>
            <a:endParaRPr lang="ru-RU" altLang="ru-RU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alt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Сколькими способами можно рассадить </a:t>
            </a:r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alt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учащихся на </a:t>
            </a:r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25 </a:t>
            </a:r>
            <a:r>
              <a:rPr lang="ru-RU" alt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мест</a:t>
            </a:r>
            <a:r>
              <a:rPr lang="ru-RU" alt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altLang="ru-RU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471814785"/>
              </p:ext>
            </p:extLst>
          </p:nvPr>
        </p:nvGraphicFramePr>
        <p:xfrm>
          <a:off x="2135495" y="6072434"/>
          <a:ext cx="4948759" cy="648072"/>
        </p:xfrm>
        <a:graphic>
          <a:graphicData uri="http://schemas.openxmlformats.org/presentationml/2006/ole">
            <p:oleObj spid="_x0000_s4124" name="Формула" r:id="rId4" imgW="1841500" imgH="241300" progId="Equation.3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4579" y="2604641"/>
            <a:ext cx="885698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Два размещения из </a:t>
            </a:r>
            <a:r>
              <a:rPr lang="en-US" sz="2300" b="1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элементов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считаются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различными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если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они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отличаются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i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самими</a:t>
            </a:r>
            <a:r>
              <a:rPr lang="en-US" sz="2300" b="1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i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элементами</a:t>
            </a:r>
            <a:r>
              <a:rPr lang="en-US" sz="2300" b="1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или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i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порядком</a:t>
            </a:r>
            <a:r>
              <a:rPr lang="en-US" sz="2300" b="1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и</a:t>
            </a:r>
            <a:r>
              <a:rPr lang="ru-RU" sz="2300" b="1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en-US" sz="2300" b="1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i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расположения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300" dirty="0">
              <a:solidFill>
                <a:srgbClr val="99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5812844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>
            <a:spLocks noGrp="1"/>
          </p:cNvSpPr>
          <p:nvPr>
            <p:ph type="title"/>
          </p:nvPr>
        </p:nvSpPr>
        <p:spPr>
          <a:xfrm>
            <a:off x="37875" y="91091"/>
            <a:ext cx="9144000" cy="914128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>
            <a:normAutofit/>
          </a:bodyPr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ru-RU" sz="36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Размещения</a:t>
            </a:r>
            <a:endParaRPr lang="ru-RU" sz="36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53752" y="2647006"/>
            <a:ext cx="9036496" cy="3240782"/>
          </a:xfrm>
          <a:prstGeom prst="rect">
            <a:avLst/>
          </a:prstGeom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ru-RU" i="1" dirty="0" smtClean="0"/>
              <a:t>		</a:t>
            </a:r>
            <a:r>
              <a:rPr lang="ru-RU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Решение: 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ru-RU" sz="2400" i="1" dirty="0" smtClean="0"/>
              <a:t>Требуется</a:t>
            </a:r>
            <a:r>
              <a:rPr lang="en-US" sz="2400" i="1" dirty="0" smtClean="0"/>
              <a:t> </a:t>
            </a:r>
            <a:r>
              <a:rPr lang="ru-RU" sz="2400" i="1" dirty="0" smtClean="0"/>
              <a:t>выделить упорядоченные трехэлементные подмножества множества, содержащего </a:t>
            </a:r>
            <a:r>
              <a:rPr lang="ru-RU" sz="2400" b="1" i="1" dirty="0" smtClean="0"/>
              <a:t>40</a:t>
            </a:r>
            <a:r>
              <a:rPr lang="ru-RU" sz="2400" i="1" dirty="0" smtClean="0"/>
              <a:t> элементов, т.е. найти </a:t>
            </a:r>
            <a:r>
              <a:rPr lang="ru-RU" sz="2400" b="1" dirty="0" smtClean="0">
                <a:solidFill>
                  <a:schemeClr val="tx1"/>
                </a:solidFill>
              </a:rPr>
              <a:t>число размещений без повторений </a:t>
            </a:r>
            <a:r>
              <a:rPr lang="ru-RU" sz="2400" i="1" dirty="0" smtClean="0"/>
              <a:t>из 40 элементов по 3.</a:t>
            </a:r>
            <a:r>
              <a:rPr lang="ru-RU" i="1" dirty="0" smtClean="0"/>
              <a:t> </a:t>
            </a:r>
          </a:p>
          <a:p>
            <a:pPr eaLnBrk="1" hangingPunct="1">
              <a:buFontTx/>
              <a:buNone/>
              <a:defRPr/>
            </a:pPr>
            <a:endParaRPr lang="ru-RU" dirty="0" smtClean="0">
              <a:solidFill>
                <a:srgbClr val="993300"/>
              </a:solidFill>
            </a:endParaRPr>
          </a:p>
        </p:txBody>
      </p:sp>
      <p:grpSp>
        <p:nvGrpSpPr>
          <p:cNvPr id="31748" name="Group 6"/>
          <p:cNvGrpSpPr>
            <a:grpSpLocks/>
          </p:cNvGrpSpPr>
          <p:nvPr/>
        </p:nvGrpSpPr>
        <p:grpSpPr bwMode="auto">
          <a:xfrm>
            <a:off x="107504" y="4776993"/>
            <a:ext cx="8928992" cy="1601787"/>
            <a:chOff x="0" y="2750"/>
            <a:chExt cx="5760" cy="919"/>
          </a:xfrm>
        </p:grpSpPr>
        <p:sp>
          <p:nvSpPr>
            <p:cNvPr id="31749" name="TextBox 4"/>
            <p:cNvSpPr txBox="1">
              <a:spLocks noChangeArrowheads="1"/>
            </p:cNvSpPr>
            <p:nvPr/>
          </p:nvSpPr>
          <p:spPr bwMode="auto">
            <a:xfrm>
              <a:off x="0" y="2931"/>
              <a:ext cx="5760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4800" b="0">
                  <a:latin typeface="Comic Sans MS" pitchFamily="66" charset="0"/>
                </a:rPr>
                <a:t>A</a:t>
              </a:r>
              <a:r>
                <a:rPr lang="ru-RU" sz="4800" b="0">
                  <a:latin typeface="Comic Sans MS" pitchFamily="66" charset="0"/>
                </a:rPr>
                <a:t> </a:t>
              </a:r>
              <a:r>
                <a:rPr lang="en-US" sz="4800" b="0">
                  <a:latin typeface="Comic Sans MS" pitchFamily="66" charset="0"/>
                </a:rPr>
                <a:t>=      =38*39*40=59280</a:t>
              </a:r>
              <a:endParaRPr lang="ru-RU" sz="4800" b="0">
                <a:latin typeface="Comic Sans MS" pitchFamily="66" charset="0"/>
              </a:endParaRPr>
            </a:p>
          </p:txBody>
        </p:sp>
        <p:sp>
          <p:nvSpPr>
            <p:cNvPr id="31750" name="TextBox 7"/>
            <p:cNvSpPr txBox="1">
              <a:spLocks noChangeArrowheads="1"/>
            </p:cNvSpPr>
            <p:nvPr/>
          </p:nvSpPr>
          <p:spPr bwMode="auto">
            <a:xfrm>
              <a:off x="521" y="2750"/>
              <a:ext cx="1170" cy="5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4800" b="0">
                  <a:latin typeface="Comic Sans MS" pitchFamily="66" charset="0"/>
                </a:rPr>
                <a:t> 40!</a:t>
              </a:r>
              <a:endParaRPr lang="ru-RU" sz="4800" b="0">
                <a:latin typeface="Comic Sans MS" pitchFamily="66" charset="0"/>
              </a:endParaRPr>
            </a:p>
          </p:txBody>
        </p:sp>
        <p:sp>
          <p:nvSpPr>
            <p:cNvPr id="31751" name="TextBox 8"/>
            <p:cNvSpPr txBox="1">
              <a:spLocks noChangeArrowheads="1"/>
            </p:cNvSpPr>
            <p:nvPr/>
          </p:nvSpPr>
          <p:spPr bwMode="auto">
            <a:xfrm>
              <a:off x="630" y="3150"/>
              <a:ext cx="1620" cy="5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4800" b="0">
                  <a:latin typeface="Comic Sans MS" pitchFamily="66" charset="0"/>
                </a:rPr>
                <a:t>37!</a:t>
              </a:r>
              <a:endParaRPr lang="ru-RU" sz="4800" b="0">
                <a:latin typeface="Comic Sans MS" pitchFamily="66" charset="0"/>
              </a:endParaRPr>
            </a:p>
          </p:txBody>
        </p:sp>
        <p:cxnSp>
          <p:nvCxnSpPr>
            <p:cNvPr id="15" name="Прямая соединительная линия 14"/>
            <p:cNvCxnSpPr/>
            <p:nvPr/>
          </p:nvCxnSpPr>
          <p:spPr>
            <a:xfrm>
              <a:off x="630" y="3195"/>
              <a:ext cx="720" cy="0"/>
            </a:xfrm>
            <a:prstGeom prst="line">
              <a:avLst/>
            </a:prstGeom>
            <a:ln w="666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753" name="TextBox 19"/>
            <p:cNvSpPr txBox="1">
              <a:spLocks noChangeArrowheads="1"/>
            </p:cNvSpPr>
            <p:nvPr/>
          </p:nvSpPr>
          <p:spPr bwMode="auto">
            <a:xfrm>
              <a:off x="303" y="3290"/>
              <a:ext cx="108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ru-RU">
                  <a:latin typeface="Calibri" pitchFamily="34" charset="0"/>
                </a:rPr>
                <a:t>40</a:t>
              </a:r>
            </a:p>
          </p:txBody>
        </p:sp>
        <p:sp>
          <p:nvSpPr>
            <p:cNvPr id="31754" name="TextBox 20"/>
            <p:cNvSpPr txBox="1">
              <a:spLocks noChangeArrowheads="1"/>
            </p:cNvSpPr>
            <p:nvPr/>
          </p:nvSpPr>
          <p:spPr bwMode="auto">
            <a:xfrm>
              <a:off x="31" y="2931"/>
              <a:ext cx="103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ru-RU">
                  <a:latin typeface="Calibri" pitchFamily="34" charset="0"/>
                </a:rPr>
                <a:t>         3</a:t>
              </a:r>
            </a:p>
          </p:txBody>
        </p:sp>
      </p:grpSp>
      <p:sp>
        <p:nvSpPr>
          <p:cNvPr id="3" name="Прямоугольник 2"/>
          <p:cNvSpPr/>
          <p:nvPr/>
        </p:nvSpPr>
        <p:spPr>
          <a:xfrm>
            <a:off x="107504" y="1268760"/>
            <a:ext cx="8928992" cy="138499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Пример 5</a:t>
            </a:r>
            <a:r>
              <a:rPr lang="ru-RU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Сколькими </a:t>
            </a:r>
            <a:r>
              <a:rPr lang="ru-RU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способами из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40</a:t>
            </a:r>
            <a:r>
              <a:rPr lang="ru-RU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учеников класса можно выделить актив в следующем составе: 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староста, физорг и редактор </a:t>
            </a:r>
            <a:r>
              <a:rPr lang="ru-RU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стенгазеты?</a:t>
            </a:r>
          </a:p>
        </p:txBody>
      </p:sp>
    </p:spTree>
    <p:extLst>
      <p:ext uri="{BB962C8B-B14F-4D97-AF65-F5344CB8AC3E}">
        <p14:creationId xmlns="" xmlns:p14="http://schemas.microsoft.com/office/powerpoint/2010/main" val="368973113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3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294907832"/>
              </p:ext>
            </p:extLst>
          </p:nvPr>
        </p:nvGraphicFramePr>
        <p:xfrm>
          <a:off x="7553347" y="2292840"/>
          <a:ext cx="714380" cy="414339"/>
        </p:xfrm>
        <a:graphic>
          <a:graphicData uri="http://schemas.openxmlformats.org/presentationml/2006/ole">
            <p:oleObj spid="_x0000_s5162" name="Формула" r:id="rId3" imgW="431613" imgH="203112" progId="Equation.3">
              <p:embed/>
            </p:oleObj>
          </a:graphicData>
        </a:graphic>
      </p:graphicFrame>
      <p:graphicFrame>
        <p:nvGraphicFramePr>
          <p:cNvPr id="2253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959432784"/>
              </p:ext>
            </p:extLst>
          </p:nvPr>
        </p:nvGraphicFramePr>
        <p:xfrm>
          <a:off x="4966998" y="3023383"/>
          <a:ext cx="857256" cy="342901"/>
        </p:xfrm>
        <a:graphic>
          <a:graphicData uri="http://schemas.openxmlformats.org/presentationml/2006/ole">
            <p:oleObj spid="_x0000_s5163" name="Формула" r:id="rId4" imgW="482391" imgH="203112" progId="Equation.3">
              <p:embed/>
            </p:oleObj>
          </a:graphicData>
        </a:graphic>
      </p:graphicFrame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323528" y="2060848"/>
            <a:ext cx="744659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+mj-lt"/>
                <a:ea typeface="Times New Roman" pitchFamily="18" charset="0"/>
              </a:rPr>
              <a:t>Решение (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+mj-lt"/>
                <a:ea typeface="Times New Roman" pitchFamily="18" charset="0"/>
                <a:sym typeface="Wingdings" pitchFamily="2" charset="2"/>
              </a:rPr>
              <a:t>обратить внимание на его оформление!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+mj-lt"/>
                <a:ea typeface="Times New Roman" pitchFamily="18" charset="0"/>
                <a:sym typeface="Wingdings" pitchFamily="2" charset="2"/>
              </a:rPr>
              <a:t>)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3300"/>
              </a:solidFill>
              <a:effectLst/>
              <a:latin typeface="+mj-lt"/>
              <a:sym typeface="Wingdings" pitchFamily="2" charset="2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+mj-lt"/>
                <a:ea typeface="Times New Roman" pitchFamily="18" charset="0"/>
                <a:sym typeface="Wingdings" pitchFamily="2" charset="2"/>
              </a:rPr>
              <a:t>Основное множество: {1, 3, 5, 7, 9} – нечетные цифры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+mj-lt"/>
                <a:ea typeface="Times New Roman" pitchFamily="18" charset="0"/>
                <a:sym typeface="Symbol" pitchFamily="18" charset="2"/>
              </a:rPr>
              <a:t>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+mj-lt"/>
                <a:ea typeface="Times New Roman" pitchFamily="18" charset="0"/>
              </a:rPr>
              <a:t> 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3300"/>
              </a:solidFill>
              <a:effectLst/>
              <a:latin typeface="+mj-lt"/>
              <a:ea typeface="Times New Roman" pitchFamily="18" charset="0"/>
              <a:sym typeface="Symbol" pitchFamily="18" charset="2"/>
            </a:endParaRPr>
          </a:p>
        </p:txBody>
      </p:sp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323528" y="2996952"/>
            <a:ext cx="464347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+mj-lt"/>
                <a:ea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+mj-lt"/>
                <a:ea typeface="Times New Roman" pitchFamily="18" charset="0"/>
              </a:rPr>
              <a:t>Соединение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+mj-lt"/>
                <a:ea typeface="Times New Roman" pitchFamily="18" charset="0"/>
              </a:rPr>
              <a:t> – двузначное число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+mj-lt"/>
                <a:ea typeface="Times New Roman" pitchFamily="18" charset="0"/>
                <a:sym typeface="Symbol" pitchFamily="18" charset="2"/>
              </a:rPr>
              <a:t>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+mj-lt"/>
                <a:ea typeface="Times New Roman" pitchFamily="18" charset="0"/>
              </a:rPr>
              <a:t>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3300"/>
              </a:solidFill>
              <a:effectLst/>
              <a:latin typeface="+mj-lt"/>
              <a:ea typeface="Times New Roman" pitchFamily="18" charset="0"/>
              <a:sym typeface="Symbol" pitchFamily="18" charset="2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23794" y="1124744"/>
            <a:ext cx="8847152" cy="830997"/>
          </a:xfrm>
          <a:prstGeom prst="rect">
            <a:avLst/>
          </a:prstGeom>
          <a:solidFill>
            <a:schemeClr val="accent6">
              <a:lumMod val="40000"/>
              <a:lumOff val="60000"/>
              <a:alpha val="81000"/>
            </a:schemeClr>
          </a:solidFill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Пример 6</a:t>
            </a:r>
            <a:r>
              <a:rPr lang="ru-RU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Сколько существует двузначных чисел, в которых цифра десятков и цифра единиц различны и нечетны?</a:t>
            </a:r>
          </a:p>
        </p:txBody>
      </p:sp>
      <p:graphicFrame>
        <p:nvGraphicFramePr>
          <p:cNvPr id="2254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97521577"/>
              </p:ext>
            </p:extLst>
          </p:nvPr>
        </p:nvGraphicFramePr>
        <p:xfrm>
          <a:off x="4285248" y="3650262"/>
          <a:ext cx="785818" cy="285752"/>
        </p:xfrm>
        <a:graphic>
          <a:graphicData uri="http://schemas.openxmlformats.org/presentationml/2006/ole">
            <p:oleObj spid="_x0000_s5164" name="Формула" r:id="rId5" imgW="609336" imgH="203112" progId="Equation.3">
              <p:embed/>
            </p:oleObj>
          </a:graphicData>
        </a:graphic>
      </p:graphicFrame>
      <p:graphicFrame>
        <p:nvGraphicFramePr>
          <p:cNvPr id="2253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963039037"/>
              </p:ext>
            </p:extLst>
          </p:nvPr>
        </p:nvGraphicFramePr>
        <p:xfrm>
          <a:off x="1414398" y="4890326"/>
          <a:ext cx="3754473" cy="1058954"/>
        </p:xfrm>
        <a:graphic>
          <a:graphicData uri="http://schemas.openxmlformats.org/presentationml/2006/ole">
            <p:oleObj spid="_x0000_s5165" name="Формула" r:id="rId6" imgW="2006600" imgH="508000" progId="Equation.3">
              <p:embed/>
            </p:oleObj>
          </a:graphicData>
        </a:graphic>
      </p:graphicFrame>
      <p:sp>
        <p:nvSpPr>
          <p:cNvPr id="22541" name="Rectangle 13"/>
          <p:cNvSpPr>
            <a:spLocks noChangeArrowheads="1"/>
          </p:cNvSpPr>
          <p:nvPr/>
        </p:nvSpPr>
        <p:spPr bwMode="auto">
          <a:xfrm>
            <a:off x="296622" y="3645024"/>
            <a:ext cx="514350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+mj-lt"/>
                <a:ea typeface="Times New Roman" pitchFamily="18" charset="0"/>
              </a:rPr>
              <a:t>  Проверим, важен ли порядок: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3300"/>
              </a:solidFill>
              <a:effectLst/>
              <a:latin typeface="+mj-lt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147529" y="3645024"/>
            <a:ext cx="35205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Tx/>
              <a:buChar char="-"/>
            </a:pPr>
            <a:r>
              <a:rPr lang="ru-RU" dirty="0" smtClean="0">
                <a:solidFill>
                  <a:srgbClr val="003300"/>
                </a:solidFill>
              </a:rPr>
              <a:t>разные двузначные числа </a:t>
            </a:r>
            <a:r>
              <a:rPr lang="ru-RU" dirty="0">
                <a:solidFill>
                  <a:srgbClr val="003300"/>
                </a:solidFill>
                <a:sym typeface="Symbol"/>
              </a:rPr>
              <a:t></a:t>
            </a:r>
            <a:r>
              <a:rPr lang="ru-RU" dirty="0">
                <a:solidFill>
                  <a:srgbClr val="003300"/>
                </a:solidFill>
              </a:rPr>
              <a:t> </a:t>
            </a:r>
            <a:endParaRPr lang="ru-RU" dirty="0" smtClean="0">
              <a:solidFill>
                <a:srgbClr val="003300"/>
              </a:solidFill>
            </a:endParaRPr>
          </a:p>
          <a:p>
            <a:endParaRPr lang="ru-RU" dirty="0">
              <a:solidFill>
                <a:srgbClr val="003300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755576" y="4152855"/>
            <a:ext cx="82153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ru-RU" dirty="0" smtClean="0">
                <a:solidFill>
                  <a:srgbClr val="003300"/>
                </a:solidFill>
              </a:rPr>
              <a:t>порядок важен </a:t>
            </a:r>
            <a:r>
              <a:rPr lang="ru-RU" dirty="0" smtClean="0">
                <a:solidFill>
                  <a:srgbClr val="003300"/>
                </a:solidFill>
                <a:sym typeface="Symbol"/>
              </a:rPr>
              <a:t></a:t>
            </a:r>
            <a:r>
              <a:rPr lang="ru-RU" dirty="0" smtClean="0">
                <a:solidFill>
                  <a:srgbClr val="003300"/>
                </a:solidFill>
              </a:rPr>
              <a:t> это последовательность </a:t>
            </a:r>
            <a:r>
              <a:rPr lang="ru-RU" dirty="0" smtClean="0">
                <a:solidFill>
                  <a:srgbClr val="003300"/>
                </a:solidFill>
                <a:sym typeface="Symbol"/>
              </a:rPr>
              <a:t></a:t>
            </a:r>
            <a:r>
              <a:rPr lang="ru-RU" dirty="0" smtClean="0">
                <a:solidFill>
                  <a:srgbClr val="003300"/>
                </a:solidFill>
              </a:rPr>
              <a:t> это размещение «из пяти по два».</a:t>
            </a:r>
            <a:endParaRPr lang="ru-RU" dirty="0">
              <a:solidFill>
                <a:srgbClr val="0033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440126" y="5337115"/>
            <a:ext cx="22669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3300"/>
                </a:solidFill>
              </a:rPr>
              <a:t>двузначных чисел</a:t>
            </a:r>
            <a:endParaRPr lang="ru-RU" dirty="0">
              <a:solidFill>
                <a:srgbClr val="0033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979234" y="6257835"/>
            <a:ext cx="2999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3300"/>
                </a:solidFill>
              </a:rPr>
              <a:t>Ответ: 20 чисел.</a:t>
            </a:r>
            <a:endParaRPr lang="ru-RU" sz="2400" dirty="0">
              <a:solidFill>
                <a:srgbClr val="003300"/>
              </a:solidFill>
            </a:endParaRPr>
          </a:p>
        </p:txBody>
      </p:sp>
      <p:sp>
        <p:nvSpPr>
          <p:cNvPr id="20" name="Заголовок 1"/>
          <p:cNvSpPr txBox="1">
            <a:spLocks/>
          </p:cNvSpPr>
          <p:nvPr/>
        </p:nvSpPr>
        <p:spPr>
          <a:xfrm>
            <a:off x="0" y="0"/>
            <a:ext cx="9144000" cy="91412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</p:spPr>
        <p:txBody>
          <a:bodyPr>
            <a:normAutofit fontScale="97500"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>
              <a:buNone/>
              <a:defRPr/>
            </a:pPr>
            <a:r>
              <a:rPr lang="ru-RU" sz="36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Размещения</a:t>
            </a:r>
            <a:endParaRPr lang="ru-RU" sz="36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704881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9144000" cy="1052736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</p:spPr>
        <p:txBody>
          <a:bodyPr>
            <a:noAutofit/>
          </a:bodyPr>
          <a:lstStyle>
            <a:defPPr>
              <a:defRPr lang="ru-RU"/>
            </a:defPPr>
            <a:lvl1pPr marL="320040" indent="-320040" algn="just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6000" b="1" i="0">
                <a:solidFill>
                  <a:schemeClr val="tx2">
                    <a:satMod val="13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>
              <a:buNone/>
            </a:pPr>
            <a:r>
              <a:rPr lang="ru-RU" sz="440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Сочетания</a:t>
            </a:r>
          </a:p>
          <a:p>
            <a:endParaRPr lang="ru-RU" sz="360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endParaRPr lang="ru-RU" sz="360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1196752"/>
            <a:ext cx="9144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u="sng" dirty="0" smtClean="0">
                <a:solidFill>
                  <a:srgbClr val="0000FF"/>
                </a:solidFill>
                <a:latin typeface="Bookman Old Style" pitchFamily="18" charset="0"/>
                <a:cs typeface="Times New Roman" pitchFamily="18" charset="0"/>
              </a:rPr>
              <a:t>Сочетанием</a:t>
            </a:r>
            <a:r>
              <a:rPr lang="ru-RU" sz="2800" b="1" i="1" dirty="0" smtClean="0">
                <a:solidFill>
                  <a:srgbClr val="0000FF"/>
                </a:solidFill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Bookman Old Style" pitchFamily="18" charset="0"/>
                <a:cs typeface="Times New Roman" pitchFamily="18" charset="0"/>
              </a:rPr>
              <a:t>из </a:t>
            </a:r>
            <a:r>
              <a:rPr lang="en-US" sz="2800" b="1" i="1" dirty="0" smtClean="0">
                <a:latin typeface="Bookman Old Style" pitchFamily="18" charset="0"/>
                <a:cs typeface="Times New Roman" pitchFamily="18" charset="0"/>
              </a:rPr>
              <a:t>n</a:t>
            </a:r>
            <a:r>
              <a:rPr lang="ru-RU" sz="2800" dirty="0" smtClean="0">
                <a:latin typeface="Bookman Old Style" pitchFamily="18" charset="0"/>
                <a:cs typeface="Times New Roman" pitchFamily="18" charset="0"/>
              </a:rPr>
              <a:t> элементов  по </a:t>
            </a:r>
            <a:r>
              <a:rPr lang="en-US" sz="2800" b="1" i="1" dirty="0" smtClean="0">
                <a:latin typeface="Bookman Old Style" pitchFamily="18" charset="0"/>
                <a:cs typeface="Times New Roman" pitchFamily="18" charset="0"/>
              </a:rPr>
              <a:t>m</a:t>
            </a:r>
            <a:r>
              <a:rPr lang="ru-RU" sz="2800" dirty="0" smtClean="0">
                <a:latin typeface="Bookman Old Style" pitchFamily="18" charset="0"/>
                <a:cs typeface="Times New Roman" pitchFamily="18" charset="0"/>
              </a:rPr>
              <a:t> ( </a:t>
            </a:r>
            <a:r>
              <a:rPr lang="en-US" sz="2800" b="1" dirty="0" smtClean="0">
                <a:latin typeface="Bookman Old Style" pitchFamily="18" charset="0"/>
                <a:cs typeface="Times New Roman" pitchFamily="18" charset="0"/>
              </a:rPr>
              <a:t>m</a:t>
            </a:r>
            <a:r>
              <a:rPr lang="ru-RU" sz="2800" b="1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Bookman Old Style" pitchFamily="18" charset="0"/>
                <a:cs typeface="Times New Roman" pitchFamily="18" charset="0"/>
              </a:rPr>
              <a:t>≤ n</a:t>
            </a:r>
            <a:r>
              <a:rPr lang="ru-RU" sz="2800" dirty="0" smtClean="0">
                <a:latin typeface="Bookman Old Style" pitchFamily="18" charset="0"/>
                <a:cs typeface="Times New Roman" pitchFamily="18" charset="0"/>
              </a:rPr>
              <a:t>) называется  </a:t>
            </a:r>
            <a:r>
              <a:rPr lang="en-US" sz="2800" b="1" i="1" dirty="0" smtClean="0">
                <a:latin typeface="Bookman Old Style" pitchFamily="18" charset="0"/>
                <a:cs typeface="Times New Roman" pitchFamily="18" charset="0"/>
              </a:rPr>
              <a:t>m</a:t>
            </a:r>
            <a:r>
              <a:rPr lang="ru-RU" sz="2800" b="1" dirty="0" smtClean="0">
                <a:latin typeface="Bookman Old Style" pitchFamily="18" charset="0"/>
                <a:cs typeface="Times New Roman" pitchFamily="18" charset="0"/>
              </a:rPr>
              <a:t>-</a:t>
            </a:r>
            <a:r>
              <a:rPr lang="ru-RU" sz="2800" dirty="0" smtClean="0">
                <a:latin typeface="Bookman Old Style" pitchFamily="18" charset="0"/>
                <a:cs typeface="Times New Roman" pitchFamily="18" charset="0"/>
              </a:rPr>
              <a:t> элементное подмножество некоторого </a:t>
            </a:r>
            <a:r>
              <a:rPr lang="en-US" sz="2800" dirty="0" smtClean="0">
                <a:latin typeface="Bookman Old Style" pitchFamily="18" charset="0"/>
                <a:cs typeface="Times New Roman" pitchFamily="18" charset="0"/>
              </a:rPr>
              <a:t>n</a:t>
            </a:r>
            <a:r>
              <a:rPr lang="ru-RU" sz="2800" dirty="0" smtClean="0">
                <a:latin typeface="Bookman Old Style" pitchFamily="18" charset="0"/>
                <a:cs typeface="Times New Roman" pitchFamily="18" charset="0"/>
              </a:rPr>
              <a:t> элементного множества.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4206869"/>
            <a:ext cx="85724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i="1" dirty="0">
                <a:solidFill>
                  <a:srgbClr val="C00000"/>
                </a:solidFill>
                <a:ea typeface="Times New Roman" pitchFamily="18" charset="0"/>
              </a:rPr>
              <a:t>Формула </a:t>
            </a:r>
            <a:r>
              <a:rPr lang="ru-RU" sz="2800" dirty="0">
                <a:solidFill>
                  <a:srgbClr val="C00000"/>
                </a:solidFill>
                <a:ea typeface="Times New Roman" pitchFamily="18" charset="0"/>
              </a:rPr>
              <a:t> </a:t>
            </a:r>
            <a:r>
              <a:rPr lang="ru-RU" sz="2800" dirty="0">
                <a:solidFill>
                  <a:srgbClr val="003300"/>
                </a:solidFill>
                <a:ea typeface="Times New Roman" pitchFamily="18" charset="0"/>
              </a:rPr>
              <a:t>(число размещений «</a:t>
            </a:r>
            <a:r>
              <a:rPr lang="ru-RU" sz="2800" b="1" i="1" dirty="0">
                <a:ea typeface="Times New Roman" pitchFamily="18" charset="0"/>
              </a:rPr>
              <a:t>из </a:t>
            </a:r>
            <a:r>
              <a:rPr lang="ru-RU" sz="2800" b="1" i="1" dirty="0" err="1">
                <a:ea typeface="Times New Roman" pitchFamily="18" charset="0"/>
              </a:rPr>
              <a:t>эн</a:t>
            </a:r>
            <a:r>
              <a:rPr lang="ru-RU" sz="2800" b="1" i="1" dirty="0">
                <a:ea typeface="Times New Roman" pitchFamily="18" charset="0"/>
              </a:rPr>
              <a:t> по </a:t>
            </a:r>
            <a:r>
              <a:rPr lang="ru-RU" sz="2800" b="1" i="1" dirty="0" err="1">
                <a:ea typeface="Times New Roman" pitchFamily="18" charset="0"/>
              </a:rPr>
              <a:t>эм</a:t>
            </a:r>
            <a:r>
              <a:rPr lang="ru-RU" sz="2800" dirty="0">
                <a:solidFill>
                  <a:srgbClr val="003300"/>
                </a:solidFill>
                <a:ea typeface="Times New Roman" pitchFamily="18" charset="0"/>
              </a:rPr>
              <a:t>»): </a:t>
            </a:r>
            <a:endParaRPr lang="ru-RU" sz="2800" dirty="0">
              <a:solidFill>
                <a:srgbClr val="003300"/>
              </a:solidFill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355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850383781"/>
              </p:ext>
            </p:extLst>
          </p:nvPr>
        </p:nvGraphicFramePr>
        <p:xfrm>
          <a:off x="1763688" y="5085184"/>
          <a:ext cx="5018958" cy="1224136"/>
        </p:xfrm>
        <a:graphic>
          <a:graphicData uri="http://schemas.openxmlformats.org/presentationml/2006/ole">
            <p:oleObj spid="_x0000_s6156" name="Формула" r:id="rId3" imgW="1435100" imgH="520700" progId="Equation.3">
              <p:embed/>
            </p:oleObj>
          </a:graphicData>
        </a:graphic>
      </p:graphicFrame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0" y="2766412"/>
            <a:ext cx="9144000" cy="1066800"/>
          </a:xfrm>
          <a:prstGeom prst="rect">
            <a:avLst/>
          </a:prstGeom>
          <a:solidFill>
            <a:schemeClr val="bg1">
              <a:alpha val="79999"/>
            </a:schemeClr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3200" i="1" u="sng">
                <a:latin typeface="Century Schoolbook" pitchFamily="18" charset="0"/>
              </a:rPr>
              <a:t>Сочетания</a:t>
            </a:r>
            <a:r>
              <a:rPr lang="ru-RU" sz="3200" b="0" i="1">
                <a:latin typeface="Century Schoolbook" pitchFamily="18" charset="0"/>
              </a:rPr>
              <a:t> – конечные множества, в которых порядок не имеет значения.</a:t>
            </a:r>
          </a:p>
        </p:txBody>
      </p:sp>
    </p:spTree>
    <p:extLst>
      <p:ext uri="{BB962C8B-B14F-4D97-AF65-F5344CB8AC3E}">
        <p14:creationId xmlns="" xmlns:p14="http://schemas.microsoft.com/office/powerpoint/2010/main" val="146672524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26710" y="2697114"/>
            <a:ext cx="74295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r>
              <a:rPr lang="ru-RU" u="sng" dirty="0" smtClean="0">
                <a:solidFill>
                  <a:srgbClr val="003300"/>
                </a:solidFill>
                <a:ea typeface="Times New Roman" pitchFamily="18" charset="0"/>
              </a:rPr>
              <a:t>Решение.</a:t>
            </a:r>
            <a:r>
              <a:rPr lang="ru-RU" dirty="0" smtClean="0">
                <a:solidFill>
                  <a:srgbClr val="003300"/>
                </a:solidFill>
                <a:ea typeface="Times New Roman" pitchFamily="18" charset="0"/>
              </a:rPr>
              <a:t> </a:t>
            </a:r>
            <a:r>
              <a:rPr lang="ru-RU" dirty="0">
                <a:solidFill>
                  <a:srgbClr val="003300"/>
                </a:solidFill>
                <a:ea typeface="Times New Roman" pitchFamily="18" charset="0"/>
              </a:rPr>
              <a:t>(</a:t>
            </a:r>
            <a:r>
              <a:rPr lang="ru-RU" b="1" i="1" dirty="0">
                <a:solidFill>
                  <a:srgbClr val="003300"/>
                </a:solidFill>
                <a:ea typeface="Times New Roman" pitchFamily="18" charset="0"/>
                <a:sym typeface="Wingdings" pitchFamily="2" charset="2"/>
              </a:rPr>
              <a:t>обратить внимание на его оформление!</a:t>
            </a:r>
            <a:r>
              <a:rPr lang="ru-RU" b="1" dirty="0">
                <a:solidFill>
                  <a:srgbClr val="003300"/>
                </a:solidFill>
                <a:ea typeface="Times New Roman" pitchFamily="18" charset="0"/>
                <a:sym typeface="Wingdings" pitchFamily="2" charset="2"/>
              </a:rPr>
              <a:t>)</a:t>
            </a:r>
            <a:endParaRPr lang="ru-RU" b="1" dirty="0">
              <a:solidFill>
                <a:srgbClr val="003300"/>
              </a:solidFill>
              <a:sym typeface="Wingdings" pitchFamily="2" charset="2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226710" y="3059668"/>
            <a:ext cx="789703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+mj-lt"/>
                <a:ea typeface="Times New Roman" pitchFamily="18" charset="0"/>
              </a:rPr>
              <a:t>Основное множество: {мак, роза, тюльпан, лилия, гвоздика}</a:t>
            </a:r>
            <a:r>
              <a:rPr lang="ru-RU" dirty="0">
                <a:sym typeface="Symbol"/>
              </a:rPr>
              <a:t> </a:t>
            </a:r>
            <a:r>
              <a:rPr lang="ru-RU" dirty="0">
                <a:solidFill>
                  <a:srgbClr val="003300"/>
                </a:solidFill>
                <a:sym typeface="Symbol"/>
              </a:rPr>
              <a:t></a:t>
            </a:r>
            <a:r>
              <a:rPr lang="ru-RU" dirty="0" smtClean="0">
                <a:solidFill>
                  <a:srgbClr val="003300"/>
                </a:solidFill>
                <a:sym typeface="Symbol"/>
              </a:rPr>
              <a:t> 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rgbClr val="003300"/>
              </a:solidFill>
              <a:effectLst/>
              <a:latin typeface="Times New Roman" pitchFamily="18" charset="0"/>
              <a:ea typeface="Times New Roman" pitchFamily="18" charset="0"/>
              <a:sym typeface="Symbol" pitchFamily="18" charset="2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26776" y="3416858"/>
            <a:ext cx="45970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3300"/>
                </a:solidFill>
              </a:rPr>
              <a:t>Соединение – букет из трех цветков </a:t>
            </a:r>
            <a:r>
              <a:rPr lang="ru-RU" dirty="0">
                <a:solidFill>
                  <a:srgbClr val="003300"/>
                </a:solidFill>
                <a:sym typeface="Symbol"/>
              </a:rPr>
              <a:t></a:t>
            </a:r>
            <a:r>
              <a:rPr lang="ru-RU" dirty="0">
                <a:solidFill>
                  <a:srgbClr val="003300"/>
                </a:solidFill>
              </a:rPr>
              <a:t>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55338" y="3702610"/>
            <a:ext cx="35750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/>
              <a:t>Проверим, важен ли порядок</a:t>
            </a:r>
            <a:r>
              <a:rPr lang="ru-RU" dirty="0">
                <a:solidFill>
                  <a:srgbClr val="003300"/>
                </a:solidFill>
              </a:rPr>
              <a:t>: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07504" y="4263574"/>
            <a:ext cx="86308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3300"/>
                </a:solidFill>
              </a:rPr>
              <a:t>{тюльпан, лилия, гвоздика} и {лилия, тюльпан, гвоздика} – один и тот же букет </a:t>
            </a:r>
            <a:r>
              <a:rPr lang="ru-RU" dirty="0">
                <a:solidFill>
                  <a:srgbClr val="003300"/>
                </a:solidFill>
                <a:sym typeface="Symbol"/>
              </a:rPr>
              <a:t></a:t>
            </a:r>
            <a:r>
              <a:rPr lang="ru-RU" dirty="0">
                <a:solidFill>
                  <a:srgbClr val="003300"/>
                </a:solidFill>
              </a:rPr>
              <a:t> порядок неважен </a:t>
            </a:r>
            <a:r>
              <a:rPr lang="ru-RU" dirty="0">
                <a:solidFill>
                  <a:srgbClr val="003300"/>
                </a:solidFill>
                <a:sym typeface="Symbol"/>
              </a:rPr>
              <a:t></a:t>
            </a:r>
            <a:r>
              <a:rPr lang="ru-RU" dirty="0">
                <a:solidFill>
                  <a:srgbClr val="003300"/>
                </a:solidFill>
              </a:rPr>
              <a:t> это подмножество </a:t>
            </a:r>
            <a:r>
              <a:rPr lang="ru-RU" dirty="0">
                <a:solidFill>
                  <a:srgbClr val="003300"/>
                </a:solidFill>
                <a:sym typeface="Symbol"/>
              </a:rPr>
              <a:t></a:t>
            </a:r>
            <a:r>
              <a:rPr lang="ru-RU" dirty="0">
                <a:solidFill>
                  <a:srgbClr val="003300"/>
                </a:solidFill>
              </a:rPr>
              <a:t> это сочетание «из пяти по три».</a:t>
            </a:r>
          </a:p>
        </p:txBody>
      </p:sp>
      <p:graphicFrame>
        <p:nvGraphicFramePr>
          <p:cNvPr id="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349209247"/>
              </p:ext>
            </p:extLst>
          </p:nvPr>
        </p:nvGraphicFramePr>
        <p:xfrm>
          <a:off x="2658720" y="5229200"/>
          <a:ext cx="3143272" cy="785818"/>
        </p:xfrm>
        <a:graphic>
          <a:graphicData uri="http://schemas.openxmlformats.org/presentationml/2006/ole">
            <p:oleObj spid="_x0000_s7196" name="Формула" r:id="rId3" imgW="2171700" imgH="520700" progId="Equation.3">
              <p:embed/>
            </p:oleObj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4674294" y="6237311"/>
            <a:ext cx="4320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Ответ: 10 букетов</a:t>
            </a:r>
            <a:endParaRPr lang="ru-RU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723657144"/>
              </p:ext>
            </p:extLst>
          </p:nvPr>
        </p:nvGraphicFramePr>
        <p:xfrm>
          <a:off x="7695119" y="3066446"/>
          <a:ext cx="857250" cy="398975"/>
        </p:xfrm>
        <a:graphic>
          <a:graphicData uri="http://schemas.openxmlformats.org/presentationml/2006/ole">
            <p:oleObj spid="_x0000_s7197" name="Формула" r:id="rId4" imgW="431613" imgH="203112" progId="Equation.3">
              <p:embed/>
            </p:oleObj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819942497"/>
              </p:ext>
            </p:extLst>
          </p:nvPr>
        </p:nvGraphicFramePr>
        <p:xfrm>
          <a:off x="5076056" y="3409730"/>
          <a:ext cx="857250" cy="342900"/>
        </p:xfrm>
        <a:graphic>
          <a:graphicData uri="http://schemas.openxmlformats.org/presentationml/2006/ole">
            <p:oleObj spid="_x0000_s7198" name="Формула" r:id="rId5" imgW="469696" imgH="203112" progId="Equation.3">
              <p:embed/>
            </p:oleObj>
          </a:graphicData>
        </a:graphic>
      </p:graphicFrame>
      <p:sp>
        <p:nvSpPr>
          <p:cNvPr id="15" name="Заголовок 14"/>
          <p:cNvSpPr txBox="1">
            <a:spLocks noGrp="1"/>
          </p:cNvSpPr>
          <p:nvPr>
            <p:ph type="title"/>
          </p:nvPr>
        </p:nvSpPr>
        <p:spPr>
          <a:xfrm>
            <a:off x="44908" y="14001"/>
            <a:ext cx="9143999" cy="1143000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</p:spPr>
        <p:txBody>
          <a:bodyPr>
            <a:noAutofit/>
          </a:bodyPr>
          <a:lstStyle>
            <a:defPPr>
              <a:defRPr lang="ru-RU"/>
            </a:defPPr>
            <a:lvl1pPr marL="320040" indent="-320040" algn="just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6000" b="1" i="0">
                <a:solidFill>
                  <a:schemeClr val="tx2">
                    <a:satMod val="13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endParaRPr lang="ru-RU" sz="360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l">
              <a:buNone/>
            </a:pPr>
            <a:r>
              <a:rPr lang="ru-RU" sz="36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Сочетания</a:t>
            </a:r>
            <a:br>
              <a:rPr lang="ru-RU" sz="36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endParaRPr lang="ru-RU" sz="360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04588" y="1268760"/>
            <a:ext cx="893941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Пример 7</a:t>
            </a:r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Сколькими </a:t>
            </a:r>
            <a:r>
              <a:rPr lang="ru-RU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способами можно составить букет из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цветов, если в вашем распоряжении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цветов: 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мак</a:t>
            </a:r>
            <a:r>
              <a:rPr lang="ru-RU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роза</a:t>
            </a:r>
            <a:r>
              <a:rPr lang="ru-RU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тюльпан</a:t>
            </a:r>
            <a:r>
              <a:rPr lang="ru-RU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лилия</a:t>
            </a:r>
            <a:r>
              <a:rPr lang="ru-RU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гвоздика</a:t>
            </a:r>
            <a:r>
              <a:rPr lang="ru-RU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="" xmlns:p14="http://schemas.microsoft.com/office/powerpoint/2010/main" val="10202798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1500166" y="2857496"/>
            <a:ext cx="45557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1214414" y="3500438"/>
            <a:ext cx="45557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3017" name="Rectangle 9"/>
          <p:cNvSpPr>
            <a:spLocks noChangeArrowheads="1"/>
          </p:cNvSpPr>
          <p:nvPr/>
        </p:nvSpPr>
        <p:spPr bwMode="auto">
          <a:xfrm>
            <a:off x="857224" y="714356"/>
            <a:ext cx="757242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71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Учитывается ли порядок следования элементов в соединении?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5" name="Прямая со стрелкой 14"/>
          <p:cNvCxnSpPr/>
          <p:nvPr/>
        </p:nvCxnSpPr>
        <p:spPr>
          <a:xfrm rot="10800000" flipV="1">
            <a:off x="2143108" y="1571612"/>
            <a:ext cx="2928958" cy="857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rot="16200000" flipH="1">
            <a:off x="5773317" y="941801"/>
            <a:ext cx="883515" cy="21431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500298" y="1571612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latin typeface="Arial" pitchFamily="34" charset="0"/>
                <a:cs typeface="Arial" pitchFamily="34" charset="0"/>
              </a:rPr>
              <a:t>Д А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143636" y="1643050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latin typeface="Arial" pitchFamily="34" charset="0"/>
                <a:cs typeface="Arial" pitchFamily="34" charset="0"/>
              </a:rPr>
              <a:t>НЕТ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3019" name="Rectangle 11"/>
          <p:cNvSpPr>
            <a:spLocks noChangeArrowheads="1"/>
          </p:cNvSpPr>
          <p:nvPr/>
        </p:nvSpPr>
        <p:spPr bwMode="auto">
          <a:xfrm>
            <a:off x="428596" y="2571744"/>
            <a:ext cx="435771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3653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Все ли элементы входят в соединение?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4" name="Прямая со стрелкой 23"/>
          <p:cNvCxnSpPr>
            <a:stCxn id="43019" idx="2"/>
          </p:cNvCxnSpPr>
          <p:nvPr/>
        </p:nvCxnSpPr>
        <p:spPr>
          <a:xfrm rot="5400000">
            <a:off x="1897806" y="3219416"/>
            <a:ext cx="526325" cy="8929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43019" idx="2"/>
          </p:cNvCxnSpPr>
          <p:nvPr/>
        </p:nvCxnSpPr>
        <p:spPr>
          <a:xfrm rot="16200000" flipH="1">
            <a:off x="3219408" y="2790787"/>
            <a:ext cx="597763" cy="18216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5786446" y="2571744"/>
            <a:ext cx="3143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СОЧЕТАНИЯ</a:t>
            </a:r>
            <a:endParaRPr lang="ru-RU" sz="2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00760" y="3143248"/>
            <a:ext cx="2863281" cy="1000132"/>
          </a:xfrm>
          <a:prstGeom prst="rect">
            <a:avLst/>
          </a:prstGeom>
          <a:noFill/>
        </p:spPr>
      </p:pic>
      <p:sp>
        <p:nvSpPr>
          <p:cNvPr id="29" name="TextBox 28"/>
          <p:cNvSpPr txBox="1"/>
          <p:nvPr/>
        </p:nvSpPr>
        <p:spPr>
          <a:xfrm>
            <a:off x="3143240" y="4071942"/>
            <a:ext cx="3286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РАЗМЕЩЕНИЯ</a:t>
            </a:r>
            <a:endParaRPr lang="ru-RU" sz="2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86182" y="4572008"/>
            <a:ext cx="2306756" cy="928694"/>
          </a:xfrm>
          <a:prstGeom prst="rect">
            <a:avLst/>
          </a:prstGeom>
          <a:noFill/>
        </p:spPr>
      </p:pic>
      <p:sp>
        <p:nvSpPr>
          <p:cNvPr id="31" name="TextBox 30"/>
          <p:cNvSpPr txBox="1"/>
          <p:nvPr/>
        </p:nvSpPr>
        <p:spPr>
          <a:xfrm>
            <a:off x="428596" y="4071943"/>
            <a:ext cx="2928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ПЕРЕСТАНОВКИ</a:t>
            </a:r>
            <a:endParaRPr lang="ru-RU" sz="2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1071538" y="4857760"/>
            <a:ext cx="14173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i="1" dirty="0" err="1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Р</a:t>
            </a:r>
            <a:r>
              <a:rPr lang="ru-RU" sz="2800" b="1" i="1" baseline="-30000" dirty="0" err="1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n</a:t>
            </a:r>
            <a:r>
              <a:rPr lang="ru-RU" sz="2800" b="1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 =  </a:t>
            </a:r>
            <a:r>
              <a:rPr lang="ru-RU" sz="2800" b="1" i="1" dirty="0" err="1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n</a:t>
            </a:r>
            <a:r>
              <a:rPr lang="ru-RU" sz="2800" b="1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!</a:t>
            </a:r>
            <a:endParaRPr lang="ru-RU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428728" y="3357562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latin typeface="Arial" pitchFamily="34" charset="0"/>
                <a:cs typeface="Arial" pitchFamily="34" charset="0"/>
              </a:rPr>
              <a:t>Д А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643306" y="3357562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latin typeface="Arial" pitchFamily="34" charset="0"/>
                <a:cs typeface="Arial" pitchFamily="34" charset="0"/>
              </a:rPr>
              <a:t>НЕТ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357290" y="0"/>
            <a:ext cx="67866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u="sng" dirty="0" smtClean="0">
                <a:solidFill>
                  <a:srgbClr val="7030A0"/>
                </a:solidFill>
              </a:rPr>
              <a:t>Как определить к какому типу соединения</a:t>
            </a:r>
          </a:p>
          <a:p>
            <a:pPr algn="ctr"/>
            <a:r>
              <a:rPr lang="ru-RU" sz="2400" b="1" u="sng" dirty="0" smtClean="0">
                <a:solidFill>
                  <a:srgbClr val="7030A0"/>
                </a:solidFill>
              </a:rPr>
              <a:t> относится задача?</a:t>
            </a:r>
            <a:endParaRPr lang="ru-RU" sz="2400" b="1" u="sng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3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43019" grpId="0"/>
      <p:bldP spid="27" grpId="0"/>
      <p:bldP spid="29" grpId="0"/>
      <p:bldP spid="31" grpId="0"/>
      <p:bldP spid="33" grpId="0"/>
      <p:bldP spid="18" grpId="0"/>
      <p:bldP spid="1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1500166" y="2857496"/>
            <a:ext cx="45557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1214414" y="3500438"/>
            <a:ext cx="45557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642910" y="714356"/>
            <a:ext cx="7858179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Определить к какому типу относится соединений относится задача.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1. Сколькими способами можно составить расписание одного учебного дня из 5 различных уроков?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714348" y="3571876"/>
            <a:ext cx="757242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2. В 9«Б» классе 12 учащихся. Сколькими способами можно сформировать команду из 4 человек для участия в математической олимпиаде?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71538" y="2143116"/>
            <a:ext cx="65008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Учитывается ли порядок следования элементов в соединении? 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500958" y="2143116"/>
            <a:ext cx="6174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( да)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142976" y="2643182"/>
            <a:ext cx="40504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Все ли элементы входят в соединение?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572132" y="2643182"/>
            <a:ext cx="6174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( да)</a:t>
            </a:r>
            <a:endParaRPr lang="ru-RU" dirty="0"/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1214414" y="3000372"/>
            <a:ext cx="296209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Вывод: перестановка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357290" y="4714884"/>
            <a:ext cx="65008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Учитывается ли порядок следования элементов в соединении? 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357290" y="5286388"/>
            <a:ext cx="40504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Все ли элементы входят в соединение?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7715272" y="4714884"/>
            <a:ext cx="6534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(нет)</a:t>
            </a:r>
            <a:endParaRPr lang="ru-RU" dirty="0"/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5786446" y="5286388"/>
            <a:ext cx="283340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 этот вопрос ответ не нужен)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1500166" y="5715016"/>
            <a:ext cx="252768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Вывод: сочетания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68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68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6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6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/>
      <p:bldP spid="7" grpId="0"/>
      <p:bldP spid="8" grpId="0"/>
      <p:bldP spid="9" grpId="0"/>
      <p:bldP spid="10" grpId="0"/>
      <p:bldP spid="36867" grpId="0"/>
      <p:bldP spid="12" grpId="0"/>
      <p:bldP spid="13" grpId="0"/>
      <p:bldP spid="14" grpId="0"/>
      <p:bldP spid="36868" grpId="0"/>
      <p:bldP spid="3686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1500166" y="2857496"/>
            <a:ext cx="45557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1214414" y="3500438"/>
            <a:ext cx="45557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71538" y="785794"/>
            <a:ext cx="7143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Arial" pitchFamily="34" charset="0"/>
                <a:cs typeface="Arial" pitchFamily="34" charset="0"/>
              </a:rPr>
              <a:t>3.Сколько существует различных двузначных чисел, в записи которых можно  использовать цифры 1, 2, 3, 4, 5, 6, если цифры в числе должны быть различными?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1538" y="2143116"/>
            <a:ext cx="65008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Учитывается ли порядок следования элементов в соединении?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071538" y="2714620"/>
            <a:ext cx="40504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Все ли элементы входят в соединение?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500694" y="2714620"/>
            <a:ext cx="6534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(нет)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643834" y="2143116"/>
            <a:ext cx="6174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 smtClean="0"/>
              <a:t>( </a:t>
            </a:r>
            <a:r>
              <a:rPr lang="uk-UA" dirty="0" err="1" smtClean="0"/>
              <a:t>да</a:t>
            </a:r>
            <a:r>
              <a:rPr lang="uk-UA" dirty="0" smtClean="0"/>
              <a:t>)</a:t>
            </a:r>
            <a:endParaRPr lang="ru-RU" dirty="0"/>
          </a:p>
        </p:txBody>
      </p:sp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1071538" y="3071810"/>
            <a:ext cx="278749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Вывод: размещение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19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19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1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4198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/>
        </p:nvSpPr>
        <p:spPr bwMode="auto">
          <a:xfrm>
            <a:off x="357158" y="1357298"/>
            <a:ext cx="8568952" cy="3728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Blip>
                <a:blip r:embed="rId2"/>
              </a:buBlip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defRPr>
            </a:lvl9pPr>
          </a:lstStyle>
          <a:p>
            <a:pPr>
              <a:lnSpc>
                <a:spcPct val="80000"/>
              </a:lnSpc>
              <a:buClr>
                <a:srgbClr val="FF0000"/>
              </a:buCl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1) На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тренировке занимаются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баскетболистов. Сколько может быть образовано тренером различных стартовых пятерок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lnSpc>
                <a:spcPct val="80000"/>
              </a:lnSpc>
              <a:buClr>
                <a:srgbClr val="FF0000"/>
              </a:buCl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2) Сколько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различных трехзначных чисел можно составить из цифр 1, 2, 3, 4 и 5 при условии, что ни одна цифра не повторится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lvl="0">
              <a:lnSpc>
                <a:spcPct val="80000"/>
              </a:lnSpc>
              <a:buClr>
                <a:srgbClr val="FF0000"/>
              </a:buClr>
              <a:buNone/>
            </a:pPr>
            <a:r>
              <a:rPr lang="ru-RU" sz="28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3) Сколькими </a:t>
            </a:r>
            <a:r>
              <a:rPr lang="ru-RU" sz="28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способами можно расставить 8 участниц финального забега на восьми беговых дорожках?</a:t>
            </a:r>
            <a:endParaRPr lang="ru-RU" sz="2800" dirty="0" smtClean="0"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Clr>
                <a:srgbClr val="FF0000"/>
              </a:buClr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Clr>
                <a:srgbClr val="FF0000"/>
              </a:buClr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4" descr="ofis0076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0" y="4786322"/>
            <a:ext cx="1428750" cy="12001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500166" y="571480"/>
            <a:ext cx="63721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u="sng" dirty="0" smtClean="0"/>
              <a:t>Задачи для самостоятельного решения:</a:t>
            </a:r>
            <a:endParaRPr lang="ru-RU" sz="2400" b="1" u="sng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4786322"/>
            <a:ext cx="885828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Домашнее задание: </a:t>
            </a:r>
            <a:r>
              <a:rPr lang="ru-RU" dirty="0" smtClean="0">
                <a:solidFill>
                  <a:srgbClr val="0070C0"/>
                </a:solidFill>
              </a:rPr>
              <a:t>1) Написать краткий конспект урока в тетради;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		      2) </a:t>
            </a:r>
            <a:r>
              <a:rPr lang="ru-RU" dirty="0" smtClean="0">
                <a:solidFill>
                  <a:srgbClr val="0070C0"/>
                </a:solidFill>
              </a:rPr>
              <a:t>Решить задачи для самостоятельного решения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smtClean="0">
                <a:solidFill>
                  <a:srgbClr val="0070C0"/>
                </a:solidFill>
              </a:rPr>
              <a:t>в тетради.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Сфотографировать и отправить на электронную почту преподавателя </a:t>
            </a:r>
            <a:r>
              <a:rPr lang="en-US" dirty="0" smtClean="0">
                <a:solidFill>
                  <a:srgbClr val="C00000"/>
                </a:solidFill>
                <a:hlinkClick r:id="rId4"/>
              </a:rPr>
              <a:t>olgadumnova80@mail.ru</a:t>
            </a:r>
            <a:r>
              <a:rPr lang="ru-RU" dirty="0" smtClean="0">
                <a:solidFill>
                  <a:srgbClr val="C00000"/>
                </a:solidFill>
              </a:rPr>
              <a:t> или в личные сообщения «В контакте» </a:t>
            </a:r>
            <a:r>
              <a:rPr lang="ru-RU" u="sng" dirty="0" smtClean="0">
                <a:hlinkClick r:id="rId5"/>
              </a:rPr>
              <a:t>https://vk.com/id407022472</a:t>
            </a:r>
            <a:r>
              <a:rPr lang="ru-RU" dirty="0" smtClean="0"/>
              <a:t> Ольга </a:t>
            </a:r>
            <a:r>
              <a:rPr lang="ru-RU" dirty="0" err="1" smtClean="0"/>
              <a:t>Думнова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26668715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1" descr="E:\презентация\Захват-1111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0027548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58900" y="1285860"/>
            <a:ext cx="8785100" cy="5214974"/>
          </a:xfrm>
          <a:prstGeom prst="rect">
            <a:avLst/>
          </a:prstGeom>
        </p:spPr>
        <p:txBody>
          <a:bodyPr/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ru-RU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Комбинаторикой</a:t>
            </a:r>
            <a:r>
              <a:rPr lang="ru-RU" sz="3200" dirty="0" smtClean="0">
                <a:solidFill>
                  <a:srgbClr val="003399"/>
                </a:solidFill>
              </a:rPr>
              <a:t> 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называется раздел математики, в котором исследуется, 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сколько различных комбинаций (всевозможных объединений элементов), подчиненных тем или иным условиям, можно составить из элементов, принадлежащих данному множеству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Слово </a:t>
            </a: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комбинаторика</a:t>
            </a: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происходит от латинского слова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combinare</a:t>
            </a:r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которое означает «соединять, сочетать».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424614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608" y="1129457"/>
            <a:ext cx="3455938" cy="4607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1267" name="Заголовок 1"/>
          <p:cNvSpPr txBox="1">
            <a:spLocks/>
          </p:cNvSpPr>
          <p:nvPr/>
        </p:nvSpPr>
        <p:spPr bwMode="auto">
          <a:xfrm>
            <a:off x="643609" y="5722937"/>
            <a:ext cx="328032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chemeClr val="tx1"/>
                </a:solidFill>
                <a:latin typeface="Corbel" pitchFamily="34" charset="0"/>
              </a:defRPr>
            </a:lvl2pPr>
            <a:lvl3pPr marL="11430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eaLnBrk="0" fontAlgn="base" hangingPunct="0">
              <a:spcAft>
                <a:spcPct val="0"/>
              </a:spcAft>
              <a:buClr>
                <a:srgbClr val="84AA33"/>
              </a:buClr>
              <a:buFont typeface="Wingdings 2" pitchFamily="18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eaLnBrk="0" fontAlgn="base" hangingPunct="0">
              <a:spcAft>
                <a:spcPct val="0"/>
              </a:spcAft>
              <a:buClr>
                <a:srgbClr val="84AA33"/>
              </a:buClr>
              <a:buFont typeface="Wingdings 2" pitchFamily="18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eaLnBrk="0" fontAlgn="base" hangingPunct="0">
              <a:spcAft>
                <a:spcPct val="0"/>
              </a:spcAft>
              <a:buClr>
                <a:srgbClr val="84AA33"/>
              </a:buClr>
              <a:buFont typeface="Wingdings 2" pitchFamily="18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eaLnBrk="0" fontAlgn="base" hangingPunct="0">
              <a:spcAft>
                <a:spcPct val="0"/>
              </a:spcAft>
              <a:buClr>
                <a:srgbClr val="84AA33"/>
              </a:buClr>
              <a:buFont typeface="Wingdings 2" pitchFamily="18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 algn="ctr">
              <a:lnSpc>
                <a:spcPct val="170000"/>
              </a:lnSpc>
              <a:buFont typeface="Monotype Corsiva" pitchFamily="66" charset="0"/>
              <a:buNone/>
            </a:pPr>
            <a:r>
              <a:rPr lang="ru-RU" altLang="ru-RU" sz="28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GB" altLang="ru-RU" sz="2800" b="1" dirty="0">
                <a:latin typeface="Times New Roman" pitchFamily="18" charset="0"/>
                <a:cs typeface="Times New Roman" pitchFamily="18" charset="0"/>
              </a:rPr>
              <a:t>1646 </a:t>
            </a:r>
            <a:r>
              <a:rPr lang="ru-RU" altLang="ru-RU" sz="2800" b="1" dirty="0"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en-GB" altLang="ru-RU" sz="2800" b="1" dirty="0">
                <a:latin typeface="Times New Roman" pitchFamily="18" charset="0"/>
                <a:cs typeface="Times New Roman" pitchFamily="18" charset="0"/>
              </a:rPr>
              <a:t> 1716</a:t>
            </a:r>
            <a:r>
              <a:rPr lang="ru-RU" altLang="ru-RU" sz="2800" b="1" dirty="0">
                <a:latin typeface="Times New Roman" pitchFamily="18" charset="0"/>
                <a:cs typeface="Times New Roman" pitchFamily="18" charset="0"/>
              </a:rPr>
              <a:t> )</a:t>
            </a:r>
            <a:endParaRPr lang="en-GB" alt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8" name="Прямоугольник 6"/>
          <p:cNvSpPr>
            <a:spLocks noChangeArrowheads="1"/>
          </p:cNvSpPr>
          <p:nvPr/>
        </p:nvSpPr>
        <p:spPr bwMode="auto">
          <a:xfrm>
            <a:off x="611560" y="369888"/>
            <a:ext cx="792088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buFont typeface="Monotype Corsiva" pitchFamily="6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ru-RU" sz="36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Готфрид</a:t>
            </a:r>
            <a:r>
              <a:rPr lang="en-GB" altLang="ru-RU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ru-RU" sz="36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Вильгельм</a:t>
            </a:r>
            <a:r>
              <a:rPr lang="ru-RU" altLang="ru-RU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Лейбниц</a:t>
            </a:r>
          </a:p>
        </p:txBody>
      </p:sp>
      <p:sp>
        <p:nvSpPr>
          <p:cNvPr id="11269" name="TextBox 3"/>
          <p:cNvSpPr txBox="1">
            <a:spLocks noChangeArrowheads="1"/>
          </p:cNvSpPr>
          <p:nvPr/>
        </p:nvSpPr>
        <p:spPr bwMode="auto">
          <a:xfrm>
            <a:off x="4572000" y="2150953"/>
            <a:ext cx="4152974" cy="3108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orbel" pitchFamily="34" charset="0"/>
              </a:defRPr>
            </a:lvl2pPr>
            <a:lvl3pPr marL="1143000">
              <a:defRPr sz="2400"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eaLnBrk="0" fontAlgn="base" hangingPunct="0">
              <a:spcAft>
                <a:spcPct val="0"/>
              </a:spcAft>
              <a:buClr>
                <a:srgbClr val="84AA33"/>
              </a:buClr>
              <a:buFont typeface="Wingdings 2" pitchFamily="18" charset="2"/>
              <a:defRPr sz="2000"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eaLnBrk="0" fontAlgn="base" hangingPunct="0">
              <a:spcAft>
                <a:spcPct val="0"/>
              </a:spcAft>
              <a:buClr>
                <a:srgbClr val="84AA33"/>
              </a:buClr>
              <a:buFont typeface="Wingdings 2" pitchFamily="18" charset="2"/>
              <a:defRPr sz="2000"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eaLnBrk="0" fontAlgn="base" hangingPunct="0">
              <a:spcAft>
                <a:spcPct val="0"/>
              </a:spcAft>
              <a:buClr>
                <a:srgbClr val="84AA33"/>
              </a:buClr>
              <a:buFont typeface="Wingdings 2" pitchFamily="18" charset="2"/>
              <a:defRPr sz="2000"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eaLnBrk="0" fontAlgn="base" hangingPunct="0">
              <a:spcAft>
                <a:spcPct val="0"/>
              </a:spcAft>
              <a:buClr>
                <a:srgbClr val="84AA33"/>
              </a:buClr>
              <a:buFont typeface="Wingdings 2" pitchFamily="18" charset="2"/>
              <a:defRPr sz="2000"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 algn="ctr"/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Лейбниц впервые ввёл термин </a:t>
            </a:r>
            <a:r>
              <a:rPr lang="ru-RU" altLang="ru-RU" sz="2800" b="1" i="1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altLang="ru-RU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комбинаторика</a:t>
            </a:r>
            <a:r>
              <a:rPr lang="ru-RU" altLang="ru-RU" sz="2800" b="1" i="1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и стал рассматривать комбинаторику как самостоятельный раздел математики.</a:t>
            </a:r>
          </a:p>
        </p:txBody>
      </p:sp>
    </p:spTree>
    <p:extLst>
      <p:ext uri="{BB962C8B-B14F-4D97-AF65-F5344CB8AC3E}">
        <p14:creationId xmlns="" xmlns:p14="http://schemas.microsoft.com/office/powerpoint/2010/main" val="416528930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/>
      <p:bldP spid="11268" grpId="0"/>
      <p:bldP spid="1126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5720" y="928671"/>
            <a:ext cx="8640959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Комбинаторика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возникла в </a:t>
            </a: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17 веке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Комбинаторные  навыки оказались полезными в часы досуга. В таких играх как нарды, карты, шашки, шахматы приходилось рассматривать различные сочетания фигур и выигрывал тот, кто  их лучше изучил, знал выигрышные комбинации и умел избегать проигрышные.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Еще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 давних пор дипломаты стремясь к тайне переписке, изобретали сложные шифры, а секретные службы пытались эти шифры разгадать.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Методы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комбинаторики находят широкое применение в </a:t>
            </a:r>
            <a:r>
              <a:rPr lang="ru-RU" sz="2400" b="1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физике, химии, биологии, экономике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 др. областях.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В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науке и практике часто встречаются задачи, решая которые приходится составлять различные комбинации из конечного числа элементов и подсчитывать число комбинаций. Такие задачи получили название </a:t>
            </a:r>
            <a:r>
              <a:rPr lang="ru-RU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комбинаторных задач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0461141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51520" y="76701"/>
            <a:ext cx="87849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частности, одним из видов комбинаторных задач являются </a:t>
            </a:r>
          </a:p>
          <a:p>
            <a:pPr algn="ctr"/>
            <a:r>
              <a:rPr lang="ru-RU" sz="2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задачи на соединения</a:t>
            </a:r>
          </a:p>
          <a:p>
            <a:pPr algn="ctr"/>
            <a:endParaRPr lang="ru-RU" sz="2400" b="1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928926" y="1268760"/>
            <a:ext cx="3071834" cy="500066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Виды соединений</a:t>
            </a:r>
            <a:endParaRPr lang="ru-RU" sz="240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571868" y="2428868"/>
            <a:ext cx="1857388" cy="50006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размещения</a:t>
            </a:r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143636" y="2428868"/>
            <a:ext cx="1857388" cy="500066"/>
          </a:xfrm>
          <a:prstGeom prst="roundRect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сочетания</a:t>
            </a:r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000100" y="2428868"/>
            <a:ext cx="1857388" cy="500066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перестановки</a:t>
            </a:r>
            <a:endParaRPr lang="ru-RU" dirty="0"/>
          </a:p>
        </p:txBody>
      </p:sp>
      <p:cxnSp>
        <p:nvCxnSpPr>
          <p:cNvPr id="14" name="Прямая соединительная линия 13"/>
          <p:cNvCxnSpPr>
            <a:stCxn id="9" idx="1"/>
            <a:endCxn id="12" idx="0"/>
          </p:cNvCxnSpPr>
          <p:nvPr/>
        </p:nvCxnSpPr>
        <p:spPr>
          <a:xfrm flipH="1">
            <a:off x="1928794" y="1518793"/>
            <a:ext cx="1000132" cy="9100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>
            <a:stCxn id="9" idx="3"/>
            <a:endCxn id="11" idx="0"/>
          </p:cNvCxnSpPr>
          <p:nvPr/>
        </p:nvCxnSpPr>
        <p:spPr>
          <a:xfrm>
            <a:off x="6000760" y="1518793"/>
            <a:ext cx="1071570" cy="9100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stCxn id="9" idx="2"/>
            <a:endCxn id="10" idx="0"/>
          </p:cNvCxnSpPr>
          <p:nvPr/>
        </p:nvCxnSpPr>
        <p:spPr>
          <a:xfrm>
            <a:off x="4464843" y="1768826"/>
            <a:ext cx="35719" cy="6600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251520" y="3284984"/>
            <a:ext cx="8640960" cy="2123658"/>
          </a:xfrm>
          <a:prstGeom prst="rect">
            <a:avLst/>
          </a:prstGeom>
          <a:solidFill>
            <a:schemeClr val="accent6">
              <a:lumMod val="40000"/>
              <a:lumOff val="60000"/>
              <a:alpha val="74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</a:rPr>
              <a:t>В задачах по комбинаторике часто применяется такое понятие как  </a:t>
            </a:r>
            <a:r>
              <a:rPr lang="ru-RU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факториал</a:t>
            </a:r>
            <a:r>
              <a:rPr lang="ru-RU" sz="2400" b="1" i="1" dirty="0" smtClean="0">
                <a:solidFill>
                  <a:srgbClr val="FF0000"/>
                </a:solidFill>
              </a:rPr>
              <a:t> </a:t>
            </a:r>
            <a:r>
              <a:rPr lang="ru-RU" sz="2400" dirty="0" smtClean="0">
                <a:solidFill>
                  <a:srgbClr val="002060"/>
                </a:solidFill>
              </a:rPr>
              <a:t>( в переводе с английского «</a:t>
            </a:r>
            <a:r>
              <a:rPr lang="en-US" sz="2400" dirty="0" smtClean="0">
                <a:solidFill>
                  <a:srgbClr val="002060"/>
                </a:solidFill>
              </a:rPr>
              <a:t> factor</a:t>
            </a:r>
            <a:r>
              <a:rPr lang="ru-RU" sz="2400" dirty="0" smtClean="0">
                <a:solidFill>
                  <a:srgbClr val="002060"/>
                </a:solidFill>
              </a:rPr>
              <a:t>» – множитель)</a:t>
            </a:r>
          </a:p>
          <a:p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n! = 1· 2· 3· …· (n -1)n </a:t>
            </a:r>
            <a:endParaRPr lang="ru-RU" sz="36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74862" y="5763624"/>
            <a:ext cx="7985570" cy="58477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ru-RU" sz="32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Свойство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0!=1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898088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1763688" y="3778392"/>
            <a:ext cx="2376388" cy="84931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3393"/>
            <a:ext cx="9144000" cy="1008112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ru-RU" sz="6000" dirty="0" smtClean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Перестановки</a:t>
            </a:r>
            <a:endParaRPr lang="ru-RU" sz="3600" dirty="0">
              <a:solidFill>
                <a:schemeClr val="tx2">
                  <a:satMod val="13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741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4148276539"/>
              </p:ext>
            </p:extLst>
          </p:nvPr>
        </p:nvGraphicFramePr>
        <p:xfrm>
          <a:off x="2318469" y="3939523"/>
          <a:ext cx="1266825" cy="527050"/>
        </p:xfrm>
        <a:graphic>
          <a:graphicData uri="http://schemas.openxmlformats.org/presentationml/2006/ole">
            <p:oleObj spid="_x0000_s1038" name="Формула" r:id="rId3" imgW="457200" imgH="190500" progId="Equation.3">
              <p:embed/>
            </p:oleObj>
          </a:graphicData>
        </a:graphic>
      </p:graphicFrame>
      <p:sp>
        <p:nvSpPr>
          <p:cNvPr id="17413" name="TextBox 2"/>
          <p:cNvSpPr txBox="1">
            <a:spLocks noChangeArrowheads="1"/>
          </p:cNvSpPr>
          <p:nvPr/>
        </p:nvSpPr>
        <p:spPr bwMode="auto">
          <a:xfrm>
            <a:off x="139490" y="1052736"/>
            <a:ext cx="8897006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orbel" pitchFamily="34" charset="0"/>
              </a:defRPr>
            </a:lvl2pPr>
            <a:lvl3pPr marL="1143000">
              <a:defRPr sz="2400"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eaLnBrk="0" fontAlgn="base" hangingPunct="0">
              <a:spcAft>
                <a:spcPct val="0"/>
              </a:spcAft>
              <a:buClr>
                <a:srgbClr val="84AA33"/>
              </a:buClr>
              <a:buFont typeface="Wingdings 2" pitchFamily="18" charset="2"/>
              <a:defRPr sz="2000"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eaLnBrk="0" fontAlgn="base" hangingPunct="0">
              <a:spcAft>
                <a:spcPct val="0"/>
              </a:spcAft>
              <a:buClr>
                <a:srgbClr val="84AA33"/>
              </a:buClr>
              <a:buFont typeface="Wingdings 2" pitchFamily="18" charset="2"/>
              <a:defRPr sz="2000"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eaLnBrk="0" fontAlgn="base" hangingPunct="0">
              <a:spcAft>
                <a:spcPct val="0"/>
              </a:spcAft>
              <a:buClr>
                <a:srgbClr val="84AA33"/>
              </a:buClr>
              <a:buFont typeface="Wingdings 2" pitchFamily="18" charset="2"/>
              <a:defRPr sz="2000"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eaLnBrk="0" fontAlgn="base" hangingPunct="0">
              <a:spcAft>
                <a:spcPct val="0"/>
              </a:spcAft>
              <a:buClr>
                <a:srgbClr val="84AA33"/>
              </a:buClr>
              <a:buFont typeface="Wingdings 2" pitchFamily="18" charset="2"/>
              <a:defRPr sz="2000"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 algn="just"/>
            <a:r>
              <a:rPr lang="ru-RU" altLang="ru-RU" sz="1800" dirty="0">
                <a:latin typeface="Arial" charset="0"/>
              </a:rPr>
              <a:t>Множество называется </a:t>
            </a:r>
            <a:r>
              <a:rPr lang="ru-RU" altLang="ru-RU" sz="20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упорядоченным</a:t>
            </a:r>
            <a:r>
              <a:rPr lang="ru-RU" altLang="ru-RU" sz="1800" dirty="0">
                <a:latin typeface="Arial" charset="0"/>
              </a:rPr>
              <a:t>, если каждому элементу этого множества поставлено в соответствие некоторое число   (номер элемента) от </a:t>
            </a:r>
            <a:r>
              <a:rPr lang="ru-RU" altLang="ru-RU" sz="2000" b="1" dirty="0">
                <a:latin typeface="Arial" charset="0"/>
              </a:rPr>
              <a:t>1</a:t>
            </a:r>
            <a:r>
              <a:rPr lang="ru-RU" altLang="ru-RU" sz="2000" dirty="0">
                <a:latin typeface="Arial" charset="0"/>
              </a:rPr>
              <a:t> </a:t>
            </a:r>
            <a:r>
              <a:rPr lang="ru-RU" altLang="ru-RU" sz="1800" dirty="0">
                <a:latin typeface="Arial" charset="0"/>
              </a:rPr>
              <a:t>до </a:t>
            </a:r>
            <a:r>
              <a:rPr lang="en-US" altLang="ru-RU" sz="2000" b="1" dirty="0">
                <a:latin typeface="Arial" charset="0"/>
              </a:rPr>
              <a:t>n</a:t>
            </a:r>
            <a:r>
              <a:rPr lang="ru-RU" altLang="ru-RU" sz="1800" dirty="0">
                <a:latin typeface="Arial" charset="0"/>
              </a:rPr>
              <a:t>, где </a:t>
            </a:r>
            <a:r>
              <a:rPr lang="en-US" altLang="ru-RU" sz="1800" b="1" dirty="0">
                <a:latin typeface="Arial" charset="0"/>
              </a:rPr>
              <a:t>n</a:t>
            </a:r>
            <a:r>
              <a:rPr lang="ru-RU" altLang="ru-RU" sz="1800" dirty="0">
                <a:latin typeface="Arial" charset="0"/>
              </a:rPr>
              <a:t> – число элементов множества, так что различным элементам соответствуют различные числа.</a:t>
            </a:r>
          </a:p>
          <a:p>
            <a:pPr algn="just"/>
            <a:r>
              <a:rPr lang="ru-RU" altLang="ru-RU" sz="2400" b="1" i="1" u="sng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ookman Old Style" pitchFamily="18" charset="0"/>
                <a:cs typeface="Times New Roman" pitchFamily="18" charset="0"/>
              </a:rPr>
              <a:t>Перестановки</a:t>
            </a:r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 – различные упорядоченные множества, которые отличаются лишь порядком элементов.</a:t>
            </a:r>
          </a:p>
          <a:p>
            <a:endParaRPr lang="ru-RU" altLang="ru-RU" sz="1800" dirty="0">
              <a:latin typeface="Arial" charset="0"/>
            </a:endParaRPr>
          </a:p>
        </p:txBody>
      </p:sp>
      <p:sp>
        <p:nvSpPr>
          <p:cNvPr id="17414" name="TextBox 6"/>
          <p:cNvSpPr txBox="1">
            <a:spLocks noChangeArrowheads="1"/>
          </p:cNvSpPr>
          <p:nvPr/>
        </p:nvSpPr>
        <p:spPr bwMode="auto">
          <a:xfrm>
            <a:off x="323528" y="4987787"/>
            <a:ext cx="4896544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orbel" pitchFamily="34" charset="0"/>
              </a:defRPr>
            </a:lvl2pPr>
            <a:lvl3pPr marL="1143000">
              <a:defRPr sz="2400"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eaLnBrk="0" fontAlgn="base" hangingPunct="0">
              <a:spcAft>
                <a:spcPct val="0"/>
              </a:spcAft>
              <a:buClr>
                <a:srgbClr val="84AA33"/>
              </a:buClr>
              <a:buFont typeface="Wingdings 2" pitchFamily="18" charset="2"/>
              <a:defRPr sz="2000"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eaLnBrk="0" fontAlgn="base" hangingPunct="0">
              <a:spcAft>
                <a:spcPct val="0"/>
              </a:spcAft>
              <a:buClr>
                <a:srgbClr val="84AA33"/>
              </a:buClr>
              <a:buFont typeface="Wingdings 2" pitchFamily="18" charset="2"/>
              <a:defRPr sz="2000"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eaLnBrk="0" fontAlgn="base" hangingPunct="0">
              <a:spcAft>
                <a:spcPct val="0"/>
              </a:spcAft>
              <a:buClr>
                <a:srgbClr val="84AA33"/>
              </a:buClr>
              <a:buFont typeface="Wingdings 2" pitchFamily="18" charset="2"/>
              <a:defRPr sz="2000"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eaLnBrk="0" fontAlgn="base" hangingPunct="0">
              <a:spcAft>
                <a:spcPct val="0"/>
              </a:spcAft>
              <a:buClr>
                <a:srgbClr val="84AA33"/>
              </a:buClr>
              <a:buFont typeface="Wingdings 2" pitchFamily="18" charset="2"/>
              <a:defRPr sz="2000"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r>
              <a:rPr lang="ru-RU" altLang="ru-RU" sz="1800" dirty="0">
                <a:latin typeface="Arial" charset="0"/>
              </a:rPr>
              <a:t>Термин “</a:t>
            </a:r>
            <a:r>
              <a:rPr lang="ru-RU" altLang="ru-RU" sz="1800" b="1" i="1" dirty="0">
                <a:latin typeface="Arial" charset="0"/>
              </a:rPr>
              <a:t>перестановка</a:t>
            </a:r>
            <a:r>
              <a:rPr lang="ru-RU" altLang="ru-RU" sz="1800" dirty="0">
                <a:latin typeface="Arial" charset="0"/>
              </a:rPr>
              <a:t>” употребил впервые Якоб Бернулли в книге «Искусство предположений».</a:t>
            </a:r>
          </a:p>
          <a:p>
            <a:r>
              <a:rPr lang="ru-RU" altLang="ru-RU" sz="1800" b="1" dirty="0">
                <a:latin typeface="Arial" charset="0"/>
              </a:rPr>
              <a:t>Р</a:t>
            </a:r>
            <a:r>
              <a:rPr lang="ru-RU" altLang="ru-RU" sz="1800" dirty="0">
                <a:latin typeface="Arial" charset="0"/>
              </a:rPr>
              <a:t> – первая буква французского слова </a:t>
            </a:r>
            <a:r>
              <a:rPr lang="en-US" altLang="ru-RU" sz="1800" b="1" i="1" dirty="0">
                <a:latin typeface="Arial" charset="0"/>
              </a:rPr>
              <a:t>permutation</a:t>
            </a:r>
            <a:r>
              <a:rPr lang="ru-RU" altLang="ru-RU" sz="1800" dirty="0">
                <a:latin typeface="Arial" charset="0"/>
              </a:rPr>
              <a:t> – перестановка.</a:t>
            </a:r>
          </a:p>
        </p:txBody>
      </p:sp>
      <p:pic>
        <p:nvPicPr>
          <p:cNvPr id="17416" name="Рисунок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3771" y="3372567"/>
            <a:ext cx="2990353" cy="33452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39490" y="3132061"/>
            <a:ext cx="60889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i="1" dirty="0"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Формула </a:t>
            </a:r>
            <a:r>
              <a:rPr lang="ru-RU" sz="2000" dirty="0"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srgbClr val="0033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(число размещений «из эн по эм»):</a:t>
            </a:r>
          </a:p>
        </p:txBody>
      </p:sp>
      <p:sp>
        <p:nvSpPr>
          <p:cNvPr id="17415" name="TextBox 8"/>
          <p:cNvSpPr txBox="1">
            <a:spLocks noChangeArrowheads="1"/>
          </p:cNvSpPr>
          <p:nvPr/>
        </p:nvSpPr>
        <p:spPr bwMode="auto">
          <a:xfrm>
            <a:off x="6444208" y="6186415"/>
            <a:ext cx="23764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orbel" pitchFamily="34" charset="0"/>
              </a:defRPr>
            </a:lvl2pPr>
            <a:lvl3pPr marL="1143000">
              <a:defRPr sz="2400"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eaLnBrk="0" fontAlgn="base" hangingPunct="0">
              <a:spcAft>
                <a:spcPct val="0"/>
              </a:spcAft>
              <a:buClr>
                <a:srgbClr val="84AA33"/>
              </a:buClr>
              <a:buFont typeface="Wingdings 2" pitchFamily="18" charset="2"/>
              <a:defRPr sz="2000"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eaLnBrk="0" fontAlgn="base" hangingPunct="0">
              <a:spcAft>
                <a:spcPct val="0"/>
              </a:spcAft>
              <a:buClr>
                <a:srgbClr val="84AA33"/>
              </a:buClr>
              <a:buFont typeface="Wingdings 2" pitchFamily="18" charset="2"/>
              <a:defRPr sz="2000"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eaLnBrk="0" fontAlgn="base" hangingPunct="0">
              <a:spcAft>
                <a:spcPct val="0"/>
              </a:spcAft>
              <a:buClr>
                <a:srgbClr val="84AA33"/>
              </a:buClr>
              <a:buFont typeface="Wingdings 2" pitchFamily="18" charset="2"/>
              <a:defRPr sz="2000"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eaLnBrk="0" fontAlgn="base" hangingPunct="0">
              <a:spcAft>
                <a:spcPct val="0"/>
              </a:spcAft>
              <a:buClr>
                <a:srgbClr val="84AA33"/>
              </a:buClr>
              <a:buFont typeface="Wingdings 2" pitchFamily="18" charset="2"/>
              <a:defRPr sz="2000"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 algn="ctr"/>
            <a:r>
              <a:rPr lang="ru-RU" altLang="ru-RU" sz="1800" b="1" dirty="0">
                <a:solidFill>
                  <a:srgbClr val="FFFF00"/>
                </a:solidFill>
                <a:latin typeface="Arial" charset="0"/>
              </a:rPr>
              <a:t>(1654-1705)</a:t>
            </a:r>
          </a:p>
        </p:txBody>
      </p:sp>
    </p:spTree>
    <p:extLst>
      <p:ext uri="{BB962C8B-B14F-4D97-AF65-F5344CB8AC3E}">
        <p14:creationId xmlns="" xmlns:p14="http://schemas.microsoft.com/office/powerpoint/2010/main" val="10368637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ChangeArrowheads="1"/>
          </p:cNvSpPr>
          <p:nvPr/>
        </p:nvSpPr>
        <p:spPr bwMode="auto">
          <a:xfrm>
            <a:off x="157808" y="1032992"/>
            <a:ext cx="8784976" cy="1938992"/>
          </a:xfrm>
          <a:prstGeom prst="rect">
            <a:avLst/>
          </a:prstGeom>
          <a:solidFill>
            <a:schemeClr val="accent6">
              <a:lumMod val="40000"/>
              <a:lumOff val="60000"/>
              <a:alpha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Пример</a:t>
            </a:r>
            <a:r>
              <a:rPr kumimoji="0" lang="ru-RU" sz="2400" b="1" i="0" u="sng" strike="noStrike" cap="none" normalizeH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1: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расписании сессии 3 экзамена (история, геометрия, алгебра). Сколько может быть вариантов расписаний?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sng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Решение.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Wingdings" pitchFamily="2" charset="2"/>
              </a:rPr>
              <a:t>обратить внимание на его оформление!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Wingdings" pitchFamily="2" charset="2"/>
              </a:rPr>
              <a:t>)</a:t>
            </a:r>
            <a:endParaRPr lang="ru-RU" sz="2400" b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Wingdings" pitchFamily="2" charset="2"/>
              </a:rPr>
              <a:t>Основное множество: {история, геометрия, алгебра}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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33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157808" y="3356992"/>
            <a:ext cx="8799543" cy="2123658"/>
          </a:xfrm>
          <a:prstGeom prst="rect">
            <a:avLst/>
          </a:prstGeom>
          <a:solidFill>
            <a:schemeClr val="accent6">
              <a:lumMod val="40000"/>
              <a:lumOff val="60000"/>
              <a:alpha val="76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Соединение – 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вариант расписания сессии</a:t>
            </a:r>
            <a:endParaRPr kumimoji="0" lang="ru-RU" sz="2200" b="1" i="0" u="none" strike="noStrike" cap="none" normalizeH="0" baseline="0" dirty="0" smtClean="0">
              <a:ln>
                <a:noFill/>
              </a:ln>
              <a:solidFill>
                <a:srgbClr val="0033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Проверим, важен ли порядок: 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rgbClr val="0033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{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история, геометрия, алгебра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} и {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геометрия, история, алгебра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} – варианты расписания сессии для разных групп 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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порядок важен 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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это последовательность 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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это перестановка из трех элементов.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rgbClr val="003300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rgbClr val="0033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4254814461"/>
              </p:ext>
            </p:extLst>
          </p:nvPr>
        </p:nvGraphicFramePr>
        <p:xfrm>
          <a:off x="8299846" y="2373860"/>
          <a:ext cx="642938" cy="428625"/>
        </p:xfrm>
        <a:graphic>
          <a:graphicData uri="http://schemas.openxmlformats.org/presentationml/2006/ole">
            <p:oleObj spid="_x0000_s2074" name="Формула" r:id="rId3" imgW="431613" imgH="203112" progId="Equation.3">
              <p:embed/>
            </p:oleObj>
          </a:graphicData>
        </a:graphic>
      </p:graphicFrame>
      <p:sp>
        <p:nvSpPr>
          <p:cNvPr id="6" name="Заголовок 1"/>
          <p:cNvSpPr txBox="1">
            <a:spLocks/>
          </p:cNvSpPr>
          <p:nvPr/>
        </p:nvSpPr>
        <p:spPr>
          <a:xfrm>
            <a:off x="0" y="13393"/>
            <a:ext cx="9144000" cy="100811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>
            <a:norm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>
              <a:buNone/>
              <a:defRPr/>
            </a:pPr>
            <a:r>
              <a:rPr lang="ru-RU" sz="6000" dirty="0" smtClean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Перестановки</a:t>
            </a:r>
            <a:endParaRPr lang="ru-RU" sz="3600" dirty="0">
              <a:solidFill>
                <a:schemeClr val="tx2">
                  <a:satMod val="13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1763688" y="5295141"/>
            <a:ext cx="5061244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                              </a:t>
            </a: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3300"/>
              </a:solidFill>
              <a:effectLst/>
              <a:latin typeface="+mj-lt"/>
              <a:ea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+mj-lt"/>
                <a:ea typeface="Times New Roman" pitchFamily="18" charset="0"/>
              </a:rPr>
              <a:t>Ответ: 6 вариантов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3300"/>
              </a:solidFill>
              <a:effectLst/>
              <a:latin typeface="+mj-lt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967244472"/>
              </p:ext>
            </p:extLst>
          </p:nvPr>
        </p:nvGraphicFramePr>
        <p:xfrm>
          <a:off x="3131840" y="5589240"/>
          <a:ext cx="1643062" cy="500062"/>
        </p:xfrm>
        <a:graphic>
          <a:graphicData uri="http://schemas.openxmlformats.org/presentationml/2006/ole">
            <p:oleObj spid="_x0000_s2075" name="Формула" r:id="rId4" imgW="875920" imgH="25389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37485788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Box 2"/>
          <p:cNvSpPr txBox="1">
            <a:spLocks noChangeArrowheads="1"/>
          </p:cNvSpPr>
          <p:nvPr/>
        </p:nvSpPr>
        <p:spPr bwMode="auto">
          <a:xfrm>
            <a:off x="251520" y="1196752"/>
            <a:ext cx="8640960" cy="5262979"/>
          </a:xfrm>
          <a:prstGeom prst="rect">
            <a:avLst/>
          </a:prstGeom>
          <a:solidFill>
            <a:schemeClr val="accent6">
              <a:lumMod val="40000"/>
              <a:lumOff val="60000"/>
              <a:alpha val="62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orbel" pitchFamily="34" charset="0"/>
              </a:defRPr>
            </a:lvl2pPr>
            <a:lvl3pPr marL="1143000">
              <a:defRPr sz="2400"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eaLnBrk="0" fontAlgn="base" hangingPunct="0">
              <a:spcAft>
                <a:spcPct val="0"/>
              </a:spcAft>
              <a:buClr>
                <a:srgbClr val="84AA33"/>
              </a:buClr>
              <a:buFont typeface="Wingdings 2" pitchFamily="18" charset="2"/>
              <a:defRPr sz="2000"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eaLnBrk="0" fontAlgn="base" hangingPunct="0">
              <a:spcAft>
                <a:spcPct val="0"/>
              </a:spcAft>
              <a:buClr>
                <a:srgbClr val="84AA33"/>
              </a:buClr>
              <a:buFont typeface="Wingdings 2" pitchFamily="18" charset="2"/>
              <a:defRPr sz="2000"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eaLnBrk="0" fontAlgn="base" hangingPunct="0">
              <a:spcAft>
                <a:spcPct val="0"/>
              </a:spcAft>
              <a:buClr>
                <a:srgbClr val="84AA33"/>
              </a:buClr>
              <a:buFont typeface="Wingdings 2" pitchFamily="18" charset="2"/>
              <a:defRPr sz="2000"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eaLnBrk="0" fontAlgn="base" hangingPunct="0">
              <a:spcAft>
                <a:spcPct val="0"/>
              </a:spcAft>
              <a:buClr>
                <a:srgbClr val="84AA33"/>
              </a:buClr>
              <a:buFont typeface="Wingdings 2" pitchFamily="18" charset="2"/>
              <a:defRPr sz="2000"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r>
              <a:rPr lang="ru-RU" altLang="ru-RU" sz="2400" b="1" u="sng" dirty="0">
                <a:latin typeface="Times New Roman" pitchFamily="18" charset="0"/>
                <a:cs typeface="Times New Roman" pitchFamily="18" charset="0"/>
              </a:rPr>
              <a:t>Пример </a:t>
            </a:r>
            <a:r>
              <a:rPr lang="ru-RU" altLang="ru-RU" sz="2400" b="1" u="sng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altLang="ru-RU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alt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Перестановки множества А={</a:t>
            </a:r>
            <a:r>
              <a:rPr lang="en-US" alt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alt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alt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alt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} из трёх элементов имеют вид:</a:t>
            </a:r>
          </a:p>
          <a:p>
            <a:r>
              <a:rPr lang="en-US" altLang="ru-RU" sz="2400" dirty="0">
                <a:latin typeface="Times New Roman" pitchFamily="18" charset="0"/>
                <a:cs typeface="Times New Roman" pitchFamily="18" charset="0"/>
              </a:rPr>
              <a:t>(a, b, c); </a:t>
            </a: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2400" dirty="0">
                <a:latin typeface="Times New Roman" pitchFamily="18" charset="0"/>
                <a:cs typeface="Times New Roman" pitchFamily="18" charset="0"/>
              </a:rPr>
              <a:t>	(b, c, a);</a:t>
            </a: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ru-RU" sz="2400" dirty="0">
                <a:latin typeface="Times New Roman" pitchFamily="18" charset="0"/>
                <a:cs typeface="Times New Roman" pitchFamily="18" charset="0"/>
              </a:rPr>
              <a:t>	(c, a, b);	</a:t>
            </a:r>
            <a:endParaRPr lang="ru-RU" alt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ru-RU" sz="2400" dirty="0">
                <a:latin typeface="Times New Roman" pitchFamily="18" charset="0"/>
                <a:cs typeface="Times New Roman" pitchFamily="18" charset="0"/>
              </a:rPr>
              <a:t>(a, c, b);	</a:t>
            </a: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altLang="ru-RU" sz="2400" dirty="0">
                <a:latin typeface="Times New Roman" pitchFamily="18" charset="0"/>
                <a:cs typeface="Times New Roman" pitchFamily="18" charset="0"/>
              </a:rPr>
              <a:t>(b, a, c);	</a:t>
            </a: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altLang="ru-RU" sz="2400" dirty="0">
                <a:latin typeface="Times New Roman" pitchFamily="18" charset="0"/>
                <a:cs typeface="Times New Roman" pitchFamily="18" charset="0"/>
              </a:rPr>
              <a:t>(c, b, a),</a:t>
            </a:r>
            <a:endParaRPr lang="ru-RU" alt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alt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en-US" alt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alt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ru-RU" sz="2400" b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altLang="ru-RU" sz="2400" b="1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ru-RU" sz="2400" b="1" dirty="0">
                <a:latin typeface="Times New Roman" pitchFamily="18" charset="0"/>
                <a:cs typeface="Times New Roman" pitchFamily="18" charset="0"/>
              </a:rPr>
              <a:t> = 3! </a:t>
            </a:r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= 1х2х3 = 6 перестановок.</a:t>
            </a:r>
          </a:p>
          <a:p>
            <a:endParaRPr lang="ru-RU" alt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alt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altLang="ru-RU" sz="2400" b="1" u="sng" dirty="0">
                <a:latin typeface="Times New Roman" pitchFamily="18" charset="0"/>
                <a:cs typeface="Times New Roman" pitchFamily="18" charset="0"/>
              </a:rPr>
              <a:t>Пример </a:t>
            </a:r>
            <a:r>
              <a:rPr lang="ru-RU" altLang="ru-RU" sz="2400" b="1" u="sng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ru-RU" altLang="ru-RU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alt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Сколькими способами можно разместить на полке 4 книги?</a:t>
            </a:r>
          </a:p>
          <a:p>
            <a:endParaRPr lang="ru-RU" alt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ru-RU" sz="2400" b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altLang="ru-RU" sz="2400" b="1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 = 4! = 1х2х3х4 = 24 способа.</a:t>
            </a:r>
          </a:p>
          <a:p>
            <a:endParaRPr lang="ru-RU" alt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ru-RU" sz="6000" dirty="0" smtClean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Перестановки</a:t>
            </a:r>
            <a:endParaRPr lang="ru-RU" sz="3600" dirty="0">
              <a:solidFill>
                <a:schemeClr val="tx2">
                  <a:satMod val="13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916322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Другая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3300"/>
      </a:accent1>
      <a:accent2>
        <a:srgbClr val="993300"/>
      </a:accent2>
      <a:accent3>
        <a:srgbClr val="FFFFFF"/>
      </a:accent3>
      <a:accent4>
        <a:srgbClr val="000000"/>
      </a:accent4>
      <a:accent5>
        <a:srgbClr val="CAADAA"/>
      </a:accent5>
      <a:accent6>
        <a:srgbClr val="8A2D00"/>
      </a:accent6>
      <a:hlink>
        <a:srgbClr val="993300"/>
      </a:hlink>
      <a:folHlink>
        <a:srgbClr val="7226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3300"/>
        </a:accent1>
        <a:accent2>
          <a:srgbClr val="993300"/>
        </a:accent2>
        <a:accent3>
          <a:srgbClr val="FFFFFF"/>
        </a:accent3>
        <a:accent4>
          <a:srgbClr val="000000"/>
        </a:accent4>
        <a:accent5>
          <a:srgbClr val="CAADAA"/>
        </a:accent5>
        <a:accent6>
          <a:srgbClr val="8A2D00"/>
        </a:accent6>
        <a:hlink>
          <a:srgbClr val="99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429</TotalTime>
  <Words>959</Words>
  <Application>Microsoft Office PowerPoint</Application>
  <PresentationFormat>Экран (4:3)</PresentationFormat>
  <Paragraphs>133</Paragraphs>
  <Slides>18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0" baseType="lpstr">
      <vt:lpstr>Оформление по умолчанию</vt:lpstr>
      <vt:lpstr>Формула</vt:lpstr>
      <vt:lpstr>Перестановки, размещения и  сочетания без повторений</vt:lpstr>
      <vt:lpstr>Слайд 2</vt:lpstr>
      <vt:lpstr>Слайд 3</vt:lpstr>
      <vt:lpstr>Слайд 4</vt:lpstr>
      <vt:lpstr>Слайд 5</vt:lpstr>
      <vt:lpstr>Слайд 6</vt:lpstr>
      <vt:lpstr> Перестановки</vt:lpstr>
      <vt:lpstr>Слайд 8</vt:lpstr>
      <vt:lpstr> Перестановки</vt:lpstr>
      <vt:lpstr> Размещения</vt:lpstr>
      <vt:lpstr> Размещения</vt:lpstr>
      <vt:lpstr>Слайд 12</vt:lpstr>
      <vt:lpstr>Слайд 13</vt:lpstr>
      <vt:lpstr> Сочетания </vt:lpstr>
      <vt:lpstr>Слайд 15</vt:lpstr>
      <vt:lpstr>Слайд 16</vt:lpstr>
      <vt:lpstr>Слайд 17</vt:lpstr>
      <vt:lpstr>Слайд 18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Основные понятия комбинаторики.  Формулы перестановки, сочетания и размещения элементов во множестве.</dc:title>
  <dc:creator>User</dc:creator>
  <cp:lastModifiedBy>SERGEY</cp:lastModifiedBy>
  <cp:revision>41</cp:revision>
  <dcterms:created xsi:type="dcterms:W3CDTF">2014-05-07T17:44:24Z</dcterms:created>
  <dcterms:modified xsi:type="dcterms:W3CDTF">2020-11-12T10:15:01Z</dcterms:modified>
</cp:coreProperties>
</file>