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8" r:id="rId9"/>
    <p:sldId id="267" r:id="rId10"/>
    <p:sldId id="270" r:id="rId11"/>
    <p:sldId id="274" r:id="rId12"/>
    <p:sldId id="271" r:id="rId13"/>
    <p:sldId id="272" r:id="rId14"/>
    <p:sldId id="261" r:id="rId15"/>
    <p:sldId id="278" r:id="rId16"/>
    <p:sldId id="279" r:id="rId17"/>
    <p:sldId id="280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1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B510D-B360-4258-BA63-DD5475051CF4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560E1-B220-406A-9EAF-95CF4623CA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92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CE92-0F62-4821-83B7-A92A77292C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81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3D51-0542-4A71-BD9D-03DA4829F3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36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060F7-D4FF-4FAF-9B72-036FA0FE39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7428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BDC11-866C-47EE-A442-1F3B203A0C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287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5ADB-A1A7-40B6-96D3-781008CBB0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62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07ED-27AA-4E10-A676-345A55A6CF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30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BEA9-DD32-49A8-8E29-8F76DFB719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601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76657-57C4-48C1-84BF-BEB7E037BA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1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857-BD8C-4841-B06D-0EAAA4D7BA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934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1224-292A-479F-834D-3DE8E4E439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712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24C17-A1FE-4698-8E65-9A6C29EA6F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340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5F535-04D6-4E7D-8EF2-181A31F029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930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FBEED-74B9-4810-B4F9-188B02D1924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762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869917-7055-495C-BEA9-C3703FEC1AD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126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vk.com/id407022472" TargetMode="External"/><Relationship Id="rId4" Type="http://schemas.openxmlformats.org/officeDocument/2006/relationships/hyperlink" Target="mailto:olgadumnova80@mail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491112" cy="338950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82880" indent="0">
              <a:buNone/>
            </a:pPr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Перестановки, 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размещения и  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сочетания без повторений</a:t>
            </a:r>
            <a:endParaRPr lang="ru-RU" sz="4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ofis007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3929066"/>
            <a:ext cx="2088232" cy="24169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376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75" y="91091"/>
            <a:ext cx="9144000" cy="9141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Размещения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005219"/>
            <a:ext cx="8528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Размещением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003300"/>
                </a:solidFill>
                <a:latin typeface="Bookman Old Style" pitchFamily="18" charset="0"/>
              </a:rPr>
              <a:t>из </a:t>
            </a:r>
            <a:r>
              <a:rPr lang="en-US" sz="2400" b="1" dirty="0" smtClean="0">
                <a:latin typeface="Bookman Old Style" pitchFamily="18" charset="0"/>
              </a:rPr>
              <a:t>n</a:t>
            </a:r>
            <a:r>
              <a:rPr lang="ru-RU" sz="2400" dirty="0" smtClean="0">
                <a:solidFill>
                  <a:srgbClr val="003300"/>
                </a:solidFill>
                <a:latin typeface="Bookman Old Style" pitchFamily="18" charset="0"/>
              </a:rPr>
              <a:t> элементов  по </a:t>
            </a:r>
            <a:r>
              <a:rPr lang="en-US" sz="2400" b="1" dirty="0" smtClean="0">
                <a:latin typeface="Bookman Old Style" pitchFamily="18" charset="0"/>
              </a:rPr>
              <a:t>m</a:t>
            </a:r>
            <a:r>
              <a:rPr lang="ru-RU" sz="2400" dirty="0" smtClean="0">
                <a:solidFill>
                  <a:srgbClr val="003300"/>
                </a:solidFill>
                <a:latin typeface="Bookman Old Style" pitchFamily="18" charset="0"/>
              </a:rPr>
              <a:t> ( </a:t>
            </a:r>
            <a:r>
              <a:rPr lang="en-US" sz="2400" b="1" dirty="0" smtClean="0">
                <a:latin typeface="Bookman Old Style" pitchFamily="18" charset="0"/>
              </a:rPr>
              <a:t>m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en-US" sz="2400" b="1" dirty="0" smtClean="0">
                <a:latin typeface="Bookman Old Style" pitchFamily="18" charset="0"/>
              </a:rPr>
              <a:t>≤ n</a:t>
            </a:r>
            <a:r>
              <a:rPr lang="ru-RU" sz="2400" dirty="0" smtClean="0">
                <a:solidFill>
                  <a:srgbClr val="003300"/>
                </a:solidFill>
                <a:latin typeface="Bookman Old Style" pitchFamily="18" charset="0"/>
              </a:rPr>
              <a:t>) называется   последовательность, состоящая из </a:t>
            </a:r>
            <a:r>
              <a:rPr lang="en-US" sz="2400" b="1" dirty="0" smtClean="0">
                <a:latin typeface="Bookman Old Style" pitchFamily="18" charset="0"/>
              </a:rPr>
              <a:t>m</a:t>
            </a:r>
            <a:r>
              <a:rPr lang="ru-RU" sz="2400" dirty="0" smtClean="0">
                <a:solidFill>
                  <a:srgbClr val="003300"/>
                </a:solidFill>
                <a:latin typeface="Bookman Old Style" pitchFamily="18" charset="0"/>
              </a:rPr>
              <a:t> различных элементов некоторого </a:t>
            </a:r>
            <a:r>
              <a:rPr lang="en-US" sz="2400" b="1" dirty="0" smtClean="0">
                <a:solidFill>
                  <a:srgbClr val="003300"/>
                </a:solidFill>
                <a:latin typeface="Bookman Old Style" pitchFamily="18" charset="0"/>
              </a:rPr>
              <a:t>n</a:t>
            </a:r>
            <a:r>
              <a:rPr lang="ru-RU" sz="2400" b="1" dirty="0" smtClean="0">
                <a:solidFill>
                  <a:srgbClr val="003300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003300"/>
                </a:solidFill>
                <a:latin typeface="Bookman Old Style" pitchFamily="18" charset="0"/>
              </a:rPr>
              <a:t>  элементного множества.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1" y="3685674"/>
            <a:ext cx="44303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Формула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(число размещений «из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эн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эм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»):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6252975"/>
              </p:ext>
            </p:extLst>
          </p:nvPr>
        </p:nvGraphicFramePr>
        <p:xfrm>
          <a:off x="4932040" y="3414343"/>
          <a:ext cx="3312368" cy="1425275"/>
        </p:xfrm>
        <a:graphic>
          <a:graphicData uri="http://schemas.openxmlformats.org/presentationml/2006/ole">
            <p:oleObj spid="_x0000_s4123" name="Формула" r:id="rId3" imgW="1206500" imgH="520700" progId="Equation.3">
              <p:embed/>
            </p:oleObj>
          </a:graphicData>
        </a:graphic>
      </p:graphicFrame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91627" y="4869160"/>
            <a:ext cx="9036496" cy="1200329"/>
          </a:xfrm>
          <a:prstGeom prst="rect">
            <a:avLst/>
          </a:prstGeom>
          <a:solidFill>
            <a:schemeClr val="accent6">
              <a:lumMod val="40000"/>
              <a:lumOff val="60000"/>
              <a:alpha val="73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Пример 4.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Сколькими способами можно рассадить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учащихся на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мест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alt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71814785"/>
              </p:ext>
            </p:extLst>
          </p:nvPr>
        </p:nvGraphicFramePr>
        <p:xfrm>
          <a:off x="2135495" y="6072434"/>
          <a:ext cx="4948759" cy="648072"/>
        </p:xfrm>
        <a:graphic>
          <a:graphicData uri="http://schemas.openxmlformats.org/presentationml/2006/ole">
            <p:oleObj spid="_x0000_s4124" name="Формула" r:id="rId4" imgW="1841500" imgH="2413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579" y="2604641"/>
            <a:ext cx="88569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Два размещения из </a:t>
            </a:r>
            <a:r>
              <a:rPr lang="en-US" sz="23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элементов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считаются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различными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отличаются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самими</a:t>
            </a:r>
            <a:r>
              <a:rPr lang="en-US" sz="23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элементами</a:t>
            </a:r>
            <a:r>
              <a:rPr lang="en-US" sz="23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порядком</a:t>
            </a:r>
            <a:r>
              <a:rPr lang="en-US" sz="23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3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3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расположения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128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7875" y="91091"/>
            <a:ext cx="9144000" cy="9141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Размещения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752" y="2647006"/>
            <a:ext cx="9036496" cy="3240782"/>
          </a:xfrm>
          <a:prstGeom prst="rect">
            <a:avLst/>
          </a:prstGeo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i="1" dirty="0" smtClean="0"/>
              <a:t>		</a:t>
            </a:r>
            <a:r>
              <a:rPr lang="ru-RU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Решение: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i="1" dirty="0" smtClean="0"/>
              <a:t>Требуется</a:t>
            </a:r>
            <a:r>
              <a:rPr lang="en-US" sz="2400" i="1" dirty="0" smtClean="0"/>
              <a:t> </a:t>
            </a:r>
            <a:r>
              <a:rPr lang="ru-RU" sz="2400" i="1" dirty="0" smtClean="0"/>
              <a:t>выделить упорядоченные трехэлементные подмножества множества, содержащего </a:t>
            </a:r>
            <a:r>
              <a:rPr lang="ru-RU" sz="2400" b="1" i="1" dirty="0" smtClean="0"/>
              <a:t>40</a:t>
            </a:r>
            <a:r>
              <a:rPr lang="ru-RU" sz="2400" i="1" dirty="0" smtClean="0"/>
              <a:t> элементов, т.е. найти </a:t>
            </a:r>
            <a:r>
              <a:rPr lang="ru-RU" sz="2400" b="1" dirty="0" smtClean="0">
                <a:solidFill>
                  <a:schemeClr val="tx1"/>
                </a:solidFill>
              </a:rPr>
              <a:t>число размещений без повторений </a:t>
            </a:r>
            <a:r>
              <a:rPr lang="ru-RU" sz="2400" i="1" dirty="0" smtClean="0"/>
              <a:t>из 40 элементов по 3.</a:t>
            </a:r>
            <a:r>
              <a:rPr lang="ru-RU" i="1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rgbClr val="993300"/>
              </a:solidFill>
            </a:endParaRPr>
          </a:p>
        </p:txBody>
      </p:sp>
      <p:grpSp>
        <p:nvGrpSpPr>
          <p:cNvPr id="31748" name="Group 6"/>
          <p:cNvGrpSpPr>
            <a:grpSpLocks/>
          </p:cNvGrpSpPr>
          <p:nvPr/>
        </p:nvGrpSpPr>
        <p:grpSpPr bwMode="auto">
          <a:xfrm>
            <a:off x="107504" y="4776993"/>
            <a:ext cx="8928992" cy="1601787"/>
            <a:chOff x="0" y="2750"/>
            <a:chExt cx="5760" cy="919"/>
          </a:xfrm>
        </p:grpSpPr>
        <p:sp>
          <p:nvSpPr>
            <p:cNvPr id="31749" name="TextBox 4"/>
            <p:cNvSpPr txBox="1">
              <a:spLocks noChangeArrowheads="1"/>
            </p:cNvSpPr>
            <p:nvPr/>
          </p:nvSpPr>
          <p:spPr bwMode="auto">
            <a:xfrm>
              <a:off x="0" y="2931"/>
              <a:ext cx="576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800" b="0">
                  <a:latin typeface="Comic Sans MS" pitchFamily="66" charset="0"/>
                </a:rPr>
                <a:t>A</a:t>
              </a:r>
              <a:r>
                <a:rPr lang="ru-RU" sz="4800" b="0">
                  <a:latin typeface="Comic Sans MS" pitchFamily="66" charset="0"/>
                </a:rPr>
                <a:t> </a:t>
              </a:r>
              <a:r>
                <a:rPr lang="en-US" sz="4800" b="0">
                  <a:latin typeface="Comic Sans MS" pitchFamily="66" charset="0"/>
                </a:rPr>
                <a:t>=      =38*39*40=59280</a:t>
              </a:r>
              <a:endParaRPr lang="ru-RU" sz="4800" b="0">
                <a:latin typeface="Comic Sans MS" pitchFamily="66" charset="0"/>
              </a:endParaRPr>
            </a:p>
          </p:txBody>
        </p:sp>
        <p:sp>
          <p:nvSpPr>
            <p:cNvPr id="31750" name="TextBox 7"/>
            <p:cNvSpPr txBox="1">
              <a:spLocks noChangeArrowheads="1"/>
            </p:cNvSpPr>
            <p:nvPr/>
          </p:nvSpPr>
          <p:spPr bwMode="auto">
            <a:xfrm>
              <a:off x="521" y="2750"/>
              <a:ext cx="117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800" b="0">
                  <a:latin typeface="Comic Sans MS" pitchFamily="66" charset="0"/>
                </a:rPr>
                <a:t> 40!</a:t>
              </a:r>
              <a:endParaRPr lang="ru-RU" sz="4800" b="0">
                <a:latin typeface="Comic Sans MS" pitchFamily="66" charset="0"/>
              </a:endParaRPr>
            </a:p>
          </p:txBody>
        </p:sp>
        <p:sp>
          <p:nvSpPr>
            <p:cNvPr id="31751" name="TextBox 8"/>
            <p:cNvSpPr txBox="1">
              <a:spLocks noChangeArrowheads="1"/>
            </p:cNvSpPr>
            <p:nvPr/>
          </p:nvSpPr>
          <p:spPr bwMode="auto">
            <a:xfrm>
              <a:off x="630" y="3150"/>
              <a:ext cx="162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800" b="0">
                  <a:latin typeface="Comic Sans MS" pitchFamily="66" charset="0"/>
                </a:rPr>
                <a:t>37!</a:t>
              </a:r>
              <a:endParaRPr lang="ru-RU" sz="4800" b="0">
                <a:latin typeface="Comic Sans MS" pitchFamily="66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30" y="3195"/>
              <a:ext cx="720" cy="0"/>
            </a:xfrm>
            <a:prstGeom prst="line">
              <a:avLst/>
            </a:prstGeom>
            <a:ln w="666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53" name="TextBox 19"/>
            <p:cNvSpPr txBox="1">
              <a:spLocks noChangeArrowheads="1"/>
            </p:cNvSpPr>
            <p:nvPr/>
          </p:nvSpPr>
          <p:spPr bwMode="auto">
            <a:xfrm>
              <a:off x="303" y="3290"/>
              <a:ext cx="10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>
                  <a:latin typeface="Calibri" pitchFamily="34" charset="0"/>
                </a:rPr>
                <a:t>40</a:t>
              </a:r>
            </a:p>
          </p:txBody>
        </p:sp>
        <p:sp>
          <p:nvSpPr>
            <p:cNvPr id="31754" name="TextBox 20"/>
            <p:cNvSpPr txBox="1">
              <a:spLocks noChangeArrowheads="1"/>
            </p:cNvSpPr>
            <p:nvPr/>
          </p:nvSpPr>
          <p:spPr bwMode="auto">
            <a:xfrm>
              <a:off x="31" y="2931"/>
              <a:ext cx="10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>
                  <a:latin typeface="Calibri" pitchFamily="34" charset="0"/>
                </a:rPr>
                <a:t>         3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1268760"/>
            <a:ext cx="8928992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Пример 5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Сколькими 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способами из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учеников класса можно выделить актив в следующем составе: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староста, физорг и редактор 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стенгазеты?</a:t>
            </a:r>
          </a:p>
        </p:txBody>
      </p:sp>
    </p:spTree>
    <p:extLst>
      <p:ext uri="{BB962C8B-B14F-4D97-AF65-F5344CB8AC3E}">
        <p14:creationId xmlns="" xmlns:p14="http://schemas.microsoft.com/office/powerpoint/2010/main" val="368973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94907832"/>
              </p:ext>
            </p:extLst>
          </p:nvPr>
        </p:nvGraphicFramePr>
        <p:xfrm>
          <a:off x="7553347" y="2292840"/>
          <a:ext cx="714380" cy="414339"/>
        </p:xfrm>
        <a:graphic>
          <a:graphicData uri="http://schemas.openxmlformats.org/presentationml/2006/ole">
            <p:oleObj spid="_x0000_s5162" name="Формула" r:id="rId3" imgW="431613" imgH="203112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59432784"/>
              </p:ext>
            </p:extLst>
          </p:nvPr>
        </p:nvGraphicFramePr>
        <p:xfrm>
          <a:off x="4966998" y="3023383"/>
          <a:ext cx="857256" cy="342901"/>
        </p:xfrm>
        <a:graphic>
          <a:graphicData uri="http://schemas.openxmlformats.org/presentationml/2006/ole">
            <p:oleObj spid="_x0000_s5163" name="Формула" r:id="rId4" imgW="482391" imgH="203112" progId="Equation.3">
              <p:embed/>
            </p:oleObj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23528" y="2060848"/>
            <a:ext cx="74465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Решение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обратить внимание на его оформление!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sym typeface="Wingdings" pitchFamily="2" charset="2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Основное множество: {1, 3, 5, 7, 9} – нечетные цифры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23528" y="2996952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Соединение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– двузначное число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3794" y="1124744"/>
            <a:ext cx="8847152" cy="830997"/>
          </a:xfrm>
          <a:prstGeom prst="rect">
            <a:avLst/>
          </a:prstGeom>
          <a:solidFill>
            <a:schemeClr val="accent6">
              <a:lumMod val="40000"/>
              <a:lumOff val="60000"/>
              <a:alpha val="81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Пример 6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Сколько существует двузначных чисел, в которых цифра десятков и цифра единиц различны и нечетны?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7521577"/>
              </p:ext>
            </p:extLst>
          </p:nvPr>
        </p:nvGraphicFramePr>
        <p:xfrm>
          <a:off x="4285248" y="3650262"/>
          <a:ext cx="785818" cy="285752"/>
        </p:xfrm>
        <a:graphic>
          <a:graphicData uri="http://schemas.openxmlformats.org/presentationml/2006/ole">
            <p:oleObj spid="_x0000_s5164" name="Формула" r:id="rId5" imgW="609336" imgH="203112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63039037"/>
              </p:ext>
            </p:extLst>
          </p:nvPr>
        </p:nvGraphicFramePr>
        <p:xfrm>
          <a:off x="1414398" y="4890326"/>
          <a:ext cx="3754473" cy="1058954"/>
        </p:xfrm>
        <a:graphic>
          <a:graphicData uri="http://schemas.openxmlformats.org/presentationml/2006/ole">
            <p:oleObj spid="_x0000_s5165" name="Формула" r:id="rId6" imgW="2006600" imgH="508000" progId="Equation.3">
              <p:embed/>
            </p:oleObj>
          </a:graphicData>
        </a:graphic>
      </p:graphicFrame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296622" y="3645024"/>
            <a:ext cx="5143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 Проверим, важен ли порядок: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7529" y="3645024"/>
            <a:ext cx="3520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3300"/>
                </a:solidFill>
              </a:rPr>
              <a:t>разные двузначные числа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</a:t>
            </a:r>
            <a:endParaRPr lang="ru-RU" dirty="0" smtClean="0">
              <a:solidFill>
                <a:srgbClr val="003300"/>
              </a:solidFill>
            </a:endParaRPr>
          </a:p>
          <a:p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5576" y="4152855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3300"/>
                </a:solidFill>
              </a:rPr>
              <a:t>порядок важен </a:t>
            </a:r>
            <a:r>
              <a:rPr lang="ru-RU" dirty="0" smtClean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 smtClean="0">
                <a:solidFill>
                  <a:srgbClr val="003300"/>
                </a:solidFill>
              </a:rPr>
              <a:t> это последовательность </a:t>
            </a:r>
            <a:r>
              <a:rPr lang="ru-RU" dirty="0" smtClean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 smtClean="0">
                <a:solidFill>
                  <a:srgbClr val="003300"/>
                </a:solidFill>
              </a:rPr>
              <a:t> это размещение «из пяти по два».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40126" y="5337115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</a:rPr>
              <a:t>двузначных чисел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79234" y="6257835"/>
            <a:ext cx="2999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00"/>
                </a:solidFill>
              </a:rPr>
              <a:t>Ответ: 20 чисел.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0" y="0"/>
            <a:ext cx="9144000" cy="9141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buNone/>
              <a:defRPr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Размещения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0488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5273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Autofit/>
          </a:bodyPr>
          <a:lstStyle>
            <a:defPPr>
              <a:defRPr lang="ru-RU"/>
            </a:defPPr>
            <a:lvl1pPr marL="320040" indent="-320040" algn="just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6000" b="1" i="0">
                <a:solidFill>
                  <a:schemeClr val="tx2">
                    <a:satMod val="13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buNone/>
            </a:pPr>
            <a:r>
              <a:rPr lang="ru-RU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Сочетания</a:t>
            </a:r>
          </a:p>
          <a:p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9675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Сочетанием</a:t>
            </a:r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из </a:t>
            </a:r>
            <a:r>
              <a:rPr lang="en-US" sz="2800" b="1" i="1" dirty="0" smtClean="0">
                <a:latin typeface="Bookman Old Style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 элементов  по </a:t>
            </a:r>
            <a:r>
              <a:rPr lang="en-US" sz="2800" b="1" i="1" dirty="0" smtClean="0">
                <a:latin typeface="Bookman Old Style" pitchFamily="18" charset="0"/>
                <a:cs typeface="Times New Roman" pitchFamily="18" charset="0"/>
              </a:rPr>
              <a:t>m</a:t>
            </a:r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 ( </a:t>
            </a:r>
            <a:r>
              <a:rPr lang="en-US" sz="2800" b="1" dirty="0" smtClean="0">
                <a:latin typeface="Bookman Old Style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Bookman Old Style" pitchFamily="18" charset="0"/>
                <a:cs typeface="Times New Roman" pitchFamily="18" charset="0"/>
              </a:rPr>
              <a:t>≤ n</a:t>
            </a:r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) называется  </a:t>
            </a:r>
            <a:r>
              <a:rPr lang="en-US" sz="2800" b="1" i="1" dirty="0" smtClean="0">
                <a:latin typeface="Bookman Old Style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 элементное подмножество некоторого 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 элементного множества.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206869"/>
            <a:ext cx="85724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C00000"/>
                </a:solidFill>
                <a:ea typeface="Times New Roman" pitchFamily="18" charset="0"/>
              </a:rPr>
              <a:t>Формула </a:t>
            </a:r>
            <a:r>
              <a:rPr lang="ru-RU" sz="2800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ru-RU" sz="2800" dirty="0">
                <a:solidFill>
                  <a:srgbClr val="003300"/>
                </a:solidFill>
                <a:ea typeface="Times New Roman" pitchFamily="18" charset="0"/>
              </a:rPr>
              <a:t>(число размещений «</a:t>
            </a:r>
            <a:r>
              <a:rPr lang="ru-RU" sz="2800" b="1" i="1" dirty="0">
                <a:ea typeface="Times New Roman" pitchFamily="18" charset="0"/>
              </a:rPr>
              <a:t>из </a:t>
            </a:r>
            <a:r>
              <a:rPr lang="ru-RU" sz="2800" b="1" i="1" dirty="0" err="1">
                <a:ea typeface="Times New Roman" pitchFamily="18" charset="0"/>
              </a:rPr>
              <a:t>эн</a:t>
            </a:r>
            <a:r>
              <a:rPr lang="ru-RU" sz="2800" b="1" i="1" dirty="0">
                <a:ea typeface="Times New Roman" pitchFamily="18" charset="0"/>
              </a:rPr>
              <a:t> по </a:t>
            </a:r>
            <a:r>
              <a:rPr lang="ru-RU" sz="2800" b="1" i="1" dirty="0" err="1">
                <a:ea typeface="Times New Roman" pitchFamily="18" charset="0"/>
              </a:rPr>
              <a:t>эм</a:t>
            </a:r>
            <a:r>
              <a:rPr lang="ru-RU" sz="2800" dirty="0">
                <a:solidFill>
                  <a:srgbClr val="003300"/>
                </a:solidFill>
                <a:ea typeface="Times New Roman" pitchFamily="18" charset="0"/>
              </a:rPr>
              <a:t>»): 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50383781"/>
              </p:ext>
            </p:extLst>
          </p:nvPr>
        </p:nvGraphicFramePr>
        <p:xfrm>
          <a:off x="1763688" y="5085184"/>
          <a:ext cx="5018958" cy="1224136"/>
        </p:xfrm>
        <a:graphic>
          <a:graphicData uri="http://schemas.openxmlformats.org/presentationml/2006/ole">
            <p:oleObj spid="_x0000_s6156" name="Формула" r:id="rId3" imgW="1435100" imgH="52070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2766412"/>
            <a:ext cx="9144000" cy="1066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 u="sng">
                <a:latin typeface="Century Schoolbook" pitchFamily="18" charset="0"/>
              </a:rPr>
              <a:t>Сочетания</a:t>
            </a:r>
            <a:r>
              <a:rPr lang="ru-RU" sz="3200" b="0" i="1">
                <a:latin typeface="Century Schoolbook" pitchFamily="18" charset="0"/>
              </a:rPr>
              <a:t> – конечные множества, в которых порядок не имеет значения.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1466725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6710" y="2697114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solidFill>
                  <a:srgbClr val="003300"/>
                </a:solidFill>
                <a:ea typeface="Times New Roman" pitchFamily="18" charset="0"/>
              </a:rPr>
              <a:t>Решение.</a:t>
            </a:r>
            <a:r>
              <a:rPr lang="ru-RU" dirty="0" smtClean="0">
                <a:solidFill>
                  <a:srgbClr val="003300"/>
                </a:solidFill>
                <a:ea typeface="Times New Roman" pitchFamily="18" charset="0"/>
              </a:rPr>
              <a:t> </a:t>
            </a:r>
            <a:r>
              <a:rPr lang="ru-RU" dirty="0">
                <a:solidFill>
                  <a:srgbClr val="003300"/>
                </a:solidFill>
                <a:ea typeface="Times New Roman" pitchFamily="18" charset="0"/>
              </a:rPr>
              <a:t>(</a:t>
            </a:r>
            <a:r>
              <a:rPr lang="ru-RU" b="1" i="1" dirty="0">
                <a:solidFill>
                  <a:srgbClr val="003300"/>
                </a:solidFill>
                <a:ea typeface="Times New Roman" pitchFamily="18" charset="0"/>
                <a:sym typeface="Wingdings" pitchFamily="2" charset="2"/>
              </a:rPr>
              <a:t>обратить внимание на его оформление!</a:t>
            </a:r>
            <a:r>
              <a:rPr lang="ru-RU" b="1" dirty="0">
                <a:solidFill>
                  <a:srgbClr val="003300"/>
                </a:solidFill>
                <a:ea typeface="Times New Roman" pitchFamily="18" charset="0"/>
                <a:sym typeface="Wingdings" pitchFamily="2" charset="2"/>
              </a:rPr>
              <a:t>)</a:t>
            </a:r>
            <a:endParaRPr lang="ru-RU" b="1" dirty="0">
              <a:solidFill>
                <a:srgbClr val="003300"/>
              </a:solidFill>
              <a:sym typeface="Wingdings" pitchFamily="2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10" y="3059668"/>
            <a:ext cx="7897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Основное множество: {мак, роза, тюльпан, лилия, гвоздика}</a:t>
            </a:r>
            <a:r>
              <a:rPr lang="ru-RU" dirty="0">
                <a:sym typeface="Symbol"/>
              </a:rPr>
              <a:t>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 smtClean="0">
                <a:solidFill>
                  <a:srgbClr val="003300"/>
                </a:solidFill>
                <a:sym typeface="Symbol"/>
              </a:rPr>
              <a:t>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776" y="3416858"/>
            <a:ext cx="4597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3300"/>
                </a:solidFill>
              </a:rPr>
              <a:t>Соединение – букет из трех цветков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5338" y="3702610"/>
            <a:ext cx="3575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Проверим, важен ли порядок</a:t>
            </a:r>
            <a:r>
              <a:rPr lang="ru-RU" dirty="0">
                <a:solidFill>
                  <a:srgbClr val="003300"/>
                </a:solidFill>
              </a:rPr>
              <a:t>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263574"/>
            <a:ext cx="8630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3300"/>
                </a:solidFill>
              </a:rPr>
              <a:t>{тюльпан, лилия, гвоздика} и {лилия, тюльпан, гвоздика} – один и тот же букет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порядок неважен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это подмножество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это сочетание «из пяти по три».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9209247"/>
              </p:ext>
            </p:extLst>
          </p:nvPr>
        </p:nvGraphicFramePr>
        <p:xfrm>
          <a:off x="2658720" y="5229200"/>
          <a:ext cx="3143272" cy="785818"/>
        </p:xfrm>
        <a:graphic>
          <a:graphicData uri="http://schemas.openxmlformats.org/presentationml/2006/ole">
            <p:oleObj spid="_x0000_s7196" name="Формула" r:id="rId3" imgW="2171700" imgH="5207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4294" y="6237311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10 букетов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3657144"/>
              </p:ext>
            </p:extLst>
          </p:nvPr>
        </p:nvGraphicFramePr>
        <p:xfrm>
          <a:off x="7695119" y="3066446"/>
          <a:ext cx="857250" cy="398975"/>
        </p:xfrm>
        <a:graphic>
          <a:graphicData uri="http://schemas.openxmlformats.org/presentationml/2006/ole">
            <p:oleObj spid="_x0000_s7197" name="Формула" r:id="rId4" imgW="431613" imgH="203112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19942497"/>
              </p:ext>
            </p:extLst>
          </p:nvPr>
        </p:nvGraphicFramePr>
        <p:xfrm>
          <a:off x="5076056" y="3409730"/>
          <a:ext cx="857250" cy="342900"/>
        </p:xfrm>
        <a:graphic>
          <a:graphicData uri="http://schemas.openxmlformats.org/presentationml/2006/ole">
            <p:oleObj spid="_x0000_s7198" name="Формула" r:id="rId5" imgW="469696" imgH="203112" progId="Equation.3">
              <p:embed/>
            </p:oleObj>
          </a:graphicData>
        </a:graphic>
      </p:graphicFrame>
      <p:sp>
        <p:nvSpPr>
          <p:cNvPr id="15" name="Заголовок 14"/>
          <p:cNvSpPr txBox="1">
            <a:spLocks noGrp="1"/>
          </p:cNvSpPr>
          <p:nvPr>
            <p:ph type="title"/>
          </p:nvPr>
        </p:nvSpPr>
        <p:spPr>
          <a:xfrm>
            <a:off x="44908" y="14001"/>
            <a:ext cx="9143999" cy="11430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Autofit/>
          </a:bodyPr>
          <a:lstStyle>
            <a:defPPr>
              <a:defRPr lang="ru-RU"/>
            </a:defPPr>
            <a:lvl1pPr marL="320040" indent="-320040" algn="just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6000" b="1" i="0">
                <a:solidFill>
                  <a:schemeClr val="tx2">
                    <a:satMod val="13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>
              <a:buNone/>
            </a:pP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Сочетания</a:t>
            </a:r>
            <a:b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4588" y="1268760"/>
            <a:ext cx="89394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Пример 7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Сколькими 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способами можно составить букет из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цветов, если в вашем распоряжении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цветов: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мак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роза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тюльпан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лилия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гвоздика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1020279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00166" y="2857496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214414" y="3500438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857224" y="714356"/>
            <a:ext cx="75724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Учитывается ли порядок следования элементов в соединении?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143108" y="1571612"/>
            <a:ext cx="292895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773317" y="941801"/>
            <a:ext cx="883515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00298" y="15716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Д 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43636" y="164305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НЕТ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28596" y="2571744"/>
            <a:ext cx="4357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65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ли элементы входят в соединение?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 стрелкой 23"/>
          <p:cNvCxnSpPr>
            <a:stCxn id="43019" idx="2"/>
          </p:cNvCxnSpPr>
          <p:nvPr/>
        </p:nvCxnSpPr>
        <p:spPr>
          <a:xfrm rot="5400000">
            <a:off x="1897806" y="3219416"/>
            <a:ext cx="526325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3019" idx="2"/>
          </p:cNvCxnSpPr>
          <p:nvPr/>
        </p:nvCxnSpPr>
        <p:spPr>
          <a:xfrm rot="16200000" flipH="1">
            <a:off x="3219408" y="2790787"/>
            <a:ext cx="597763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86446" y="2571744"/>
            <a:ext cx="314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СОЧЕТАНИЯ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143248"/>
            <a:ext cx="2863281" cy="100013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143240" y="4071942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РАЗМЕЩЕНИЯ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572008"/>
            <a:ext cx="2306756" cy="928694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428596" y="4071943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ПЕРЕСТАНОВКИ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1538" y="4857760"/>
            <a:ext cx="1417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2800" b="1" i="1" baseline="-300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=  </a:t>
            </a:r>
            <a:r>
              <a:rPr lang="ru-RU" sz="2800" b="1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lang="ru-RU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728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Д 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3306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НЕТ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7290" y="0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</a:rPr>
              <a:t>Как определить к какому типу соединения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</a:rPr>
              <a:t> относится задача?</a:t>
            </a:r>
            <a:endParaRPr lang="ru-RU" sz="24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43019" grpId="0"/>
      <p:bldP spid="27" grpId="0"/>
      <p:bldP spid="29" grpId="0"/>
      <p:bldP spid="31" grpId="0"/>
      <p:bldP spid="33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00166" y="2857496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214414" y="3500438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42910" y="714356"/>
            <a:ext cx="785817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к какому типу относится соединений относится задача.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Сколькими способами можно составить расписание одного учебного дня из 5 различных уроков?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14348" y="3571876"/>
            <a:ext cx="75724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 9«Б» классе 12 учащихся. Сколькими способами можно сформировать команду из 4 человек для участия в математической олимпиаде?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143116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Учитывается ли порядок следования элементов в соединении?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2143116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 да)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643182"/>
            <a:ext cx="4050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 ли элементы входят в соединение?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643182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 да)</a:t>
            </a:r>
            <a:endParaRPr lang="ru-RU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214414" y="3000372"/>
            <a:ext cx="2962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 перестановка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714884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Учитывается ли порядок следования элементов в соединении?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5286388"/>
            <a:ext cx="4050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 ли элементы входят в соединение?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15272" y="4714884"/>
            <a:ext cx="653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(нет)</a:t>
            </a:r>
            <a:endParaRPr lang="ru-RU" dirty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786446" y="5286388"/>
            <a:ext cx="28334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этот вопрос ответ не нужен)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500166" y="5715016"/>
            <a:ext cx="25276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 сочетания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7" grpId="0"/>
      <p:bldP spid="8" grpId="0"/>
      <p:bldP spid="9" grpId="0"/>
      <p:bldP spid="10" grpId="0"/>
      <p:bldP spid="36867" grpId="0"/>
      <p:bldP spid="12" grpId="0"/>
      <p:bldP spid="13" grpId="0"/>
      <p:bldP spid="14" grpId="0"/>
      <p:bldP spid="36868" grpId="0"/>
      <p:bldP spid="368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00166" y="2857496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214414" y="3500438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785794"/>
            <a:ext cx="71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3.Сколько существует различных двузначных чисел, в записи которых можно  использовать цифры 1, 2, 3, 4, 5, 6, если цифры в числе должны быть различными?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143116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Учитывается ли порядок следования элементов в соединении?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714620"/>
            <a:ext cx="4050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 ли элементы входят в соединение?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2714620"/>
            <a:ext cx="653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(нет)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2143116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( </a:t>
            </a:r>
            <a:r>
              <a:rPr lang="uk-UA" dirty="0" err="1" smtClean="0"/>
              <a:t>да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071538" y="3071810"/>
            <a:ext cx="2787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 размещение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419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57158" y="1357298"/>
            <a:ext cx="8568952" cy="372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тренировке занимаются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баскетболистов. Сколько может быть образовано тренером различных стартовых пятерок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Сколько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различных трехзначных чисел можно составить из цифр 1, 2, 3, 4 и 5 при условии, что ни одна цифра не повторится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Сколькими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способами можно расставить 8 участниц финального забега на восьми беговых дорожках?</a:t>
            </a:r>
            <a:endParaRPr lang="ru-RU" sz="2800" dirty="0" smtClean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ofis007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4786322"/>
            <a:ext cx="1428750" cy="1200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166" y="571480"/>
            <a:ext cx="6372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/>
              <a:t>Задачи для самостоятельного решения:</a:t>
            </a:r>
            <a:endParaRPr lang="ru-RU" sz="2400" b="1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786322"/>
            <a:ext cx="8858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  2) </a:t>
            </a:r>
            <a:r>
              <a:rPr lang="ru-RU" dirty="0" smtClean="0">
                <a:solidFill>
                  <a:srgbClr val="0070C0"/>
                </a:solidFill>
              </a:rPr>
              <a:t>Решить задачи для самостоятельного решения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4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5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6687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E:\презентация\Захват-1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02754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8900" y="1285860"/>
            <a:ext cx="8785100" cy="521497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Комбинаторикой</a:t>
            </a:r>
            <a:r>
              <a:rPr lang="ru-RU" sz="3200" dirty="0" smtClean="0">
                <a:solidFill>
                  <a:srgbClr val="003399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раздел математики, в котором исследуется,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различных комбинаций (всевозможных объединений элементов), подчиненных тем или иным условиям, можно составить из элементов, принадлежащих данному множеству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Слово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происходит от латинского слова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combinare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означает «соединять, сочетать».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46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08" y="1129457"/>
            <a:ext cx="3455938" cy="460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Заголовок 1"/>
          <p:cNvSpPr txBox="1">
            <a:spLocks/>
          </p:cNvSpPr>
          <p:nvPr/>
        </p:nvSpPr>
        <p:spPr bwMode="auto">
          <a:xfrm>
            <a:off x="643609" y="5722937"/>
            <a:ext cx="328032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lnSpc>
                <a:spcPct val="170000"/>
              </a:lnSpc>
              <a:buFont typeface="Monotype Corsiva" pitchFamily="66" charset="0"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altLang="ru-RU" sz="2800" b="1" dirty="0">
                <a:latin typeface="Times New Roman" pitchFamily="18" charset="0"/>
                <a:cs typeface="Times New Roman" pitchFamily="18" charset="0"/>
              </a:rPr>
              <a:t>1646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GB" altLang="ru-RU" sz="2800" b="1" dirty="0">
                <a:latin typeface="Times New Roman" pitchFamily="18" charset="0"/>
                <a:cs typeface="Times New Roman" pitchFamily="18" charset="0"/>
              </a:rPr>
              <a:t> 1716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en-GB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Прямоугольник 6"/>
          <p:cNvSpPr>
            <a:spLocks noChangeArrowheads="1"/>
          </p:cNvSpPr>
          <p:nvPr/>
        </p:nvSpPr>
        <p:spPr bwMode="auto">
          <a:xfrm>
            <a:off x="611560" y="369888"/>
            <a:ext cx="79208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Monotype Corsiva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Готфрид</a:t>
            </a:r>
            <a:r>
              <a:rPr lang="en-GB" alt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Вильгельм</a:t>
            </a:r>
            <a:r>
              <a:rPr lang="ru-RU" alt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Лейбниц</a:t>
            </a:r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4572000" y="2150953"/>
            <a:ext cx="415297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Лейбниц впервые ввёл термин </a:t>
            </a:r>
            <a:r>
              <a:rPr lang="ru-RU" altLang="ru-RU" sz="28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ru-RU" altLang="ru-RU" sz="2800" b="1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 стал рассматривать комбинаторику как самостоятельный раздел математики.</a:t>
            </a:r>
          </a:p>
        </p:txBody>
      </p:sp>
    </p:spTree>
    <p:extLst>
      <p:ext uri="{BB962C8B-B14F-4D97-AF65-F5344CB8AC3E}">
        <p14:creationId xmlns="" xmlns:p14="http://schemas.microsoft.com/office/powerpoint/2010/main" val="4165289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928671"/>
            <a:ext cx="86409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возникла в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 веке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Комбинаторные  навыки оказались полезными в часы досуга. В таких играх как нарды, карты, шашки, шахматы приходилось рассматривать различные сочетания фигур и выигрывал тот, кто  их лучше изучил, знал выигрышные комбинации и умел избегать проигрышные.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Еще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давних пор дипломаты стремясь к тайне переписке, изобретали сложные шифры, а секретные службы пытались эти шифры разгадать.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Методы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комбинаторики находят широкое применение в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физике, химии, биологии, экономике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др. областях.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науке и практике часто встречаются задачи, решая которые приходится составлять различные комбинации из конечного числа элементов и подсчитывать число комбинаций. Такие задачи получили название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комбинаторных задач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4611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76701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частности, одним из видов комбинаторных задач являются </a:t>
            </a: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на соединения</a:t>
            </a:r>
          </a:p>
          <a:p>
            <a:pPr algn="ctr"/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26" y="1268760"/>
            <a:ext cx="3071834" cy="5000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Виды соединений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68" y="2428868"/>
            <a:ext cx="1857388" cy="5000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размещения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43636" y="2428868"/>
            <a:ext cx="1857388" cy="50006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сочетания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00100" y="2428868"/>
            <a:ext cx="1857388" cy="50006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перестановки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9" idx="1"/>
            <a:endCxn id="12" idx="0"/>
          </p:cNvCxnSpPr>
          <p:nvPr/>
        </p:nvCxnSpPr>
        <p:spPr>
          <a:xfrm flipH="1">
            <a:off x="1928794" y="1518793"/>
            <a:ext cx="1000132" cy="91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3"/>
            <a:endCxn id="11" idx="0"/>
          </p:cNvCxnSpPr>
          <p:nvPr/>
        </p:nvCxnSpPr>
        <p:spPr>
          <a:xfrm>
            <a:off x="6000760" y="1518793"/>
            <a:ext cx="1071570" cy="91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2"/>
            <a:endCxn id="10" idx="0"/>
          </p:cNvCxnSpPr>
          <p:nvPr/>
        </p:nvCxnSpPr>
        <p:spPr>
          <a:xfrm>
            <a:off x="4464843" y="1768826"/>
            <a:ext cx="35719" cy="660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520" y="3284984"/>
            <a:ext cx="8640960" cy="2123658"/>
          </a:xfrm>
          <a:prstGeom prst="rect">
            <a:avLst/>
          </a:prstGeom>
          <a:solidFill>
            <a:schemeClr val="accent6">
              <a:lumMod val="40000"/>
              <a:lumOff val="60000"/>
              <a:alpha val="74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 задачах по комбинаторике часто применяется такое понятие как 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факториал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( в переводе с английского «</a:t>
            </a:r>
            <a:r>
              <a:rPr lang="en-US" sz="2400" dirty="0" smtClean="0">
                <a:solidFill>
                  <a:srgbClr val="002060"/>
                </a:solidFill>
              </a:rPr>
              <a:t> factor</a:t>
            </a:r>
            <a:r>
              <a:rPr lang="ru-RU" sz="2400" dirty="0" smtClean="0">
                <a:solidFill>
                  <a:srgbClr val="002060"/>
                </a:solidFill>
              </a:rPr>
              <a:t>» – множитель)</a:t>
            </a: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n! = 1· 2· 3· …· (n -1)n 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4862" y="5763624"/>
            <a:ext cx="798557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0!=1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808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63688" y="3778392"/>
            <a:ext cx="2376388" cy="849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393"/>
            <a:ext cx="9144000" cy="100811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Перестановки</a:t>
            </a:r>
            <a:endParaRPr lang="ru-RU" sz="36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48276539"/>
              </p:ext>
            </p:extLst>
          </p:nvPr>
        </p:nvGraphicFramePr>
        <p:xfrm>
          <a:off x="2318469" y="3939523"/>
          <a:ext cx="1266825" cy="527050"/>
        </p:xfrm>
        <a:graphic>
          <a:graphicData uri="http://schemas.openxmlformats.org/presentationml/2006/ole">
            <p:oleObj spid="_x0000_s1038" name="Формула" r:id="rId3" imgW="457200" imgH="190500" progId="Equation.3">
              <p:embed/>
            </p:oleObj>
          </a:graphicData>
        </a:graphic>
      </p:graphicFrame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39490" y="1052736"/>
            <a:ext cx="889700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just"/>
            <a:r>
              <a:rPr lang="ru-RU" altLang="ru-RU" sz="1800" dirty="0">
                <a:latin typeface="Arial" charset="0"/>
              </a:rPr>
              <a:t>Множество называется 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упорядоченным</a:t>
            </a:r>
            <a:r>
              <a:rPr lang="ru-RU" altLang="ru-RU" sz="1800" dirty="0">
                <a:latin typeface="Arial" charset="0"/>
              </a:rPr>
              <a:t>, если каждому элементу этого множества поставлено в соответствие некоторое число   (номер элемента) от </a:t>
            </a:r>
            <a:r>
              <a:rPr lang="ru-RU" altLang="ru-RU" sz="2000" b="1" dirty="0">
                <a:latin typeface="Arial" charset="0"/>
              </a:rPr>
              <a:t>1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</a:rPr>
              <a:t>до </a:t>
            </a:r>
            <a:r>
              <a:rPr lang="en-US" altLang="ru-RU" sz="2000" b="1" dirty="0">
                <a:latin typeface="Arial" charset="0"/>
              </a:rPr>
              <a:t>n</a:t>
            </a:r>
            <a:r>
              <a:rPr lang="ru-RU" altLang="ru-RU" sz="1800" dirty="0">
                <a:latin typeface="Arial" charset="0"/>
              </a:rPr>
              <a:t>, где </a:t>
            </a:r>
            <a:r>
              <a:rPr lang="en-US" altLang="ru-RU" sz="1800" b="1" dirty="0">
                <a:latin typeface="Arial" charset="0"/>
              </a:rPr>
              <a:t>n</a:t>
            </a:r>
            <a:r>
              <a:rPr lang="ru-RU" altLang="ru-RU" sz="1800" dirty="0">
                <a:latin typeface="Arial" charset="0"/>
              </a:rPr>
              <a:t> – число элементов множества, так что различным элементам соответствуют различные числа.</a:t>
            </a:r>
          </a:p>
          <a:p>
            <a:pPr algn="just"/>
            <a:r>
              <a:rPr lang="ru-RU" altLang="ru-RU" sz="24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Перестановки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– различные упорядоченные множества, которые отличаются лишь порядком элементов.</a:t>
            </a:r>
          </a:p>
          <a:p>
            <a:endParaRPr lang="ru-RU" altLang="ru-RU" sz="1800" dirty="0">
              <a:latin typeface="Arial" charset="0"/>
            </a:endParaRP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323528" y="4987787"/>
            <a:ext cx="489654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ru-RU" altLang="ru-RU" sz="1800" dirty="0">
                <a:latin typeface="Arial" charset="0"/>
              </a:rPr>
              <a:t>Термин “</a:t>
            </a:r>
            <a:r>
              <a:rPr lang="ru-RU" altLang="ru-RU" sz="1800" b="1" i="1" dirty="0">
                <a:latin typeface="Arial" charset="0"/>
              </a:rPr>
              <a:t>перестановка</a:t>
            </a:r>
            <a:r>
              <a:rPr lang="ru-RU" altLang="ru-RU" sz="1800" dirty="0">
                <a:latin typeface="Arial" charset="0"/>
              </a:rPr>
              <a:t>” употребил впервые Якоб Бернулли в книге «Искусство предположений».</a:t>
            </a:r>
          </a:p>
          <a:p>
            <a:r>
              <a:rPr lang="ru-RU" altLang="ru-RU" sz="1800" b="1" dirty="0">
                <a:latin typeface="Arial" charset="0"/>
              </a:rPr>
              <a:t>Р</a:t>
            </a:r>
            <a:r>
              <a:rPr lang="ru-RU" altLang="ru-RU" sz="1800" dirty="0">
                <a:latin typeface="Arial" charset="0"/>
              </a:rPr>
              <a:t> – первая буква французского слова </a:t>
            </a:r>
            <a:r>
              <a:rPr lang="en-US" altLang="ru-RU" sz="1800" b="1" i="1" dirty="0">
                <a:latin typeface="Arial" charset="0"/>
              </a:rPr>
              <a:t>permutation</a:t>
            </a:r>
            <a:r>
              <a:rPr lang="ru-RU" altLang="ru-RU" sz="1800" dirty="0">
                <a:latin typeface="Arial" charset="0"/>
              </a:rPr>
              <a:t> – перестановка.</a:t>
            </a:r>
          </a:p>
        </p:txBody>
      </p:sp>
      <p:pic>
        <p:nvPicPr>
          <p:cNvPr id="17416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771" y="3372567"/>
            <a:ext cx="2990353" cy="334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9490" y="3132061"/>
            <a:ext cx="60889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Формула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(число размещений «из эн по эм»):</a:t>
            </a: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6444208" y="6186415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rgbClr val="FFFF00"/>
                </a:solidFill>
                <a:latin typeface="Arial" charset="0"/>
              </a:rPr>
              <a:t>(1654-1705)</a:t>
            </a:r>
          </a:p>
        </p:txBody>
      </p:sp>
    </p:spTree>
    <p:extLst>
      <p:ext uri="{BB962C8B-B14F-4D97-AF65-F5344CB8AC3E}">
        <p14:creationId xmlns="" xmlns:p14="http://schemas.microsoft.com/office/powerpoint/2010/main" val="1036863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57808" y="1032992"/>
            <a:ext cx="8784976" cy="1938992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</a:t>
            </a:r>
            <a:r>
              <a:rPr kumimoji="0" lang="ru-RU" sz="2400" b="1" i="0" u="sng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расписании сессии 3 экзамена (история, геометрия, алгебра). Сколько может быть вариантов расписаний?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обратить внимание на его оформление!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Основное множество: {история, геометрия, алгебра}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7808" y="3356992"/>
            <a:ext cx="8799543" cy="2123658"/>
          </a:xfrm>
          <a:prstGeom prst="rect">
            <a:avLst/>
          </a:prstGeom>
          <a:solidFill>
            <a:schemeClr val="accent6">
              <a:lumMod val="40000"/>
              <a:lumOff val="60000"/>
              <a:alpha val="76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Соединение –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расписания сессии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Проверим, важен ли порядок: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{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история, геометрия, алгебра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} и {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геометрия, история, алгебра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} – варианты расписания сессии для разных групп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порядок важен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последовательность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перестановка из трех элементов.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54814461"/>
              </p:ext>
            </p:extLst>
          </p:nvPr>
        </p:nvGraphicFramePr>
        <p:xfrm>
          <a:off x="8299846" y="2373860"/>
          <a:ext cx="642938" cy="428625"/>
        </p:xfrm>
        <a:graphic>
          <a:graphicData uri="http://schemas.openxmlformats.org/presentationml/2006/ole">
            <p:oleObj spid="_x0000_s2074" name="Формула" r:id="rId3" imgW="431613" imgH="203112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13393"/>
            <a:ext cx="9144000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buNone/>
              <a:defRPr/>
            </a:pP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Перестановки</a:t>
            </a:r>
            <a:endParaRPr lang="ru-RU" sz="36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763688" y="5295141"/>
            <a:ext cx="50612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Ответ: 6 вариантов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67244472"/>
              </p:ext>
            </p:extLst>
          </p:nvPr>
        </p:nvGraphicFramePr>
        <p:xfrm>
          <a:off x="3131840" y="5589240"/>
          <a:ext cx="1643062" cy="500062"/>
        </p:xfrm>
        <a:graphic>
          <a:graphicData uri="http://schemas.openxmlformats.org/presentationml/2006/ole">
            <p:oleObj spid="_x0000_s2075" name="Формула" r:id="rId4" imgW="875920" imgH="25389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48578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251520" y="1196752"/>
            <a:ext cx="8640960" cy="5262979"/>
          </a:xfrm>
          <a:prstGeom prst="rect">
            <a:avLst/>
          </a:prstGeom>
          <a:solidFill>
            <a:schemeClr val="accent6">
              <a:lumMod val="40000"/>
              <a:lumOff val="60000"/>
              <a:alpha val="62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Перестановки множества А={</a:t>
            </a:r>
            <a:r>
              <a:rPr lang="en-US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 из трёх элементов имеют вид:</a:t>
            </a: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(a, b, c);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	(b, c, a);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	(c, a, b);	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(a, c, b);	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(b, a, c);	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(c, b, a),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 = 3!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= 1х2х3 = 6 перестановок.</a:t>
            </a: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Сколькими способами можно разместить на полке 4 книги?</a:t>
            </a: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= 4! = 1х2х3х4 = 24 способа.</a:t>
            </a: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Перестановки</a:t>
            </a:r>
            <a:endParaRPr lang="ru-RU" sz="36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632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33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CAADAA"/>
      </a:accent5>
      <a:accent6>
        <a:srgbClr val="8A2D00"/>
      </a:accent6>
      <a:hlink>
        <a:srgbClr val="993300"/>
      </a:hlink>
      <a:folHlink>
        <a:srgbClr val="7226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33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8A2D00"/>
        </a:accent6>
        <a:hlink>
          <a:srgbClr val="99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429</TotalTime>
  <Words>959</Words>
  <Application>Microsoft Office PowerPoint</Application>
  <PresentationFormat>Экран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Оформление по умолчанию</vt:lpstr>
      <vt:lpstr>Формула</vt:lpstr>
      <vt:lpstr>Перестановки, размещения и  сочетания без повторений</vt:lpstr>
      <vt:lpstr>Слайд 2</vt:lpstr>
      <vt:lpstr>Слайд 3</vt:lpstr>
      <vt:lpstr>Слайд 4</vt:lpstr>
      <vt:lpstr>Слайд 5</vt:lpstr>
      <vt:lpstr>Слайд 6</vt:lpstr>
      <vt:lpstr> Перестановки</vt:lpstr>
      <vt:lpstr>Слайд 8</vt:lpstr>
      <vt:lpstr> Перестановки</vt:lpstr>
      <vt:lpstr> Размещения</vt:lpstr>
      <vt:lpstr> Размещения</vt:lpstr>
      <vt:lpstr>Слайд 12</vt:lpstr>
      <vt:lpstr>Слайд 13</vt:lpstr>
      <vt:lpstr> Сочетания 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комбинаторики.  Формулы перестановки, сочетания и размещения элементов во множестве.</dc:title>
  <dc:creator>User</dc:creator>
  <cp:lastModifiedBy>SERGEY</cp:lastModifiedBy>
  <cp:revision>41</cp:revision>
  <dcterms:created xsi:type="dcterms:W3CDTF">2014-05-07T17:44:24Z</dcterms:created>
  <dcterms:modified xsi:type="dcterms:W3CDTF">2020-11-12T10:15:01Z</dcterms:modified>
</cp:coreProperties>
</file>