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3" r:id="rId7"/>
    <p:sldId id="264" r:id="rId8"/>
    <p:sldId id="261" r:id="rId9"/>
    <p:sldId id="262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11293-F73A-4C83-BBDE-8621FBF2BE23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34533-D04B-4D05-BAB0-AFCEFEBB3C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Антропометрические, сенсомоторные и энергетические характеристики человека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Группа МД 15</a:t>
            </a:r>
          </a:p>
          <a:p>
            <a:r>
              <a:rPr lang="ru-RU" dirty="0" smtClean="0"/>
              <a:t>Цынгунов С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И неустойчивой (в и г) позах: а, в — стоя; б, г — сидя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. Минимальное про­странство рабочего места, необходимое для выполнения работы при различных положениях тела, указано на рис. 3.7.</a:t>
            </a:r>
          </a:p>
          <a:p>
            <a:r>
              <a:rPr lang="ru-RU" dirty="0"/>
              <a:t>В противном случае положение тела человека будет неустойчи­вым и потребует значительных мышечных усилий. Это может привести к заболеваниям опорно-двигательного аппарата (например, ис­кривление позвоночника), быстрому утомлению, травме. Составной частью рабочего места в положении «сидя» является рабочее кресло оператора. Кресло должно соответствовать антропометрическим данным человека и, при необходимости, учитывать поправки на спецодежду и снаряжение. Основные геометрические параметры рабочих кресел стандартизованы. Целесообразно применять кресла с регулируемыми параметрами (высотой, углом наклона спинки), чтобы приспособить их под антропометрические характеристики конкретного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studfiles.ru/html/1473/358/html_NJcLDPxr2q.UKw3/htmlconvd-dr4g6f_html_5b9b754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792088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60648"/>
            <a:ext cx="8964488" cy="633670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Ножные и ручные органы управления должны соответствовать по прилагаемым усилиям биохимическим характеристикам человека и в зависимости от частоты их использования располагаться в соот­ветствующих зонах досягаемости. Усилия на органы управления не должны быть слишком маленькими, чтобы человек мог контролиро­вать выполняемое им движение. В то же время слишком большие усилия приводят к быстрой усталости и перенапряжению мышц. Для органов управления различного типа существуют рекомендации по оптимальным прилагаемым силам.</a:t>
            </a:r>
          </a:p>
          <a:p>
            <a:r>
              <a:rPr lang="ru-RU" dirty="0"/>
              <a:t>Устройства визуальной информации оператора в зависимости от частоты их использования также должны располагаться в соответ­ствующих зонах визуального поля человека. При частом использова­нии приборы должны располагаться в пределах оптимальных углов обзора, при редком — в пределах максимальных углов обзора.</a:t>
            </a:r>
          </a:p>
          <a:p>
            <a:r>
              <a:rPr lang="ru-RU" dirty="0"/>
              <a:t>Цветовая раскраска, размеры органов управления должны со­ответствовать психофизиологическим и антропометрическим харак­теристикам человека, освещенности на рабочем месте и другим ха­рактеристикам световой среды.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499992" y="1196752"/>
            <a:ext cx="4038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К антропометрическим характеристикам человека относятся статические характеристики — размеры тела человека и его отдель­ных частей (головы, ног, рук, кистей, стоп, ширина плеч, таза и т.п.) и динамические характеристики— возможные углы поворота от­дельных частей тела, зоны досягаемости.</a:t>
            </a:r>
          </a:p>
          <a:p>
            <a:endParaRPr lang="ru-RU" dirty="0"/>
          </a:p>
        </p:txBody>
      </p:sp>
      <p:pic>
        <p:nvPicPr>
          <p:cNvPr id="5" name="Содержимое 4" descr="http://www.studfiles.ru/html/1473/358/html_NJcLDPxr2q.UKw3/htmlconvd-dr4g6f_html_m2ebbb8c7.jpg"/>
          <p:cNvPicPr>
            <a:picLocks noGr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3240088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14400" y="260350"/>
            <a:ext cx="8229600" cy="1036638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Таблица 3.1 Размеры зон досягаемости рук человека (рис. 3.3), мм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1484784"/>
          <a:ext cx="7632847" cy="4824538"/>
        </p:xfrm>
        <a:graphic>
          <a:graphicData uri="http://schemas.openxmlformats.org/drawingml/2006/table">
            <a:tbl>
              <a:tblPr/>
              <a:tblGrid>
                <a:gridCol w="1792563"/>
                <a:gridCol w="1445614"/>
                <a:gridCol w="1474528"/>
                <a:gridCol w="1445614"/>
                <a:gridCol w="1474528"/>
              </a:tblGrid>
              <a:tr h="701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Номер позиции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вертикальной плоскости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горизонтальной плоскости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1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 рис. 3.3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для женщин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для мужчин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для женщин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для мужчин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1370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680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770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480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38" marR="64938" marT="64938" marB="649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0"/>
            <a:ext cx="8229600" cy="3197225"/>
          </a:xfrm>
        </p:spPr>
        <p:txBody>
          <a:bodyPr>
            <a:normAutofit/>
          </a:bodyPr>
          <a:lstStyle/>
          <a:p>
            <a:r>
              <a:rPr lang="ru-RU" dirty="0" smtClean="0"/>
              <a:t>Информационные </a:t>
            </a:r>
            <a:r>
              <a:rPr lang="ru-RU" dirty="0"/>
              <a:t>зоны визуального поля обзора человека пред­ставлены на рис. 3.4 и определяются полями зрения, размеры кото­рых выражаются углами зрения. Время некоторых сенсомоторных ре­акций человека представлены в табл. 3.2, 3.3.</a:t>
            </a:r>
          </a:p>
          <a:p>
            <a:endParaRPr lang="ru-RU" dirty="0"/>
          </a:p>
        </p:txBody>
      </p:sp>
      <p:pic>
        <p:nvPicPr>
          <p:cNvPr id="4" name="Рисунок 3" descr="http://www.studfiles.ru/html/1473/358/html_NJcLDPxr2q.UKw3/htmlconvd-dr4g6f_html_323eed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429000"/>
            <a:ext cx="784887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studfiles.ru/html/1473/358/html_NJcLDPxr2q.UKw3/htmlconvd-dr4g6f_html_770e005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5301208"/>
            <a:ext cx="302433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Информационные</a:t>
            </a:r>
          </a:p>
          <a:p>
            <a:r>
              <a:rPr lang="ru-RU" dirty="0"/>
              <a:t>зоны визуального поля:</a:t>
            </a:r>
          </a:p>
          <a:p>
            <a:r>
              <a:rPr lang="ru-RU" i="1" dirty="0"/>
              <a:t>а </a:t>
            </a:r>
            <a:r>
              <a:rPr lang="ru-RU" dirty="0"/>
              <a:t>- при повороте глаз;</a:t>
            </a:r>
          </a:p>
          <a:p>
            <a:r>
              <a:rPr lang="ru-RU" i="1" dirty="0"/>
              <a:t>б- </a:t>
            </a:r>
            <a:r>
              <a:rPr lang="ru-RU" dirty="0"/>
              <a:t>при повороте головы;</a:t>
            </a:r>
          </a:p>
          <a:p>
            <a:r>
              <a:rPr lang="ru-RU" i="1" dirty="0"/>
              <a:t>в - </a:t>
            </a:r>
            <a:r>
              <a:rPr lang="ru-RU" dirty="0"/>
              <a:t>при повороте головы и глаз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764704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 процессе управ­ления человек обяза­тельно должен прила­гать некоторые усилия к органам управления, так как отсутствие уси­лий (при кнопочном управлении) дезориен­тирует человека, лишает его уверенности в пра­вильности выполненно­го действия.</a:t>
            </a:r>
          </a:p>
          <a:p>
            <a:r>
              <a:rPr lang="ru-RU" dirty="0"/>
              <a:t>Однако прилагае­мые к органам управле­ния усилия должны быть совместимы с биохими­ческими параметрами человека. В табл. 3.4 приведены средние по­казатели силы некото­рых мышечных групп человека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№</a:t>
            </a:r>
            <a:r>
              <a:rPr lang="ru-RU" b="1" dirty="0"/>
              <a:t>95. Организация рабочего места оператора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319695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Организация рабочего места, конструкция органов контроля и управления должны учитывать антропометрические, сенсомоторные, биомеханические и психофизиологические характеристики человека. Важное эргономическое значение имеет рабочая поза человека. Рабочая поза «стоя» требует больших энергетических затрат и приво­дит к быстрому утомлению. Рабочая поза «сидя» менее утомительна, и она более предпочтительна. Проекция центра тяжести тела человека</a:t>
            </a:r>
          </a:p>
          <a:p>
            <a:endParaRPr lang="ru-RU" dirty="0"/>
          </a:p>
        </p:txBody>
      </p:sp>
      <p:pic>
        <p:nvPicPr>
          <p:cNvPr id="4" name="Рисунок 3" descr="http://www.studfiles.ru/html/1473/358/html_NJcLDPxr2q.UKw3/htmlconvd-dr4g6f_html_m66189f5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509120"/>
            <a:ext cx="734481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Таблица 3.2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3000" y="1623663"/>
          <a:ext cx="6858000" cy="4479036"/>
        </p:xfrm>
        <a:graphic>
          <a:graphicData uri="http://schemas.openxmlformats.org/drawingml/2006/table">
            <a:tbl>
              <a:tblPr/>
              <a:tblGrid>
                <a:gridCol w="3810741"/>
                <a:gridCol w="166699"/>
                <a:gridCol w="288056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Характер движения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Время выполнения, 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Движение пальцами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Движение ладонью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0,33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Нажатие рукой, ногой (на педаль)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0,72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Сгибание и разгибание ноги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1,33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Сгибание и разгибание руки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0,72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Ходьба (один шаг)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0,61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Поворот корпуса на 45-..90°: сидя стоя, с приставлением второй ноги к первой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0,72 1,34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Приседание: движение вниз движение вверх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1,25 1,56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Установка предмета: без точного положения в точное положение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0,36 0,55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Таблица 3.3 Время реакций на некоторые типы раздражителей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1" y="1700809"/>
          <a:ext cx="4536504" cy="2662809"/>
        </p:xfrm>
        <a:graphic>
          <a:graphicData uri="http://schemas.openxmlformats.org/drawingml/2006/table">
            <a:tbl>
              <a:tblPr/>
              <a:tblGrid>
                <a:gridCol w="2240445"/>
                <a:gridCol w="2296059"/>
              </a:tblGrid>
              <a:tr h="34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Рефлекторные реакции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Время реакции, 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 световое раздражение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0,16...0,22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 слуховое раздражение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0,14...0,16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98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 болевое раздражение: электрокожное тепловое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0,10...0,12 0,36...0,40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76053" y="1196752"/>
          <a:ext cx="3888434" cy="5400601"/>
        </p:xfrm>
        <a:graphic>
          <a:graphicData uri="http://schemas.openxmlformats.org/drawingml/2006/table">
            <a:tbl>
              <a:tblPr/>
              <a:tblGrid>
                <a:gridCol w="1824028"/>
                <a:gridCol w="1032203"/>
                <a:gridCol w="1032203"/>
              </a:tblGrid>
              <a:tr h="5269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Группа мышц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Среднее значение силы, Н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8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мужчин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Женщин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Кисть (сжатие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динамометра):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правая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386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225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левая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362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204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Бицепс: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правая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279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136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левая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268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130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Кисть (сгибание):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правая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279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217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левая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266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207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Кисть (разгибание):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правая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119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90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левая рука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109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83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Стан (мышцы,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Выпрямляющие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1231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710</a:t>
                      </a:r>
                      <a:endParaRPr lang="ru-RU" sz="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согнутое туловище)</a:t>
                      </a:r>
                      <a:endParaRPr lang="ru-RU" sz="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500" b="1" dirty="0">
                        <a:latin typeface="Calibri"/>
                        <a:ea typeface="Times New Roman"/>
                      </a:endParaRPr>
                    </a:p>
                  </a:txBody>
                  <a:tcPr marL="31357" marR="31357" marT="31357" marB="313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751</Words>
  <Application>Microsoft Office PowerPoint</Application>
  <PresentationFormat>Экран (4:3)</PresentationFormat>
  <Paragraphs>137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Антропометрические, сенсомоторные и энергетические характеристики человека </vt:lpstr>
      <vt:lpstr>Слайд 2</vt:lpstr>
      <vt:lpstr>Слайд 3</vt:lpstr>
      <vt:lpstr>Слайд 4</vt:lpstr>
      <vt:lpstr>Слайд 5</vt:lpstr>
      <vt:lpstr>Слайд 6</vt:lpstr>
      <vt:lpstr>№95. Организация рабочего места оператора</vt:lpstr>
      <vt:lpstr>Таблица 3.2 </vt:lpstr>
      <vt:lpstr>Таблица 3.3 Время реакций на некоторые типы раздражителей </vt:lpstr>
      <vt:lpstr>И неустойчивой (в и г) позах: а, в — стоя; б, г — сидя 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Антропометрические, сенсомоторные и энергетические характеристики человека </dc:title>
  <dc:creator>Admin</dc:creator>
  <cp:lastModifiedBy>Admin</cp:lastModifiedBy>
  <cp:revision>2</cp:revision>
  <dcterms:created xsi:type="dcterms:W3CDTF">2016-10-03T01:58:00Z</dcterms:created>
  <dcterms:modified xsi:type="dcterms:W3CDTF">2016-10-03T02:13:28Z</dcterms:modified>
</cp:coreProperties>
</file>