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63" r:id="rId3"/>
    <p:sldId id="259" r:id="rId4"/>
    <p:sldId id="286" r:id="rId5"/>
    <p:sldId id="287" r:id="rId6"/>
    <p:sldId id="271" r:id="rId7"/>
    <p:sldId id="272" r:id="rId8"/>
    <p:sldId id="265" r:id="rId9"/>
    <p:sldId id="266" r:id="rId10"/>
    <p:sldId id="267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FC511"/>
    <a:srgbClr val="DA8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7" autoAdjust="0"/>
    <p:restoredTop sz="94660"/>
  </p:normalViewPr>
  <p:slideViewPr>
    <p:cSldViewPr snapToGrid="0">
      <p:cViewPr varScale="1">
        <p:scale>
          <a:sx n="60" d="100"/>
          <a:sy n="60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7F8F-E3D7-4BBC-A9C9-23E270C3E7E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5658F-638E-4CC7-8864-A190A8243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386" y="1139421"/>
            <a:ext cx="8366329" cy="2862322"/>
          </a:xfrm>
          <a:prstGeom prst="rect">
            <a:avLst/>
          </a:prstGeom>
          <a:ln w="101600"/>
          <a:effectLst>
            <a:outerShdw blurRad="40000" dist="152400" dir="18600000" rotWithShape="0">
              <a:srgbClr val="99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ПОСЛЕДОВАТЕЛЬНОСТЬ </a:t>
            </a:r>
          </a:p>
          <a:p>
            <a:pPr algn="ctr"/>
            <a:r>
              <a:rPr lang="ru-RU" sz="60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ПОСТРОЕНИЯ ВИДОВ</a:t>
            </a:r>
          </a:p>
          <a:p>
            <a:pPr algn="ctr"/>
            <a:r>
              <a:rPr lang="ru-RU" sz="6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ЧЕРТЕЖЕ</a:t>
            </a:r>
            <a:endParaRPr lang="ru-RU" sz="60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78975" y="6291619"/>
            <a:ext cx="144666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Ковалёв А.Н.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39" name="Рисунок 38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40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237995" y="551145"/>
            <a:ext cx="2480153" cy="21544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вид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1246340" y="1803753"/>
            <a:ext cx="432147" cy="246136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2826708" y="540713"/>
            <a:ext cx="432147" cy="2139857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331923" y="1302707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60</a:t>
            </a:r>
            <a:endParaRPr lang="ru-RU" sz="36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16903" y="3334011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68</a:t>
            </a:r>
            <a:endParaRPr lang="ru-RU" sz="3600" b="1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2609" y="4148202"/>
            <a:ext cx="2480153" cy="1876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сверху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2841322" y="4137772"/>
            <a:ext cx="432147" cy="1849669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308959" y="4736926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54</a:t>
            </a:r>
            <a:endParaRPr lang="ru-RU" sz="3600" b="1" i="1" dirty="0"/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1248428" y="5125239"/>
            <a:ext cx="432147" cy="246136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607506" y="6211669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68</a:t>
            </a:r>
            <a:endParaRPr lang="ru-RU" sz="3600" b="1" i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10834" y="553232"/>
            <a:ext cx="1914393" cy="21544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сбоку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 rot="4128725" flipH="1">
            <a:off x="3094890" y="3235863"/>
            <a:ext cx="3819797" cy="1233582"/>
          </a:xfrm>
          <a:custGeom>
            <a:avLst/>
            <a:gdLst>
              <a:gd name="connsiteX0" fmla="*/ 588723 w 3244241"/>
              <a:gd name="connsiteY0" fmla="*/ 0 h 1123167"/>
              <a:gd name="connsiteX1" fmla="*/ 1290181 w 3244241"/>
              <a:gd name="connsiteY1" fmla="*/ 613775 h 1123167"/>
              <a:gd name="connsiteX2" fmla="*/ 2279737 w 3244241"/>
              <a:gd name="connsiteY2" fmla="*/ 726509 h 1123167"/>
              <a:gd name="connsiteX3" fmla="*/ 3244241 w 3244241"/>
              <a:gd name="connsiteY3" fmla="*/ 463463 h 1123167"/>
              <a:gd name="connsiteX4" fmla="*/ 3244241 w 3244241"/>
              <a:gd name="connsiteY4" fmla="*/ 463463 h 1123167"/>
              <a:gd name="connsiteX5" fmla="*/ 2367419 w 3244241"/>
              <a:gd name="connsiteY5" fmla="*/ 1014608 h 1123167"/>
              <a:gd name="connsiteX6" fmla="*/ 1302707 w 3244241"/>
              <a:gd name="connsiteY6" fmla="*/ 1064712 h 1123167"/>
              <a:gd name="connsiteX7" fmla="*/ 425885 w 3244241"/>
              <a:gd name="connsiteY7" fmla="*/ 663879 h 1123167"/>
              <a:gd name="connsiteX8" fmla="*/ 0 w 3244241"/>
              <a:gd name="connsiteY8" fmla="*/ 100208 h 1123167"/>
              <a:gd name="connsiteX9" fmla="*/ 0 w 3244241"/>
              <a:gd name="connsiteY9" fmla="*/ 100208 h 1123167"/>
              <a:gd name="connsiteX10" fmla="*/ 576197 w 3244241"/>
              <a:gd name="connsiteY10" fmla="*/ 375780 h 1123167"/>
              <a:gd name="connsiteX11" fmla="*/ 576197 w 3244241"/>
              <a:gd name="connsiteY11" fmla="*/ 375780 h 1123167"/>
              <a:gd name="connsiteX12" fmla="*/ 588723 w 3244241"/>
              <a:gd name="connsiteY12" fmla="*/ 0 h 1123167"/>
              <a:gd name="connsiteX0" fmla="*/ 588723 w 3244241"/>
              <a:gd name="connsiteY0" fmla="*/ 0 h 1123167"/>
              <a:gd name="connsiteX1" fmla="*/ 1290181 w 3244241"/>
              <a:gd name="connsiteY1" fmla="*/ 613775 h 1123167"/>
              <a:gd name="connsiteX2" fmla="*/ 2279737 w 3244241"/>
              <a:gd name="connsiteY2" fmla="*/ 726509 h 1123167"/>
              <a:gd name="connsiteX3" fmla="*/ 3244241 w 3244241"/>
              <a:gd name="connsiteY3" fmla="*/ 463463 h 1123167"/>
              <a:gd name="connsiteX4" fmla="*/ 3244241 w 3244241"/>
              <a:gd name="connsiteY4" fmla="*/ 463463 h 1123167"/>
              <a:gd name="connsiteX5" fmla="*/ 2257134 w 3244241"/>
              <a:gd name="connsiteY5" fmla="*/ 1014608 h 1123167"/>
              <a:gd name="connsiteX6" fmla="*/ 1302707 w 3244241"/>
              <a:gd name="connsiteY6" fmla="*/ 1064712 h 1123167"/>
              <a:gd name="connsiteX7" fmla="*/ 425885 w 3244241"/>
              <a:gd name="connsiteY7" fmla="*/ 663879 h 1123167"/>
              <a:gd name="connsiteX8" fmla="*/ 0 w 3244241"/>
              <a:gd name="connsiteY8" fmla="*/ 100208 h 1123167"/>
              <a:gd name="connsiteX9" fmla="*/ 0 w 3244241"/>
              <a:gd name="connsiteY9" fmla="*/ 100208 h 1123167"/>
              <a:gd name="connsiteX10" fmla="*/ 576197 w 3244241"/>
              <a:gd name="connsiteY10" fmla="*/ 375780 h 1123167"/>
              <a:gd name="connsiteX11" fmla="*/ 576197 w 3244241"/>
              <a:gd name="connsiteY11" fmla="*/ 375780 h 1123167"/>
              <a:gd name="connsiteX12" fmla="*/ 588723 w 3244241"/>
              <a:gd name="connsiteY12" fmla="*/ 0 h 1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241" h="1123167">
                <a:moveTo>
                  <a:pt x="588723" y="0"/>
                </a:moveTo>
                <a:cubicBezTo>
                  <a:pt x="798534" y="246345"/>
                  <a:pt x="1008345" y="492690"/>
                  <a:pt x="1290181" y="613775"/>
                </a:cubicBezTo>
                <a:cubicBezTo>
                  <a:pt x="1572017" y="734860"/>
                  <a:pt x="1954060" y="751561"/>
                  <a:pt x="2279737" y="726509"/>
                </a:cubicBezTo>
                <a:cubicBezTo>
                  <a:pt x="2605414" y="701457"/>
                  <a:pt x="3244241" y="463463"/>
                  <a:pt x="3244241" y="463463"/>
                </a:cubicBezTo>
                <a:lnTo>
                  <a:pt x="3244241" y="463463"/>
                </a:lnTo>
                <a:cubicBezTo>
                  <a:pt x="3098104" y="555320"/>
                  <a:pt x="2580723" y="914400"/>
                  <a:pt x="2257134" y="1014608"/>
                </a:cubicBezTo>
                <a:cubicBezTo>
                  <a:pt x="1933545" y="1114816"/>
                  <a:pt x="1607915" y="1123167"/>
                  <a:pt x="1302707" y="1064712"/>
                </a:cubicBezTo>
                <a:cubicBezTo>
                  <a:pt x="997499" y="1006257"/>
                  <a:pt x="643003" y="824630"/>
                  <a:pt x="425885" y="663879"/>
                </a:cubicBezTo>
                <a:cubicBezTo>
                  <a:pt x="208767" y="503128"/>
                  <a:pt x="0" y="100208"/>
                  <a:pt x="0" y="100208"/>
                </a:cubicBezTo>
                <a:lnTo>
                  <a:pt x="0" y="100208"/>
                </a:lnTo>
                <a:lnTo>
                  <a:pt x="576197" y="375780"/>
                </a:lnTo>
                <a:lnTo>
                  <a:pt x="576197" y="375780"/>
                </a:lnTo>
                <a:lnTo>
                  <a:pt x="588723" y="0"/>
                </a:lnTo>
                <a:close/>
              </a:path>
            </a:pathLst>
          </a:custGeom>
          <a:gradFill flip="none" rotWithShape="1">
            <a:gsLst>
              <a:gs pos="98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01600">
            <a:solidFill>
              <a:srgbClr val="C00000"/>
            </a:solidFill>
          </a:ln>
          <a:effectLst>
            <a:outerShdw blurRad="50800" dist="139700" dir="1440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6223349" y="542801"/>
            <a:ext cx="432147" cy="2139857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653408" y="1304795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60</a:t>
            </a:r>
            <a:endParaRPr lang="ru-RU" sz="3600" b="1" i="1" dirty="0"/>
          </a:p>
        </p:txBody>
      </p:sp>
      <p:sp>
        <p:nvSpPr>
          <p:cNvPr id="33" name="Правая фигурная скобка 32"/>
          <p:cNvSpPr/>
          <p:nvPr/>
        </p:nvSpPr>
        <p:spPr>
          <a:xfrm rot="5400000">
            <a:off x="4947782" y="2073068"/>
            <a:ext cx="432147" cy="189977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839221" y="3135682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54</a:t>
            </a:r>
            <a:endParaRPr lang="ru-RU" sz="3600" b="1" i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225437" y="166462"/>
            <a:ext cx="2918563" cy="26644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 Спроецируем боковую грань параллелепипеда на горизонтальную плоскость (</a:t>
            </a:r>
            <a:r>
              <a:rPr lang="ru-RU" sz="2800" i="1" dirty="0">
                <a:solidFill>
                  <a:schemeClr val="tx1"/>
                </a:solidFill>
              </a:rPr>
              <a:t>Н</a:t>
            </a:r>
            <a:r>
              <a:rPr lang="en-US" sz="2800" i="1" dirty="0" smtClean="0">
                <a:solidFill>
                  <a:schemeClr val="tx1"/>
                </a:solidFill>
              </a:rPr>
              <a:t>)</a:t>
            </a:r>
            <a:r>
              <a:rPr lang="ru-RU" sz="2800" i="1" dirty="0" smtClean="0">
                <a:solidFill>
                  <a:schemeClr val="tx1"/>
                </a:solidFill>
              </a:rPr>
              <a:t>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3" grpId="0" animBg="1"/>
      <p:bldP spid="23" grpId="1" animBg="1"/>
      <p:bldP spid="31" grpId="0" animBg="1"/>
      <p:bldP spid="32" grpId="0"/>
      <p:bldP spid="33" grpId="0" animBg="1"/>
      <p:bldP spid="34" grpId="0"/>
      <p:bldP spid="35" grpId="0" animBg="1"/>
      <p:bldP spid="3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39" name="Рисунок 38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40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01216" y="191513"/>
            <a:ext cx="2392471" cy="13116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6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исходные формы видов.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2713" y="2707709"/>
            <a:ext cx="8304756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авая фигурная скобка 23"/>
          <p:cNvSpPr/>
          <p:nvPr/>
        </p:nvSpPr>
        <p:spPr>
          <a:xfrm rot="5400000">
            <a:off x="1659699" y="1778706"/>
            <a:ext cx="432147" cy="246136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42788" y="3121070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68</a:t>
            </a:r>
            <a:endParaRPr lang="ru-RU" sz="3600" b="1" i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авая фигурная скобка 29"/>
          <p:cNvSpPr/>
          <p:nvPr/>
        </p:nvSpPr>
        <p:spPr>
          <a:xfrm>
            <a:off x="3177436" y="540713"/>
            <a:ext cx="432147" cy="2139857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569917" y="1240077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60</a:t>
            </a:r>
            <a:endParaRPr lang="ru-RU" sz="3600" b="1" i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42378" y="542794"/>
            <a:ext cx="8304756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авая фигурная скобка 32"/>
          <p:cNvSpPr/>
          <p:nvPr/>
        </p:nvSpPr>
        <p:spPr>
          <a:xfrm>
            <a:off x="3154471" y="4150298"/>
            <a:ext cx="432147" cy="1849670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3572003" y="4736926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54</a:t>
            </a:r>
            <a:endParaRPr lang="ru-RU" sz="3600" b="1" i="1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авая фигурная скобка 40"/>
          <p:cNvSpPr/>
          <p:nvPr/>
        </p:nvSpPr>
        <p:spPr>
          <a:xfrm rot="5400000">
            <a:off x="5299555" y="2001045"/>
            <a:ext cx="432147" cy="1845499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5139844" y="3098104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54</a:t>
            </a:r>
            <a:endParaRPr lang="ru-RU" sz="3600" b="1" i="1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5" grpId="1"/>
      <p:bldP spid="30" grpId="0" animBg="1"/>
      <p:bldP spid="30" grpId="1" animBg="1"/>
      <p:bldP spid="31" grpId="0"/>
      <p:bldP spid="31" grpId="1"/>
      <p:bldP spid="33" grpId="0" animBg="1"/>
      <p:bldP spid="33" grpId="1" animBg="1"/>
      <p:bldP spid="34" grpId="0"/>
      <p:bldP spid="34" grpId="1"/>
      <p:bldP spid="41" grpId="0" animBg="1"/>
      <p:bldP spid="41" grpId="1" animBg="1"/>
      <p:bldP spid="42" grpId="0"/>
      <p:bldP spid="4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30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33" name="Рисунок 32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34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1" name="Прямая соединительная линия 30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01216" y="191513"/>
            <a:ext cx="2392471" cy="13116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7. Построить оси симметрии.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2713" y="2693096"/>
            <a:ext cx="6761966" cy="1461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2378" y="538619"/>
            <a:ext cx="6221260" cy="417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41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44" name="Рисунок 43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46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Прямая соединительная линия 41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01216" y="191512"/>
            <a:ext cx="2392471" cy="21759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9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видимые линии на виде спереди и сверху.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2713" y="2693096"/>
            <a:ext cx="6761966" cy="1461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2378" y="538619"/>
            <a:ext cx="6221260" cy="417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6102254" y="5270899"/>
            <a:ext cx="1795136" cy="3601"/>
          </a:xfrm>
          <a:prstGeom prst="line">
            <a:avLst/>
          </a:pr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798227" y="4852783"/>
            <a:ext cx="1795136" cy="3601"/>
          </a:xfrm>
          <a:prstGeom prst="line">
            <a:avLst/>
          </a:pr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авая фигурная скобка 30"/>
          <p:cNvSpPr/>
          <p:nvPr/>
        </p:nvSpPr>
        <p:spPr>
          <a:xfrm rot="5400000">
            <a:off x="1374724" y="2608555"/>
            <a:ext cx="281850" cy="701458"/>
          </a:xfrm>
          <a:prstGeom prst="rightBrace">
            <a:avLst>
              <a:gd name="adj1" fmla="val 24818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1141955" y="3033388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14</a:t>
            </a:r>
            <a:endParaRPr lang="ru-RU" sz="360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908131" y="3048002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14</a:t>
            </a:r>
            <a:endParaRPr lang="ru-RU" sz="3600" b="1" i="1" dirty="0"/>
          </a:p>
        </p:txBody>
      </p:sp>
      <p:sp>
        <p:nvSpPr>
          <p:cNvPr id="36" name="Правая фигурная скобка 35"/>
          <p:cNvSpPr/>
          <p:nvPr/>
        </p:nvSpPr>
        <p:spPr>
          <a:xfrm rot="5400000">
            <a:off x="2128374" y="2610642"/>
            <a:ext cx="281850" cy="701458"/>
          </a:xfrm>
          <a:prstGeom prst="rightBrace">
            <a:avLst>
              <a:gd name="adj1" fmla="val 24818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546965" y="160959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0981" y="161168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859323" y="5756504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395866" y="5771118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491203" y="4080966"/>
            <a:ext cx="483755" cy="310281"/>
          </a:xfrm>
          <a:prstGeom prst="line">
            <a:avLst/>
          </a:pr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187609" y="3678865"/>
            <a:ext cx="513907" cy="301255"/>
          </a:xfrm>
          <a:prstGeom prst="line">
            <a:avLst/>
          </a:pr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 descr="про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00" y="72000"/>
            <a:ext cx="2462213" cy="2420303"/>
          </a:xfrm>
          <a:prstGeom prst="rect">
            <a:avLst/>
          </a:prstGeom>
          <a:effectLst>
            <a:outerShdw blurRad="50800" dist="63500" dir="13200000" sx="105000" sy="105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31" grpId="1" animBg="1"/>
      <p:bldP spid="33" grpId="0"/>
      <p:bldP spid="33" grpId="1"/>
      <p:bldP spid="34" grpId="0"/>
      <p:bldP spid="34" grpId="1"/>
      <p:bldP spid="36" grpId="0" animBg="1"/>
      <p:bldP spid="3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52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60" name="Рисунок 59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65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9" name="Прямая соединительная линия 58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01216" y="191512"/>
            <a:ext cx="2392471" cy="23060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9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видимые линии на виде спереди, сверху и сбоку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2713" y="2693096"/>
            <a:ext cx="6761966" cy="1461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2378" y="538619"/>
            <a:ext cx="6221260" cy="417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546965" y="160959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0981" y="161168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859323" y="5756504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395866" y="5771118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7949564" y="3791542"/>
            <a:ext cx="237506" cy="825335"/>
          </a:xfrm>
          <a:custGeom>
            <a:avLst/>
            <a:gdLst>
              <a:gd name="connsiteX0" fmla="*/ 0 w 237506"/>
              <a:gd name="connsiteY0" fmla="*/ 0 h 825335"/>
              <a:gd name="connsiteX1" fmla="*/ 0 w 237506"/>
              <a:gd name="connsiteY1" fmla="*/ 825335 h 825335"/>
              <a:gd name="connsiteX2" fmla="*/ 237506 w 237506"/>
              <a:gd name="connsiteY2" fmla="*/ 665018 h 825335"/>
              <a:gd name="connsiteX3" fmla="*/ 237506 w 237506"/>
              <a:gd name="connsiteY3" fmla="*/ 665018 h 825335"/>
              <a:gd name="connsiteX0" fmla="*/ 0 w 237506"/>
              <a:gd name="connsiteY0" fmla="*/ 0 h 825335"/>
              <a:gd name="connsiteX1" fmla="*/ 0 w 237506"/>
              <a:gd name="connsiteY1" fmla="*/ 825335 h 825335"/>
              <a:gd name="connsiteX2" fmla="*/ 237506 w 237506"/>
              <a:gd name="connsiteY2" fmla="*/ 665018 h 825335"/>
              <a:gd name="connsiteX3" fmla="*/ 237506 w 237506"/>
              <a:gd name="connsiteY3" fmla="*/ 665018 h 825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506" h="825335">
                <a:moveTo>
                  <a:pt x="0" y="0"/>
                </a:moveTo>
                <a:lnTo>
                  <a:pt x="0" y="825335"/>
                </a:lnTo>
                <a:lnTo>
                  <a:pt x="237506" y="665018"/>
                </a:lnTo>
                <a:lnTo>
                  <a:pt x="237506" y="665018"/>
                </a:lnTo>
              </a:path>
            </a:pathLst>
          </a:cu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453963" y="4507515"/>
            <a:ext cx="265816" cy="978885"/>
          </a:xfrm>
          <a:custGeom>
            <a:avLst/>
            <a:gdLst>
              <a:gd name="connsiteX0" fmla="*/ 237506 w 237506"/>
              <a:gd name="connsiteY0" fmla="*/ 0 h 1021278"/>
              <a:gd name="connsiteX1" fmla="*/ 237506 w 237506"/>
              <a:gd name="connsiteY1" fmla="*/ 878774 h 1021278"/>
              <a:gd name="connsiteX2" fmla="*/ 0 w 237506"/>
              <a:gd name="connsiteY2" fmla="*/ 1021278 h 102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506" h="1021278">
                <a:moveTo>
                  <a:pt x="237506" y="0"/>
                </a:moveTo>
                <a:lnTo>
                  <a:pt x="237506" y="878774"/>
                </a:lnTo>
                <a:lnTo>
                  <a:pt x="0" y="1021278"/>
                </a:lnTo>
              </a:path>
            </a:pathLst>
          </a:cu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3041381" y="1542195"/>
            <a:ext cx="193139" cy="755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2748233" y="537298"/>
            <a:ext cx="289707" cy="48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757932" y="539570"/>
            <a:ext cx="289707" cy="48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092307" y="1784554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32</a:t>
            </a:r>
            <a:endParaRPr lang="ru-RU" sz="3600" b="1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2805706" y="0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10</a:t>
            </a:r>
            <a:endParaRPr lang="ru-RU" sz="3600" b="1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573207" y="0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10</a:t>
            </a:r>
            <a:endParaRPr lang="ru-RU" sz="3600" b="1" i="1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2284209" y="1151447"/>
            <a:ext cx="1217753" cy="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1946817" y="5081783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293909" y="1153719"/>
            <a:ext cx="1217753" cy="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-16186" y="5084058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29948" y="1542197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558352" y="1542197"/>
            <a:ext cx="1893892" cy="592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897751" y="1530824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46" idx="0"/>
          </p:cNvCxnSpPr>
          <p:nvPr/>
        </p:nvCxnSpPr>
        <p:spPr>
          <a:xfrm flipH="1" flipV="1">
            <a:off x="5371181" y="3732919"/>
            <a:ext cx="1348598" cy="774596"/>
          </a:xfrm>
          <a:prstGeom prst="line">
            <a:avLst/>
          </a:prstGeom>
          <a:ln w="381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0800000">
            <a:off x="6565410" y="3014876"/>
            <a:ext cx="1398376" cy="802212"/>
          </a:xfrm>
          <a:prstGeom prst="line">
            <a:avLst/>
          </a:prstGeom>
          <a:ln w="381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0800000">
            <a:off x="5106528" y="4710215"/>
            <a:ext cx="1368701" cy="786818"/>
          </a:xfrm>
          <a:prstGeom prst="line">
            <a:avLst/>
          </a:prstGeom>
          <a:ln w="381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Рисунок 48" descr="про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00" y="72000"/>
            <a:ext cx="2462213" cy="2420303"/>
          </a:xfrm>
          <a:prstGeom prst="rect">
            <a:avLst/>
          </a:prstGeom>
          <a:effectLst>
            <a:outerShdw blurRad="50800" dist="50800" dir="13200000" sx="106000" sy="106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6" grpId="0" animBg="1"/>
      <p:bldP spid="54" grpId="0"/>
      <p:bldP spid="55" grpId="0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53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55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59" name="Рисунок 58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60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6" name="Прямая соединительная линия 55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01216" y="191512"/>
            <a:ext cx="2392471" cy="23060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9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видимые линии на виде спереди, сверху и сбоку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2713" y="2693096"/>
            <a:ext cx="6761966" cy="1461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2378" y="538619"/>
            <a:ext cx="6221260" cy="417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546965" y="160959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0981" y="161168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859323" y="5756504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395866" y="5771118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3041381" y="1542195"/>
            <a:ext cx="193139" cy="755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2748233" y="537298"/>
            <a:ext cx="289707" cy="48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757932" y="539570"/>
            <a:ext cx="289707" cy="48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2284209" y="1151447"/>
            <a:ext cx="1217753" cy="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1946817" y="5081783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293909" y="1153719"/>
            <a:ext cx="1217753" cy="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-16186" y="5084058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29948" y="1542197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558352" y="1542197"/>
            <a:ext cx="1893892" cy="592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897751" y="1530824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6496493" y="3674651"/>
            <a:ext cx="716394" cy="414068"/>
          </a:xfrm>
          <a:custGeom>
            <a:avLst/>
            <a:gdLst>
              <a:gd name="connsiteX0" fmla="*/ 491706 w 1147313"/>
              <a:gd name="connsiteY0" fmla="*/ 715993 h 715993"/>
              <a:gd name="connsiteX1" fmla="*/ 0 w 1147313"/>
              <a:gd name="connsiteY1" fmla="*/ 414068 h 715993"/>
              <a:gd name="connsiteX2" fmla="*/ 672860 w 1147313"/>
              <a:gd name="connsiteY2" fmla="*/ 0 h 715993"/>
              <a:gd name="connsiteX3" fmla="*/ 1147313 w 1147313"/>
              <a:gd name="connsiteY3" fmla="*/ 293299 h 715993"/>
              <a:gd name="connsiteX0" fmla="*/ 507354 w 1162961"/>
              <a:gd name="connsiteY0" fmla="*/ 715993 h 715993"/>
              <a:gd name="connsiteX1" fmla="*/ 0 w 1162961"/>
              <a:gd name="connsiteY1" fmla="*/ 408251 h 715993"/>
              <a:gd name="connsiteX2" fmla="*/ 15648 w 1162961"/>
              <a:gd name="connsiteY2" fmla="*/ 414068 h 715993"/>
              <a:gd name="connsiteX3" fmla="*/ 688508 w 1162961"/>
              <a:gd name="connsiteY3" fmla="*/ 0 h 715993"/>
              <a:gd name="connsiteX4" fmla="*/ 1162961 w 1162961"/>
              <a:gd name="connsiteY4" fmla="*/ 293299 h 715993"/>
              <a:gd name="connsiteX0" fmla="*/ 28889 w 1162961"/>
              <a:gd name="connsiteY0" fmla="*/ 386383 h 414068"/>
              <a:gd name="connsiteX1" fmla="*/ 0 w 1162961"/>
              <a:gd name="connsiteY1" fmla="*/ 408251 h 414068"/>
              <a:gd name="connsiteX2" fmla="*/ 15648 w 1162961"/>
              <a:gd name="connsiteY2" fmla="*/ 414068 h 414068"/>
              <a:gd name="connsiteX3" fmla="*/ 688508 w 1162961"/>
              <a:gd name="connsiteY3" fmla="*/ 0 h 414068"/>
              <a:gd name="connsiteX4" fmla="*/ 1162961 w 1162961"/>
              <a:gd name="connsiteY4" fmla="*/ 293299 h 414068"/>
              <a:gd name="connsiteX0" fmla="*/ 28889 w 716394"/>
              <a:gd name="connsiteY0" fmla="*/ 386383 h 414068"/>
              <a:gd name="connsiteX1" fmla="*/ 0 w 716394"/>
              <a:gd name="connsiteY1" fmla="*/ 408251 h 414068"/>
              <a:gd name="connsiteX2" fmla="*/ 15648 w 716394"/>
              <a:gd name="connsiteY2" fmla="*/ 414068 h 414068"/>
              <a:gd name="connsiteX3" fmla="*/ 688508 w 716394"/>
              <a:gd name="connsiteY3" fmla="*/ 0 h 414068"/>
              <a:gd name="connsiteX4" fmla="*/ 716394 w 716394"/>
              <a:gd name="connsiteY4" fmla="*/ 6220 h 414068"/>
              <a:gd name="connsiteX0" fmla="*/ 28889 w 716394"/>
              <a:gd name="connsiteY0" fmla="*/ 386383 h 414068"/>
              <a:gd name="connsiteX1" fmla="*/ 0 w 716394"/>
              <a:gd name="connsiteY1" fmla="*/ 408251 h 414068"/>
              <a:gd name="connsiteX2" fmla="*/ 15648 w 716394"/>
              <a:gd name="connsiteY2" fmla="*/ 414068 h 414068"/>
              <a:gd name="connsiteX3" fmla="*/ 361507 w 716394"/>
              <a:gd name="connsiteY3" fmla="*/ 206232 h 414068"/>
              <a:gd name="connsiteX4" fmla="*/ 688508 w 716394"/>
              <a:gd name="connsiteY4" fmla="*/ 0 h 414068"/>
              <a:gd name="connsiteX5" fmla="*/ 716394 w 716394"/>
              <a:gd name="connsiteY5" fmla="*/ 6220 h 41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6394" h="414068">
                <a:moveTo>
                  <a:pt x="28889" y="386383"/>
                </a:moveTo>
                <a:lnTo>
                  <a:pt x="0" y="408251"/>
                </a:lnTo>
                <a:lnTo>
                  <a:pt x="15648" y="414068"/>
                </a:lnTo>
                <a:lnTo>
                  <a:pt x="361507" y="206232"/>
                </a:lnTo>
                <a:lnTo>
                  <a:pt x="688508" y="0"/>
                </a:lnTo>
                <a:lnTo>
                  <a:pt x="716394" y="6220"/>
                </a:lnTo>
              </a:path>
            </a:pathLst>
          </a:cu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0800000" flipV="1">
            <a:off x="2528763" y="5399696"/>
            <a:ext cx="193139" cy="7557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985922" y="5368924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20</a:t>
            </a:r>
            <a:endParaRPr lang="ru-RU" sz="3600" b="1" i="1" dirty="0"/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 rot="10800000">
            <a:off x="1151906" y="5415148"/>
            <a:ext cx="14487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6200000" flipV="1">
            <a:off x="5013251" y="5310963"/>
            <a:ext cx="723014" cy="563526"/>
          </a:xfrm>
          <a:prstGeom prst="line">
            <a:avLst/>
          </a:prstGeom>
          <a:ln w="50800">
            <a:solidFill>
              <a:srgbClr val="EFC5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5272645" y="2695699"/>
            <a:ext cx="213756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512894" y="2103208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32</a:t>
            </a:r>
            <a:endParaRPr lang="ru-RU" sz="3600" b="1" i="1" dirty="0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10800000">
            <a:off x="4560125" y="2185061"/>
            <a:ext cx="807522" cy="5106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Рисунок 73" descr="про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00" y="72000"/>
            <a:ext cx="2462213" cy="2420303"/>
          </a:xfrm>
          <a:prstGeom prst="rect">
            <a:avLst/>
          </a:prstGeom>
          <a:effectLst>
            <a:outerShdw blurRad="50800" dist="50800" dir="13200000" sx="106000" sy="106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2" grpId="0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55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59" name="Рисунок 58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66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6" name="Прямая соединительная линия 55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01216" y="191512"/>
            <a:ext cx="2542784" cy="24804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10. Построить невидимые линии на виде спереди, сверху и сбоку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2713" y="2693096"/>
            <a:ext cx="6761966" cy="1461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2378" y="538619"/>
            <a:ext cx="6221260" cy="417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158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546965" y="160959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0981" y="161168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859323" y="5756504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395866" y="5771118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2748233" y="537298"/>
            <a:ext cx="289707" cy="48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6200000" flipH="1">
            <a:off x="757932" y="539570"/>
            <a:ext cx="289707" cy="48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151684" y="5074019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32</a:t>
            </a:r>
            <a:endParaRPr lang="ru-RU" sz="3600" b="1" i="1" dirty="0"/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2284209" y="1151447"/>
            <a:ext cx="1217753" cy="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1946817" y="5081783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293909" y="1153719"/>
            <a:ext cx="1217753" cy="48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-16186" y="5084058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29948" y="1542197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558352" y="1542197"/>
            <a:ext cx="1893892" cy="592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897751" y="1530824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1151906" y="5415148"/>
            <a:ext cx="14487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4560125" y="2185061"/>
            <a:ext cx="807522" cy="5106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5667051" y="4848447"/>
            <a:ext cx="1828903" cy="1076440"/>
          </a:xfrm>
          <a:prstGeom prst="line">
            <a:avLst/>
          </a:prstGeom>
          <a:ln w="50800">
            <a:solidFill>
              <a:srgbClr val="EFC51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 flipV="1">
            <a:off x="5119357" y="4231757"/>
            <a:ext cx="1685480" cy="968551"/>
          </a:xfrm>
          <a:prstGeom prst="line">
            <a:avLst/>
          </a:prstGeom>
          <a:ln w="50800">
            <a:solidFill>
              <a:srgbClr val="EFC51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633243" y="2173184"/>
            <a:ext cx="2489967" cy="1003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6200000" flipH="1">
            <a:off x="5627725" y="4966236"/>
            <a:ext cx="1767961" cy="2468"/>
          </a:xfrm>
          <a:prstGeom prst="line">
            <a:avLst/>
          </a:prstGeom>
          <a:ln w="50800">
            <a:solidFill>
              <a:srgbClr val="EFC51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3041388" y="4922345"/>
            <a:ext cx="176827" cy="1779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643139" y="4938155"/>
            <a:ext cx="2489967" cy="1003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16200000" flipH="1">
            <a:off x="6300155" y="4573615"/>
            <a:ext cx="1767961" cy="2468"/>
          </a:xfrm>
          <a:prstGeom prst="line">
            <a:avLst/>
          </a:prstGeom>
          <a:ln w="50800">
            <a:solidFill>
              <a:srgbClr val="EFC51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45403" y="1996331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20</a:t>
            </a:r>
            <a:endParaRPr lang="ru-RU" sz="3600" b="1" i="1" dirty="0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rot="5400000">
            <a:off x="4727574" y="1619492"/>
            <a:ext cx="2167003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Рисунок 78" descr="проб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00" y="72000"/>
            <a:ext cx="2462213" cy="2420303"/>
          </a:xfrm>
          <a:prstGeom prst="rect">
            <a:avLst/>
          </a:prstGeom>
          <a:effectLst>
            <a:outerShdw blurRad="50800" dist="50800" dir="13200000" sx="106000" sy="106000" algn="tl" rotWithShape="0">
              <a:prstClr val="black">
                <a:alpha val="5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8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54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56" name="Рисунок 55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57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13091" y="203386"/>
            <a:ext cx="2376529" cy="188059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10. </a:t>
            </a:r>
            <a:r>
              <a:rPr lang="ru-RU" sz="2000" i="1" dirty="0" smtClean="0">
                <a:solidFill>
                  <a:schemeClr val="tx1"/>
                </a:solidFill>
              </a:rPr>
              <a:t>Выделить видимые контуры детали сплошной толстой основной линией .</a:t>
            </a:r>
            <a:endParaRPr lang="ru-RU" sz="2000" i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02713" y="2693096"/>
            <a:ext cx="6761966" cy="1461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1960" y="1693005"/>
            <a:ext cx="2880000" cy="497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2507294" y="3342362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04593" y="4133589"/>
            <a:ext cx="3744000" cy="4176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2378" y="538619"/>
            <a:ext cx="6221260" cy="4175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256783" y="6012493"/>
            <a:ext cx="3744000" cy="626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4898473" y="1747379"/>
            <a:ext cx="3111924" cy="706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546965" y="160959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0981" y="161168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1859323" y="5756504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395866" y="5771118"/>
            <a:ext cx="1518529" cy="1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1946817" y="5081783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-16186" y="5084058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29948" y="1542197"/>
            <a:ext cx="270804" cy="4768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558352" y="1542197"/>
            <a:ext cx="1893892" cy="592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897751" y="1530824"/>
            <a:ext cx="270804" cy="476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1151906" y="5415148"/>
            <a:ext cx="14487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4560125" y="2185061"/>
            <a:ext cx="807522" cy="51063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633243" y="2173184"/>
            <a:ext cx="2489967" cy="1003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10800000">
            <a:off x="3041388" y="4922345"/>
            <a:ext cx="176827" cy="17791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643139" y="4938155"/>
            <a:ext cx="2489967" cy="1003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727574" y="1619492"/>
            <a:ext cx="2167003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556373" y="554566"/>
            <a:ext cx="1893892" cy="592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878775" y="558141"/>
            <a:ext cx="2018805" cy="11875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25641" y="2692125"/>
            <a:ext cx="2497569" cy="357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11786" y="4162686"/>
            <a:ext cx="2497569" cy="357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2182344" y="5091680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1930983" y="5089701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H="1">
            <a:off x="-16570" y="5089701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6200000" flipH="1">
            <a:off x="-277827" y="5077826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H="1">
            <a:off x="1549789" y="1644672"/>
            <a:ext cx="2127659" cy="209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87144" y="1607067"/>
            <a:ext cx="2127659" cy="209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2505753" y="2125623"/>
            <a:ext cx="1211278" cy="11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45580" y="2123642"/>
            <a:ext cx="1211278" cy="11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2379022" y="1025238"/>
            <a:ext cx="1011384" cy="1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93864" y="1035133"/>
            <a:ext cx="1011384" cy="1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2315688" y="5698178"/>
            <a:ext cx="591788" cy="198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853044" y="5719949"/>
            <a:ext cx="591788" cy="198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1124404" y="5423450"/>
            <a:ext cx="1488167" cy="15449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11787" y="5991486"/>
            <a:ext cx="551995" cy="5553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2630591" y="5991485"/>
            <a:ext cx="504495" cy="555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6200000" flipH="1">
            <a:off x="5359789" y="1607066"/>
            <a:ext cx="2127659" cy="209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308270" y="2660073"/>
            <a:ext cx="1126176" cy="9896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3748643" y="1365662"/>
            <a:ext cx="1678380" cy="79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858202" y="1516468"/>
            <a:ext cx="288759" cy="357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3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56" name="Рисунок 55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4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5" name="Прямая соединительная линия 54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613091" y="203387"/>
            <a:ext cx="2376529" cy="15084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11. </a:t>
            </a:r>
            <a:r>
              <a:rPr lang="ru-RU" sz="2000" i="1" dirty="0" smtClean="0">
                <a:solidFill>
                  <a:schemeClr val="tx1"/>
                </a:solidFill>
              </a:rPr>
              <a:t>Удалить лишние линии и нанести размеры.</a:t>
            </a:r>
            <a:endParaRPr lang="ru-RU" sz="2000" i="1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-1256779" y="3390378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546965" y="160959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70981" y="1611685"/>
            <a:ext cx="2167003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1946817" y="5081783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-16186" y="5084058"/>
            <a:ext cx="1865926" cy="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629948" y="1542197"/>
            <a:ext cx="270804" cy="4768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4558352" y="1542197"/>
            <a:ext cx="1893892" cy="592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>
            <a:off x="1151906" y="5415148"/>
            <a:ext cx="144879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4560125" y="2185061"/>
            <a:ext cx="807522" cy="51063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633243" y="2173184"/>
            <a:ext cx="2489967" cy="1003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V="1">
            <a:off x="643139" y="4938155"/>
            <a:ext cx="2489967" cy="10034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4727574" y="1619492"/>
            <a:ext cx="2167003" cy="158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556373" y="554566"/>
            <a:ext cx="1893892" cy="592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878775" y="558141"/>
            <a:ext cx="2018805" cy="11875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25641" y="2692125"/>
            <a:ext cx="2497569" cy="357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11786" y="4162686"/>
            <a:ext cx="2497569" cy="357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6200000" flipH="1">
            <a:off x="2182344" y="5091680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1930983" y="5089701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H="1">
            <a:off x="-16570" y="5089701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16200000" flipH="1">
            <a:off x="-277827" y="5077826"/>
            <a:ext cx="1865926" cy="20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H="1">
            <a:off x="1549789" y="1644672"/>
            <a:ext cx="2127659" cy="209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16200000" flipH="1">
            <a:off x="87144" y="1607067"/>
            <a:ext cx="2127659" cy="209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2505753" y="2125623"/>
            <a:ext cx="1211278" cy="11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45580" y="2123642"/>
            <a:ext cx="1211278" cy="11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16200000" flipH="1">
            <a:off x="2379022" y="1025238"/>
            <a:ext cx="1011384" cy="1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93864" y="1035133"/>
            <a:ext cx="1011384" cy="197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2315688" y="5698178"/>
            <a:ext cx="591788" cy="198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5400000">
            <a:off x="853044" y="5719949"/>
            <a:ext cx="591788" cy="198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1124404" y="5423450"/>
            <a:ext cx="1488167" cy="15449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11787" y="5991486"/>
            <a:ext cx="551995" cy="5553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2630591" y="5991485"/>
            <a:ext cx="504495" cy="555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6200000" flipH="1">
            <a:off x="5359789" y="1607066"/>
            <a:ext cx="2127659" cy="209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308270" y="2660073"/>
            <a:ext cx="1126176" cy="9896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rot="5400000">
            <a:off x="3748643" y="1365662"/>
            <a:ext cx="1678380" cy="791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2858202" y="1516468"/>
            <a:ext cx="288759" cy="3574"/>
          </a:xfrm>
          <a:prstGeom prst="line">
            <a:avLst/>
          </a:prstGeom>
          <a:ln w="635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д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697" y="1531088"/>
            <a:ext cx="5527182" cy="5137298"/>
          </a:xfrm>
          <a:prstGeom prst="rect">
            <a:avLst/>
          </a:prstGeom>
        </p:spPr>
      </p:pic>
      <p:sp>
        <p:nvSpPr>
          <p:cNvPr id="4" name="Скругленный прямоугольник 3"/>
          <p:cNvSpPr/>
          <p:nvPr/>
        </p:nvSpPr>
        <p:spPr>
          <a:xfrm>
            <a:off x="5613991" y="165423"/>
            <a:ext cx="3347620" cy="3883986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47625"/>
          <a:effectLst>
            <a:outerShdw blurRad="50800" dist="76200" dir="192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Задание.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Выполнить чертеж детали «ОПОРА» по наглядному изображению. 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(см. рис.)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Масштаб изображения 1:1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 descr="опора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44" y="1539980"/>
            <a:ext cx="4878706" cy="5318020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777240" y="1485900"/>
            <a:ext cx="4450080" cy="5143500"/>
            <a:chOff x="1165860" y="1085850"/>
            <a:chExt cx="4450080" cy="514350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 rot="10800000">
              <a:off x="3680460" y="1085850"/>
              <a:ext cx="1916430" cy="112331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10800000">
              <a:off x="1188720" y="2548890"/>
              <a:ext cx="1916430" cy="111188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1188720" y="5097780"/>
              <a:ext cx="1916430" cy="111188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1804035" y="4932045"/>
              <a:ext cx="2590800" cy="381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16200000" flipH="1">
              <a:off x="4331970" y="3497580"/>
              <a:ext cx="2564130" cy="381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H="1">
              <a:off x="-87630" y="3810000"/>
              <a:ext cx="2564130" cy="381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 flipV="1">
              <a:off x="3105150" y="2205990"/>
              <a:ext cx="2506980" cy="145923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1165860" y="1101090"/>
              <a:ext cx="2506980" cy="145923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 flipV="1">
              <a:off x="3108960" y="4770120"/>
              <a:ext cx="2506980" cy="145923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Прямоугольник 22"/>
          <p:cNvSpPr/>
          <p:nvPr/>
        </p:nvSpPr>
        <p:spPr>
          <a:xfrm>
            <a:off x="182880" y="379404"/>
            <a:ext cx="8789670" cy="8778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1</a:t>
            </a:r>
            <a:r>
              <a:rPr lang="ru-RU" sz="2800" i="1" dirty="0" smtClean="0">
                <a:solidFill>
                  <a:schemeClr val="tx1"/>
                </a:solidFill>
              </a:rPr>
              <a:t>. Представим общую исходную геометрическую форму детали. (параллелепипед, куб, цилиндр или др.)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4310" y="219384"/>
            <a:ext cx="8789670" cy="9406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2. Определим направление проецирования и положение видов чертежа. Построим эскиз детали.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опора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8" y="2202606"/>
            <a:ext cx="3510732" cy="3826865"/>
          </a:xfrm>
          <a:prstGeom prst="rect">
            <a:avLst/>
          </a:prstGeom>
        </p:spPr>
      </p:pic>
      <p:pic>
        <p:nvPicPr>
          <p:cNvPr id="7" name="Рисунок 6" descr="спе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830" y="1391203"/>
            <a:ext cx="2524125" cy="2257425"/>
          </a:xfrm>
          <a:prstGeom prst="rect">
            <a:avLst/>
          </a:prstGeom>
        </p:spPr>
      </p:pic>
      <p:pic>
        <p:nvPicPr>
          <p:cNvPr id="14" name="Рисунок 13" descr="сб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1186" y="1419162"/>
            <a:ext cx="2019300" cy="2238375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 rot="10800000">
            <a:off x="2172724" y="2100049"/>
            <a:ext cx="1389342" cy="8342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49725" y="5074749"/>
            <a:ext cx="1410837" cy="8210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583009" y="3879546"/>
            <a:ext cx="1954530" cy="358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-616708" y="4137829"/>
            <a:ext cx="1918307" cy="250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V="1">
            <a:off x="1746914" y="2919940"/>
            <a:ext cx="1825217" cy="110615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313217" y="2115402"/>
            <a:ext cx="1870425" cy="107697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1746914" y="4831305"/>
            <a:ext cx="1815157" cy="105088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>
            <a:off x="373495" y="3194146"/>
            <a:ext cx="1373419" cy="83194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804251" y="4953170"/>
            <a:ext cx="1897665" cy="149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 rot="12698669" flipV="1">
            <a:off x="2178467" y="4516106"/>
            <a:ext cx="2361327" cy="959637"/>
          </a:xfrm>
          <a:prstGeom prst="chevron">
            <a:avLst>
              <a:gd name="adj" fmla="val 40954"/>
            </a:avLst>
          </a:prstGeom>
          <a:gradFill flip="none" rotWithShape="1">
            <a:gsLst>
              <a:gs pos="14000">
                <a:srgbClr val="C00000"/>
              </a:gs>
              <a:gs pos="65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0800"/>
          <a:effectLst>
            <a:outerShdw blurRad="50800" dist="114300" dir="198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Главный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вид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19705739">
            <a:off x="-358652" y="4441636"/>
            <a:ext cx="1911290" cy="959637"/>
          </a:xfrm>
          <a:prstGeom prst="chevron">
            <a:avLst>
              <a:gd name="adj" fmla="val 32035"/>
            </a:avLst>
          </a:prstGeom>
          <a:gradFill flip="none" rotWithShape="1">
            <a:gsLst>
              <a:gs pos="14000">
                <a:srgbClr val="C00000"/>
              </a:gs>
              <a:gs pos="65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0800"/>
          <a:effectLst>
            <a:outerShdw blurRad="50800" dist="114300" dir="198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Вид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сбоку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 rot="5400000" flipV="1">
            <a:off x="921344" y="1630826"/>
            <a:ext cx="2065566" cy="863848"/>
          </a:xfrm>
          <a:prstGeom prst="chevron">
            <a:avLst>
              <a:gd name="adj" fmla="val 47157"/>
            </a:avLst>
          </a:prstGeom>
          <a:gradFill flip="none" rotWithShape="1">
            <a:gsLst>
              <a:gs pos="14000">
                <a:srgbClr val="C00000"/>
              </a:gs>
              <a:gs pos="6500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50800"/>
          <a:effectLst>
            <a:outerShdw blurRad="50800" dist="114300" dir="198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</a:rPr>
              <a:t>Вид сверху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сверху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3977305" y="4003469"/>
            <a:ext cx="2543175" cy="2057400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4012442" y="1433015"/>
            <a:ext cx="2470245" cy="21699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042012" y="4042012"/>
            <a:ext cx="2440675" cy="194935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730621" y="1421642"/>
            <a:ext cx="1976651" cy="21699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1" grpId="0" animBg="1"/>
      <p:bldP spid="10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94310" y="219384"/>
            <a:ext cx="8789670" cy="8778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3. Определим количество и положение невидимых линий на эскизе. </a:t>
            </a:r>
            <a:endParaRPr lang="ru-RU" sz="2800" i="1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опора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8" y="2202606"/>
            <a:ext cx="3510732" cy="3826865"/>
          </a:xfrm>
          <a:prstGeom prst="rect">
            <a:avLst/>
          </a:prstGeom>
        </p:spPr>
      </p:pic>
      <p:pic>
        <p:nvPicPr>
          <p:cNvPr id="7" name="Рисунок 6" descr="спе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6830" y="1391203"/>
            <a:ext cx="2524125" cy="2257425"/>
          </a:xfrm>
          <a:prstGeom prst="rect">
            <a:avLst/>
          </a:prstGeom>
        </p:spPr>
      </p:pic>
      <p:pic>
        <p:nvPicPr>
          <p:cNvPr id="8" name="Рисунок 7" descr="сверху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977305" y="4003469"/>
            <a:ext cx="2543175" cy="2057400"/>
          </a:xfrm>
          <a:prstGeom prst="rect">
            <a:avLst/>
          </a:prstGeom>
        </p:spPr>
      </p:pic>
      <p:pic>
        <p:nvPicPr>
          <p:cNvPr id="14" name="Рисунок 13" descr="сб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1186" y="1419162"/>
            <a:ext cx="2019300" cy="2238375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 flipV="1">
            <a:off x="4032000" y="3084394"/>
            <a:ext cx="2448000" cy="1364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034275" y="4669809"/>
            <a:ext cx="2448000" cy="1364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V="1">
            <a:off x="7030658" y="2505940"/>
            <a:ext cx="2160000" cy="1364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17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20" name="Рисунок 19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22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5736921" y="241618"/>
            <a:ext cx="3235628" cy="6352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4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оси.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26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28" name="Рисунок 27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30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Прямоугольник 28"/>
          <p:cNvSpPr/>
          <p:nvPr/>
        </p:nvSpPr>
        <p:spPr>
          <a:xfrm>
            <a:off x="6162806" y="204040"/>
            <a:ext cx="2768252" cy="8857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>
                <a:solidFill>
                  <a:schemeClr val="tx1"/>
                </a:solidFill>
              </a:rPr>
              <a:t>5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базовые линии.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695194" y="3363238"/>
            <a:ext cx="6300592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37995" y="3419605"/>
            <a:ext cx="8304756" cy="1588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-16702" y="3352800"/>
            <a:ext cx="6300592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2713" y="2707709"/>
            <a:ext cx="8304756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122284" y="1693331"/>
            <a:ext cx="2880000" cy="431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04593" y="4132613"/>
            <a:ext cx="3744000" cy="5151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Группа 37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21" name="Рисунок 20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14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" name="Прямая соединительная линия 7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237995" y="551145"/>
            <a:ext cx="2480153" cy="21544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вид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 rot="1678320" flipH="1">
            <a:off x="1411030" y="3584869"/>
            <a:ext cx="6716693" cy="1340285"/>
          </a:xfrm>
          <a:custGeom>
            <a:avLst/>
            <a:gdLst>
              <a:gd name="connsiteX0" fmla="*/ 588723 w 3244241"/>
              <a:gd name="connsiteY0" fmla="*/ 0 h 1123167"/>
              <a:gd name="connsiteX1" fmla="*/ 1290181 w 3244241"/>
              <a:gd name="connsiteY1" fmla="*/ 613775 h 1123167"/>
              <a:gd name="connsiteX2" fmla="*/ 2279737 w 3244241"/>
              <a:gd name="connsiteY2" fmla="*/ 726509 h 1123167"/>
              <a:gd name="connsiteX3" fmla="*/ 3244241 w 3244241"/>
              <a:gd name="connsiteY3" fmla="*/ 463463 h 1123167"/>
              <a:gd name="connsiteX4" fmla="*/ 3244241 w 3244241"/>
              <a:gd name="connsiteY4" fmla="*/ 463463 h 1123167"/>
              <a:gd name="connsiteX5" fmla="*/ 2367419 w 3244241"/>
              <a:gd name="connsiteY5" fmla="*/ 1014608 h 1123167"/>
              <a:gd name="connsiteX6" fmla="*/ 1302707 w 3244241"/>
              <a:gd name="connsiteY6" fmla="*/ 1064712 h 1123167"/>
              <a:gd name="connsiteX7" fmla="*/ 425885 w 3244241"/>
              <a:gd name="connsiteY7" fmla="*/ 663879 h 1123167"/>
              <a:gd name="connsiteX8" fmla="*/ 0 w 3244241"/>
              <a:gd name="connsiteY8" fmla="*/ 100208 h 1123167"/>
              <a:gd name="connsiteX9" fmla="*/ 0 w 3244241"/>
              <a:gd name="connsiteY9" fmla="*/ 100208 h 1123167"/>
              <a:gd name="connsiteX10" fmla="*/ 576197 w 3244241"/>
              <a:gd name="connsiteY10" fmla="*/ 375780 h 1123167"/>
              <a:gd name="connsiteX11" fmla="*/ 576197 w 3244241"/>
              <a:gd name="connsiteY11" fmla="*/ 375780 h 1123167"/>
              <a:gd name="connsiteX12" fmla="*/ 588723 w 3244241"/>
              <a:gd name="connsiteY12" fmla="*/ 0 h 1123167"/>
              <a:gd name="connsiteX0" fmla="*/ 588723 w 3244241"/>
              <a:gd name="connsiteY0" fmla="*/ 0 h 1123167"/>
              <a:gd name="connsiteX1" fmla="*/ 1290181 w 3244241"/>
              <a:gd name="connsiteY1" fmla="*/ 613775 h 1123167"/>
              <a:gd name="connsiteX2" fmla="*/ 2279737 w 3244241"/>
              <a:gd name="connsiteY2" fmla="*/ 726509 h 1123167"/>
              <a:gd name="connsiteX3" fmla="*/ 3244241 w 3244241"/>
              <a:gd name="connsiteY3" fmla="*/ 463463 h 1123167"/>
              <a:gd name="connsiteX4" fmla="*/ 3244241 w 3244241"/>
              <a:gd name="connsiteY4" fmla="*/ 463463 h 1123167"/>
              <a:gd name="connsiteX5" fmla="*/ 2257134 w 3244241"/>
              <a:gd name="connsiteY5" fmla="*/ 1014608 h 1123167"/>
              <a:gd name="connsiteX6" fmla="*/ 1302707 w 3244241"/>
              <a:gd name="connsiteY6" fmla="*/ 1064712 h 1123167"/>
              <a:gd name="connsiteX7" fmla="*/ 425885 w 3244241"/>
              <a:gd name="connsiteY7" fmla="*/ 663879 h 1123167"/>
              <a:gd name="connsiteX8" fmla="*/ 0 w 3244241"/>
              <a:gd name="connsiteY8" fmla="*/ 100208 h 1123167"/>
              <a:gd name="connsiteX9" fmla="*/ 0 w 3244241"/>
              <a:gd name="connsiteY9" fmla="*/ 100208 h 1123167"/>
              <a:gd name="connsiteX10" fmla="*/ 576197 w 3244241"/>
              <a:gd name="connsiteY10" fmla="*/ 375780 h 1123167"/>
              <a:gd name="connsiteX11" fmla="*/ 576197 w 3244241"/>
              <a:gd name="connsiteY11" fmla="*/ 375780 h 1123167"/>
              <a:gd name="connsiteX12" fmla="*/ 588723 w 3244241"/>
              <a:gd name="connsiteY12" fmla="*/ 0 h 1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241" h="1123167">
                <a:moveTo>
                  <a:pt x="588723" y="0"/>
                </a:moveTo>
                <a:cubicBezTo>
                  <a:pt x="798534" y="246345"/>
                  <a:pt x="1008345" y="492690"/>
                  <a:pt x="1290181" y="613775"/>
                </a:cubicBezTo>
                <a:cubicBezTo>
                  <a:pt x="1572017" y="734860"/>
                  <a:pt x="1954060" y="751561"/>
                  <a:pt x="2279737" y="726509"/>
                </a:cubicBezTo>
                <a:cubicBezTo>
                  <a:pt x="2605414" y="701457"/>
                  <a:pt x="3244241" y="463463"/>
                  <a:pt x="3244241" y="463463"/>
                </a:cubicBezTo>
                <a:lnTo>
                  <a:pt x="3244241" y="463463"/>
                </a:lnTo>
                <a:cubicBezTo>
                  <a:pt x="3098104" y="555320"/>
                  <a:pt x="2580723" y="914400"/>
                  <a:pt x="2257134" y="1014608"/>
                </a:cubicBezTo>
                <a:cubicBezTo>
                  <a:pt x="1933545" y="1114816"/>
                  <a:pt x="1607915" y="1123167"/>
                  <a:pt x="1302707" y="1064712"/>
                </a:cubicBezTo>
                <a:cubicBezTo>
                  <a:pt x="997499" y="1006257"/>
                  <a:pt x="643003" y="824630"/>
                  <a:pt x="425885" y="663879"/>
                </a:cubicBezTo>
                <a:cubicBezTo>
                  <a:pt x="208767" y="503128"/>
                  <a:pt x="0" y="100208"/>
                  <a:pt x="0" y="100208"/>
                </a:cubicBezTo>
                <a:lnTo>
                  <a:pt x="0" y="100208"/>
                </a:lnTo>
                <a:lnTo>
                  <a:pt x="576197" y="375780"/>
                </a:lnTo>
                <a:lnTo>
                  <a:pt x="576197" y="375780"/>
                </a:lnTo>
                <a:lnTo>
                  <a:pt x="588723" y="0"/>
                </a:lnTo>
                <a:close/>
              </a:path>
            </a:pathLst>
          </a:custGeom>
          <a:gradFill flip="none" rotWithShape="1">
            <a:gsLst>
              <a:gs pos="98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01600">
            <a:solidFill>
              <a:srgbClr val="C00000"/>
            </a:solidFill>
          </a:ln>
          <a:effectLst>
            <a:outerShdw blurRad="50800" dist="139700" dir="1440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1246340" y="1803753"/>
            <a:ext cx="432147" cy="246136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2826708" y="540713"/>
            <a:ext cx="432147" cy="2139857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331923" y="1302707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60</a:t>
            </a:r>
            <a:endParaRPr lang="ru-RU" sz="36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16903" y="3334011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68</a:t>
            </a:r>
            <a:endParaRPr lang="ru-RU" sz="3600" b="1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21270" y="241618"/>
            <a:ext cx="4751279" cy="15746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Спроецируем переднюю грань параллелепипеда на фронтальную плоскость (</a:t>
            </a:r>
            <a:r>
              <a:rPr lang="en-US" sz="2800" i="1" dirty="0" smtClean="0">
                <a:solidFill>
                  <a:schemeClr val="tx1"/>
                </a:solidFill>
              </a:rPr>
              <a:t>V)</a:t>
            </a:r>
            <a:r>
              <a:rPr lang="ru-RU" sz="2800" i="1" dirty="0" smtClean="0">
                <a:solidFill>
                  <a:schemeClr val="tx1"/>
                </a:solidFill>
              </a:rPr>
              <a:t>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4" grpId="1" animBg="1"/>
      <p:bldP spid="25" grpId="0" animBg="1"/>
      <p:bldP spid="26" grpId="0" animBg="1"/>
      <p:bldP spid="27" grpId="0"/>
      <p:bldP spid="28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Группа 44"/>
          <p:cNvGrpSpPr/>
          <p:nvPr/>
        </p:nvGrpSpPr>
        <p:grpSpPr>
          <a:xfrm>
            <a:off x="4585648" y="2621191"/>
            <a:ext cx="4558352" cy="4236809"/>
            <a:chOff x="4585648" y="2621191"/>
            <a:chExt cx="4558352" cy="4236809"/>
          </a:xfrm>
        </p:grpSpPr>
        <p:grpSp>
          <p:nvGrpSpPr>
            <p:cNvPr id="46" name="Группа 36"/>
            <p:cNvGrpSpPr/>
            <p:nvPr/>
          </p:nvGrpSpPr>
          <p:grpSpPr>
            <a:xfrm>
              <a:off x="4585648" y="2621191"/>
              <a:ext cx="4558352" cy="4236809"/>
              <a:chOff x="4585648" y="2621191"/>
              <a:chExt cx="4558352" cy="4236809"/>
            </a:xfrm>
          </p:grpSpPr>
          <p:pic>
            <p:nvPicPr>
              <p:cNvPr id="48" name="Рисунок 47" descr="д1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585648" y="2621191"/>
                <a:ext cx="4558352" cy="4236809"/>
              </a:xfrm>
              <a:prstGeom prst="rect">
                <a:avLst/>
              </a:prstGeom>
            </p:spPr>
          </p:pic>
          <p:grpSp>
            <p:nvGrpSpPr>
              <p:cNvPr id="49" name="Группа 13"/>
              <p:cNvGrpSpPr/>
              <p:nvPr/>
            </p:nvGrpSpPr>
            <p:grpSpPr>
              <a:xfrm>
                <a:off x="5090617" y="2870791"/>
                <a:ext cx="3152632" cy="3553831"/>
                <a:chOff x="761913" y="1075224"/>
                <a:chExt cx="4866697" cy="5154233"/>
              </a:xfrm>
            </p:grpSpPr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0800000">
                  <a:off x="3440971" y="1075227"/>
                  <a:ext cx="2106680" cy="116478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"/>
                <p:cNvCxnSpPr/>
                <p:nvPr/>
              </p:nvCxnSpPr>
              <p:spPr>
                <a:xfrm rot="10800000">
                  <a:off x="781998" y="2524773"/>
                  <a:ext cx="2175678" cy="1175589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10800000">
                  <a:off x="782978" y="5027074"/>
                  <a:ext cx="2132563" cy="120238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16200000" flipH="1">
                  <a:off x="4282730" y="3482160"/>
                  <a:ext cx="2564130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16200000" flipH="1">
                  <a:off x="-492573" y="3770414"/>
                  <a:ext cx="2564129" cy="381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 rot="10800000" flipV="1">
                  <a:off x="2908188" y="2216357"/>
                  <a:ext cx="2699352" cy="1479702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10800000" flipV="1">
                  <a:off x="761913" y="1075224"/>
                  <a:ext cx="2711884" cy="1477627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10800000" flipV="1">
                  <a:off x="2940418" y="4769753"/>
                  <a:ext cx="2688192" cy="1439800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7" name="Прямая соединительная линия 46"/>
            <p:cNvCxnSpPr/>
            <p:nvPr/>
          </p:nvCxnSpPr>
          <p:spPr>
            <a:xfrm rot="16200000" flipH="1">
              <a:off x="5582619" y="5529276"/>
              <a:ext cx="1795136" cy="360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Прямоугольник 17"/>
          <p:cNvSpPr/>
          <p:nvPr/>
        </p:nvSpPr>
        <p:spPr>
          <a:xfrm>
            <a:off x="237995" y="551145"/>
            <a:ext cx="2480153" cy="21544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вид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1246340" y="1803753"/>
            <a:ext cx="432147" cy="246136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2826708" y="540713"/>
            <a:ext cx="432147" cy="2139857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3331923" y="1302707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60</a:t>
            </a:r>
            <a:endParaRPr lang="ru-RU" sz="36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16903" y="3334011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68</a:t>
            </a:r>
            <a:endParaRPr lang="ru-RU" sz="3600" b="1" i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52609" y="4148202"/>
            <a:ext cx="2480153" cy="18768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сверху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2841322" y="4137772"/>
            <a:ext cx="432147" cy="189977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359063" y="4736926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54</a:t>
            </a:r>
            <a:endParaRPr lang="ru-RU" sz="3600" b="1" i="1" dirty="0"/>
          </a:p>
        </p:txBody>
      </p:sp>
      <p:sp>
        <p:nvSpPr>
          <p:cNvPr id="23" name="Полилиния 22"/>
          <p:cNvSpPr/>
          <p:nvPr/>
        </p:nvSpPr>
        <p:spPr>
          <a:xfrm rot="9918767">
            <a:off x="1808361" y="3027116"/>
            <a:ext cx="5339888" cy="1340285"/>
          </a:xfrm>
          <a:custGeom>
            <a:avLst/>
            <a:gdLst>
              <a:gd name="connsiteX0" fmla="*/ 588723 w 3244241"/>
              <a:gd name="connsiteY0" fmla="*/ 0 h 1123167"/>
              <a:gd name="connsiteX1" fmla="*/ 1290181 w 3244241"/>
              <a:gd name="connsiteY1" fmla="*/ 613775 h 1123167"/>
              <a:gd name="connsiteX2" fmla="*/ 2279737 w 3244241"/>
              <a:gd name="connsiteY2" fmla="*/ 726509 h 1123167"/>
              <a:gd name="connsiteX3" fmla="*/ 3244241 w 3244241"/>
              <a:gd name="connsiteY3" fmla="*/ 463463 h 1123167"/>
              <a:gd name="connsiteX4" fmla="*/ 3244241 w 3244241"/>
              <a:gd name="connsiteY4" fmla="*/ 463463 h 1123167"/>
              <a:gd name="connsiteX5" fmla="*/ 2367419 w 3244241"/>
              <a:gd name="connsiteY5" fmla="*/ 1014608 h 1123167"/>
              <a:gd name="connsiteX6" fmla="*/ 1302707 w 3244241"/>
              <a:gd name="connsiteY6" fmla="*/ 1064712 h 1123167"/>
              <a:gd name="connsiteX7" fmla="*/ 425885 w 3244241"/>
              <a:gd name="connsiteY7" fmla="*/ 663879 h 1123167"/>
              <a:gd name="connsiteX8" fmla="*/ 0 w 3244241"/>
              <a:gd name="connsiteY8" fmla="*/ 100208 h 1123167"/>
              <a:gd name="connsiteX9" fmla="*/ 0 w 3244241"/>
              <a:gd name="connsiteY9" fmla="*/ 100208 h 1123167"/>
              <a:gd name="connsiteX10" fmla="*/ 576197 w 3244241"/>
              <a:gd name="connsiteY10" fmla="*/ 375780 h 1123167"/>
              <a:gd name="connsiteX11" fmla="*/ 576197 w 3244241"/>
              <a:gd name="connsiteY11" fmla="*/ 375780 h 1123167"/>
              <a:gd name="connsiteX12" fmla="*/ 588723 w 3244241"/>
              <a:gd name="connsiteY12" fmla="*/ 0 h 1123167"/>
              <a:gd name="connsiteX0" fmla="*/ 588723 w 3244241"/>
              <a:gd name="connsiteY0" fmla="*/ 0 h 1123167"/>
              <a:gd name="connsiteX1" fmla="*/ 1290181 w 3244241"/>
              <a:gd name="connsiteY1" fmla="*/ 613775 h 1123167"/>
              <a:gd name="connsiteX2" fmla="*/ 2279737 w 3244241"/>
              <a:gd name="connsiteY2" fmla="*/ 726509 h 1123167"/>
              <a:gd name="connsiteX3" fmla="*/ 3244241 w 3244241"/>
              <a:gd name="connsiteY3" fmla="*/ 463463 h 1123167"/>
              <a:gd name="connsiteX4" fmla="*/ 3244241 w 3244241"/>
              <a:gd name="connsiteY4" fmla="*/ 463463 h 1123167"/>
              <a:gd name="connsiteX5" fmla="*/ 2257134 w 3244241"/>
              <a:gd name="connsiteY5" fmla="*/ 1014608 h 1123167"/>
              <a:gd name="connsiteX6" fmla="*/ 1302707 w 3244241"/>
              <a:gd name="connsiteY6" fmla="*/ 1064712 h 1123167"/>
              <a:gd name="connsiteX7" fmla="*/ 425885 w 3244241"/>
              <a:gd name="connsiteY7" fmla="*/ 663879 h 1123167"/>
              <a:gd name="connsiteX8" fmla="*/ 0 w 3244241"/>
              <a:gd name="connsiteY8" fmla="*/ 100208 h 1123167"/>
              <a:gd name="connsiteX9" fmla="*/ 0 w 3244241"/>
              <a:gd name="connsiteY9" fmla="*/ 100208 h 1123167"/>
              <a:gd name="connsiteX10" fmla="*/ 576197 w 3244241"/>
              <a:gd name="connsiteY10" fmla="*/ 375780 h 1123167"/>
              <a:gd name="connsiteX11" fmla="*/ 576197 w 3244241"/>
              <a:gd name="connsiteY11" fmla="*/ 375780 h 1123167"/>
              <a:gd name="connsiteX12" fmla="*/ 588723 w 3244241"/>
              <a:gd name="connsiteY12" fmla="*/ 0 h 112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44241" h="1123167">
                <a:moveTo>
                  <a:pt x="588723" y="0"/>
                </a:moveTo>
                <a:cubicBezTo>
                  <a:pt x="798534" y="246345"/>
                  <a:pt x="1008345" y="492690"/>
                  <a:pt x="1290181" y="613775"/>
                </a:cubicBezTo>
                <a:cubicBezTo>
                  <a:pt x="1572017" y="734860"/>
                  <a:pt x="1954060" y="751561"/>
                  <a:pt x="2279737" y="726509"/>
                </a:cubicBezTo>
                <a:cubicBezTo>
                  <a:pt x="2605414" y="701457"/>
                  <a:pt x="3244241" y="463463"/>
                  <a:pt x="3244241" y="463463"/>
                </a:cubicBezTo>
                <a:lnTo>
                  <a:pt x="3244241" y="463463"/>
                </a:lnTo>
                <a:cubicBezTo>
                  <a:pt x="3098104" y="555320"/>
                  <a:pt x="2580723" y="914400"/>
                  <a:pt x="2257134" y="1014608"/>
                </a:cubicBezTo>
                <a:cubicBezTo>
                  <a:pt x="1933545" y="1114816"/>
                  <a:pt x="1607915" y="1123167"/>
                  <a:pt x="1302707" y="1064712"/>
                </a:cubicBezTo>
                <a:cubicBezTo>
                  <a:pt x="997499" y="1006257"/>
                  <a:pt x="643003" y="824630"/>
                  <a:pt x="425885" y="663879"/>
                </a:cubicBezTo>
                <a:cubicBezTo>
                  <a:pt x="208767" y="503128"/>
                  <a:pt x="0" y="100208"/>
                  <a:pt x="0" y="100208"/>
                </a:cubicBezTo>
                <a:lnTo>
                  <a:pt x="0" y="100208"/>
                </a:lnTo>
                <a:lnTo>
                  <a:pt x="576197" y="375780"/>
                </a:lnTo>
                <a:lnTo>
                  <a:pt x="576197" y="375780"/>
                </a:lnTo>
                <a:lnTo>
                  <a:pt x="588723" y="0"/>
                </a:lnTo>
                <a:close/>
              </a:path>
            </a:pathLst>
          </a:custGeom>
          <a:gradFill flip="none" rotWithShape="1">
            <a:gsLst>
              <a:gs pos="98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01600">
            <a:solidFill>
              <a:srgbClr val="C00000"/>
            </a:solidFill>
          </a:ln>
          <a:effectLst>
            <a:outerShdw blurRad="50800" dist="139700" dir="14400000" algn="ctr" rotWithShape="0">
              <a:schemeClr val="tx1">
                <a:lumMod val="75000"/>
                <a:lumOff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 rot="5400000">
            <a:off x="1248428" y="5125239"/>
            <a:ext cx="432147" cy="2461364"/>
          </a:xfrm>
          <a:prstGeom prst="rightBrace">
            <a:avLst>
              <a:gd name="adj1" fmla="val 49333"/>
              <a:gd name="adj2" fmla="val 49350"/>
            </a:avLst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607506" y="6211669"/>
            <a:ext cx="764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68</a:t>
            </a:r>
            <a:endParaRPr lang="ru-RU" sz="36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171168" y="229092"/>
            <a:ext cx="4759890" cy="17374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outerShdw blurRad="50800" dist="101600" dir="192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i="1" dirty="0" smtClean="0">
                <a:solidFill>
                  <a:schemeClr val="tx1"/>
                </a:solidFill>
              </a:rPr>
              <a:t> Спроецируем верхнюю грань параллелепипеда на горизонтальную плоскость (</a:t>
            </a:r>
            <a:r>
              <a:rPr lang="ru-RU" sz="2800" i="1" dirty="0">
                <a:solidFill>
                  <a:schemeClr val="tx1"/>
                </a:solidFill>
              </a:rPr>
              <a:t>Н</a:t>
            </a:r>
            <a:r>
              <a:rPr lang="en-US" sz="2800" i="1" dirty="0" smtClean="0">
                <a:solidFill>
                  <a:schemeClr val="tx1"/>
                </a:solidFill>
              </a:rPr>
              <a:t>)</a:t>
            </a:r>
            <a:r>
              <a:rPr lang="ru-RU" sz="2800" i="1" dirty="0" smtClean="0">
                <a:solidFill>
                  <a:schemeClr val="tx1"/>
                </a:solidFill>
              </a:rPr>
              <a:t>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/>
      <p:bldP spid="23" grpId="0" animBg="1"/>
      <p:bldP spid="23" grpId="1" animBg="1"/>
      <p:bldP spid="29" grpId="0" animBg="1"/>
      <p:bldP spid="30" grpId="0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240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Последовательность построения видов</dc:title>
  <dc:creator>Ковалев А.Н.</dc:creator>
  <cp:lastModifiedBy>User</cp:lastModifiedBy>
  <cp:revision>63</cp:revision>
  <dcterms:created xsi:type="dcterms:W3CDTF">2011-02-11T16:35:30Z</dcterms:created>
  <dcterms:modified xsi:type="dcterms:W3CDTF">2015-05-06T03:24:31Z</dcterms:modified>
</cp:coreProperties>
</file>