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8" r:id="rId7"/>
    <p:sldId id="269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89436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УД: « Учебно-проектная деятельность»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Тема урока: «Выбор темы проекта и проблемы исследования»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Выполнила: Репина Татьяна Николаевна – преподаватель высшей квалификационной категории </a:t>
            </a:r>
          </a:p>
          <a:p>
            <a:r>
              <a:rPr lang="ru-RU" dirty="0">
                <a:solidFill>
                  <a:schemeClr val="tx1"/>
                </a:solidFill>
              </a:rPr>
              <a:t>ГБПОУ «ГЭТ», Гусиноозерск, 2021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85728"/>
            <a:ext cx="3736290" cy="2795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Примеры 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643998" cy="487375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1. Тема актуальна в связи с высоким падением рождаемости в селе. Раньше в нашем поселке был обычай иметь много детей, неимение детей считалось самым большим несчастьем и рассматривалось как наказание. </a:t>
            </a:r>
          </a:p>
          <a:p>
            <a:r>
              <a:rPr lang="ru-RU" dirty="0"/>
              <a:t>2. СМС придумали в начале 90-х годов специалисты одной английской компании. В Англии СМС настолько популярны, что для них появилось даже отдельное слово: "</a:t>
            </a:r>
            <a:r>
              <a:rPr lang="ru-RU" dirty="0" err="1"/>
              <a:t>texting</a:t>
            </a:r>
            <a:r>
              <a:rPr lang="ru-RU" dirty="0"/>
              <a:t>" и глагол: "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text</a:t>
            </a:r>
            <a:r>
              <a:rPr lang="ru-RU" dirty="0"/>
              <a:t>". Популярность приводит к хорошим заработкам. И за кажущейся дешевизной </a:t>
            </a:r>
            <a:r>
              <a:rPr lang="ru-RU" dirty="0" err="1"/>
              <a:t>СМСок</a:t>
            </a:r>
            <a:r>
              <a:rPr lang="ru-RU" dirty="0"/>
              <a:t> стоят грандиозные доходы тех, кто эти услуги предлагает. СМС - индустрия растет и растет. СМС можно посылать по телефону, через сеть, через КПК. Стоит ли удивляться, что количество СМС - зависимых людей становится все больше. А некоторые даже идут на рекорды. Поэтому изучение данной темы очень актуально.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329642" cy="604534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3.Актуальность нашей исследовательской работы заключается в том, что у всех детей возникает проблема, когда надо выучить большой объем информации. </a:t>
            </a:r>
          </a:p>
          <a:p>
            <a:r>
              <a:rPr lang="ru-RU" dirty="0"/>
              <a:t>4. Мы считаем, что исследований, посвященных изучению диалектизмов как стилистического средства, недостаточно. Специальных исследований, посвященных изучению диалектизмов в творчестве В.П. Астафьева нет. Поэтому, тему нашей работы считаем актуальной </a:t>
            </a:r>
          </a:p>
          <a:p>
            <a:r>
              <a:rPr lang="ru-RU" dirty="0"/>
              <a:t>5. В зеленой зоне поселка с каждым годом увеличивается число пораженных насекомыми и их личинками деревьев. Есть необходимость в сохранении, восстановлении и расширении зеленого массива. Так как рыжие лесные муравьи являются «санитарами» леса и могут помочь его сохранению, проведение моего исследования актуально.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401080" cy="5545282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Задание №1. </a:t>
            </a:r>
            <a:r>
              <a:rPr lang="ru-RU" dirty="0"/>
              <a:t>Прочитай рекомендации о выборе темы проекта. Выбрать тему оказывается несложно, если точно знаешь, что тебя интересует в данный момент, какая проблема волнует тебя больше других. Попробуй задать себе следующие вопросы: </a:t>
            </a:r>
          </a:p>
          <a:p>
            <a:pPr>
              <a:buNone/>
            </a:pPr>
            <a:r>
              <a:rPr lang="ru-RU" dirty="0"/>
              <a:t>1. Что мне интересно больше всего? </a:t>
            </a:r>
          </a:p>
          <a:p>
            <a:pPr>
              <a:buNone/>
            </a:pPr>
            <a:r>
              <a:rPr lang="ru-RU" dirty="0"/>
              <a:t>2. Чем я хочу заниматься в первую очередь. </a:t>
            </a:r>
          </a:p>
          <a:p>
            <a:pPr>
              <a:buNone/>
            </a:pPr>
            <a:r>
              <a:rPr lang="ru-RU" dirty="0"/>
              <a:t>3. Чем я чаще всего занимаюсь в свободное время? </a:t>
            </a:r>
          </a:p>
          <a:p>
            <a:pPr>
              <a:buNone/>
            </a:pPr>
            <a:r>
              <a:rPr lang="ru-RU" dirty="0"/>
              <a:t>4. Что из изученного в школе хотелось бы узнать глубже? </a:t>
            </a:r>
          </a:p>
          <a:p>
            <a:pPr>
              <a:buNone/>
            </a:pPr>
            <a:r>
              <a:rPr lang="ru-RU" dirty="0"/>
              <a:t>5. Есть ли что-то такое, чем я особенно горжусь? </a:t>
            </a:r>
          </a:p>
          <a:p>
            <a:r>
              <a:rPr lang="ru-RU" dirty="0"/>
              <a:t>Если эти вопросы не помогли, обратитесь педагогам, или друзья подскажут интересную идею. </a:t>
            </a:r>
            <a:endParaRPr lang="ru-RU" b="1" dirty="0"/>
          </a:p>
          <a:p>
            <a:r>
              <a:rPr lang="ru-RU" b="1"/>
              <a:t>Задание </a:t>
            </a:r>
            <a:r>
              <a:rPr lang="ru-RU" b="1" dirty="0"/>
              <a:t>2</a:t>
            </a:r>
            <a:r>
              <a:rPr lang="ru-RU" b="1"/>
              <a:t>.</a:t>
            </a:r>
            <a:r>
              <a:rPr lang="ru-RU" dirty="0"/>
              <a:t>Дайте понятие </a:t>
            </a:r>
            <a:r>
              <a:rPr lang="ru-RU" b="1" dirty="0"/>
              <a:t>проблема исследования это</a:t>
            </a:r>
            <a:r>
              <a:rPr lang="ru-RU" dirty="0"/>
              <a:t>, приведите примеры.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Введение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1. Главная задача любого исследователя - найти что-то необычное в обычном, увидеть сложности и противоречия там, где другим все кажется привычным, ясным и простым. </a:t>
            </a:r>
          </a:p>
          <a:p>
            <a:pPr>
              <a:buNone/>
            </a:pPr>
            <a:r>
              <a:rPr lang="ru-RU" dirty="0"/>
              <a:t>2. Выбор темы должен быть обоюдно мотивирован интересом к ней студента и педагога </a:t>
            </a:r>
          </a:p>
          <a:p>
            <a:pPr>
              <a:buNone/>
            </a:pPr>
            <a:r>
              <a:rPr lang="ru-RU" dirty="0"/>
              <a:t>3. Тема должна быть реализуема в имеющихся условиях. Это значит, что по выбранной теме должны быть доступны оборудование и литература. </a:t>
            </a:r>
          </a:p>
          <a:p>
            <a:pPr>
              <a:buNone/>
            </a:pPr>
            <a:r>
              <a:rPr lang="ru-RU" dirty="0"/>
              <a:t>4. Формулировка темы должна отражать сосуществование в науке уже известного и еще не исследованного, т.е. процесс развития научного познания </a:t>
            </a:r>
          </a:p>
          <a:p>
            <a:r>
              <a:rPr lang="ru-RU" i="1" dirty="0"/>
              <a:t>Какими могут быть темы исследования?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/>
              <a:t>Основные критерии выбора темы: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/>
          <a:lstStyle/>
          <a:p>
            <a:r>
              <a:rPr lang="ru-RU" dirty="0"/>
              <a:t>1. Сначала надо найти проблему, которую можно исследовать и которую хотелось бы разрешить. </a:t>
            </a:r>
          </a:p>
          <a:p>
            <a:r>
              <a:rPr lang="ru-RU" dirty="0"/>
              <a:t>Она-то и подскажет, как сформулировать тему исследования. А что значит - найти проблему? Древнегреческое слово «</a:t>
            </a:r>
            <a:r>
              <a:rPr lang="ru-RU" dirty="0" err="1"/>
              <a:t>problema</a:t>
            </a:r>
            <a:r>
              <a:rPr lang="ru-RU" dirty="0"/>
              <a:t>» переводится как «задача», «преграда», «трудность». </a:t>
            </a:r>
          </a:p>
        </p:txBody>
      </p:sp>
      <p:pic>
        <p:nvPicPr>
          <p:cNvPr id="1026" name="Picture 2" descr="C:\Users\пк\Desktop\УПД1\картинки\9a7365792a7b011260f516c1f8c4ac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3866534"/>
            <a:ext cx="4786346" cy="29914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Все темы можно условно объединить в три группы: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/>
              <a:t>фантастические - </a:t>
            </a:r>
            <a:r>
              <a:rPr lang="ru-RU" sz="2800" dirty="0"/>
              <a:t>темы о несуществующих, фантастических объектах и явлениях </a:t>
            </a:r>
          </a:p>
          <a:p>
            <a:r>
              <a:rPr lang="ru-RU" sz="2800" b="1" dirty="0"/>
              <a:t>экспериментальные - </a:t>
            </a:r>
            <a:r>
              <a:rPr lang="ru-RU" sz="2800" dirty="0"/>
              <a:t>темы предполагающие проведение собственных наблюдений и экспериментов </a:t>
            </a:r>
          </a:p>
          <a:p>
            <a:r>
              <a:rPr lang="ru-RU" sz="2800" b="1" dirty="0"/>
              <a:t>теоретические - </a:t>
            </a:r>
            <a:r>
              <a:rPr lang="ru-RU" sz="2800" dirty="0"/>
              <a:t>темы по изучению и обобщению сведений, фактов, материалов, содержащихся в разных теоретических источниках: книгах, кинофильмах и др.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329642" cy="100013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Требования к выбору темы проекта</a:t>
            </a:r>
            <a:br>
              <a:rPr lang="ru-RU" b="1" dirty="0"/>
            </a:br>
            <a:br>
              <a:rPr lang="ru-RU" b="1" dirty="0"/>
            </a:br>
            <a:r>
              <a:rPr lang="ru-RU" b="1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58204" cy="5473844"/>
          </a:xfrm>
        </p:spPr>
        <p:txBody>
          <a:bodyPr>
            <a:normAutofit/>
          </a:bodyPr>
          <a:lstStyle/>
          <a:p>
            <a:r>
              <a:rPr lang="ru-RU" dirty="0"/>
              <a:t>актуальность, отражение злободневных проблем современной науки и практики, соответствие насущным запросам общества; </a:t>
            </a:r>
          </a:p>
          <a:p>
            <a:r>
              <a:rPr lang="ru-RU" dirty="0"/>
              <a:t>содержательность, информативность и разработанность в науке; </a:t>
            </a:r>
          </a:p>
          <a:p>
            <a:r>
              <a:rPr lang="ru-RU" dirty="0"/>
              <a:t>возможность поиска достаточного количества литературы, наличие элемента новизны (работа в какой-то степени должна выходить за рамки изученного, ибо только тогда она сможет вызвать интерес; </a:t>
            </a:r>
          </a:p>
          <a:p>
            <a:r>
              <a:rPr lang="ru-RU" dirty="0"/>
              <a:t>формулировка темы должна содержать какой-то спорный момент, подразумевать столкновение различных точек зрения на одну проблему.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Подобная «</a:t>
            </a:r>
            <a:r>
              <a:rPr lang="ru-RU" dirty="0" err="1"/>
              <a:t>проблемность</a:t>
            </a:r>
            <a:r>
              <a:rPr lang="ru-RU" dirty="0"/>
              <a:t>» может быть отражена уже в самом заглавии работы или в его подзаголовках: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название работы может и не включать в себя слово проблема, но, тем не менее, </a:t>
            </a:r>
            <a:r>
              <a:rPr lang="ru-RU" dirty="0" err="1"/>
              <a:t>проблемность</a:t>
            </a:r>
            <a:r>
              <a:rPr lang="ru-RU" dirty="0"/>
              <a:t> должна подразумеваться; </a:t>
            </a:r>
          </a:p>
          <a:p>
            <a:r>
              <a:rPr lang="ru-RU" dirty="0"/>
              <a:t>тема должна быть конкретной. </a:t>
            </a:r>
          </a:p>
          <a:p>
            <a:endParaRPr lang="ru-RU" dirty="0"/>
          </a:p>
        </p:txBody>
      </p:sp>
      <p:pic>
        <p:nvPicPr>
          <p:cNvPr id="2050" name="Picture 2" descr="C:\Users\пк\Desktop\УПД1\картинки\kon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429000"/>
            <a:ext cx="4095747" cy="3071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Возможными источниками проблемы могут выступать противоречия: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между известным и неизвестным; </a:t>
            </a:r>
          </a:p>
          <a:p>
            <a:r>
              <a:rPr lang="ru-RU" dirty="0"/>
              <a:t>между знаниями и умениями; </a:t>
            </a:r>
          </a:p>
          <a:p>
            <a:r>
              <a:rPr lang="ru-RU" dirty="0"/>
              <a:t>между сложностью задачи и наличием способа ее решения; </a:t>
            </a:r>
          </a:p>
          <a:p>
            <a:r>
              <a:rPr lang="ru-RU" dirty="0"/>
              <a:t>между потребностями и возможностями их реализации </a:t>
            </a:r>
          </a:p>
          <a:p>
            <a:r>
              <a:rPr lang="ru-RU" dirty="0"/>
              <a:t>Проблемные ситуации возникают там, где имеется несоответствие между имеющимися знаниями и новыми требованиями.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58204" cy="611678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Примером такого противоречия может служить открытие новых фактов, которые не вписываются в известные теории, еще более типичный случай этого противоречия — расхождение между житейскими представлениями и научными знаниями. </a:t>
            </a:r>
          </a:p>
          <a:p>
            <a:r>
              <a:rPr lang="ru-RU" dirty="0"/>
              <a:t>Проще говоря, ситуация может приобрести проблемный характер если: </a:t>
            </a:r>
          </a:p>
          <a:p>
            <a:r>
              <a:rPr lang="ru-RU" dirty="0"/>
              <a:t>имеются те или иные противоречия, которые необходимо разрешить, </a:t>
            </a:r>
          </a:p>
          <a:p>
            <a:r>
              <a:rPr lang="ru-RU" dirty="0"/>
              <a:t>требуется установить сходства и различия, </a:t>
            </a:r>
          </a:p>
          <a:p>
            <a:r>
              <a:rPr lang="ru-RU" dirty="0"/>
              <a:t>важно установить причинно-следственные связи, </a:t>
            </a:r>
          </a:p>
          <a:p>
            <a:r>
              <a:rPr lang="ru-RU" dirty="0"/>
              <a:t>необходимо обосновать выбор, </a:t>
            </a:r>
          </a:p>
          <a:p>
            <a:r>
              <a:rPr lang="ru-RU" dirty="0"/>
              <a:t>требуется подтверждение закономерностей примерами из собственного опыта и примеров из опыта — теоретическими закономерностями, </a:t>
            </a:r>
          </a:p>
          <a:p>
            <a:r>
              <a:rPr lang="ru-RU" dirty="0"/>
              <a:t>стоит задача выявления достоинств и недостатков того или иного решения. </a:t>
            </a:r>
          </a:p>
          <a:p>
            <a:r>
              <a:rPr lang="ru-RU" dirty="0"/>
              <a:t>Проблема обязательно должна быть взята из реальной жизни, знакомая и значимая и ее решение должно быть важно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891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Century Schoolbook</vt:lpstr>
      <vt:lpstr>Wingdings</vt:lpstr>
      <vt:lpstr>Wingdings 2</vt:lpstr>
      <vt:lpstr>Эркер</vt:lpstr>
      <vt:lpstr>УД: « Учебно-проектная деятельность» Тема урока: «Выбор темы проекта и проблемы исследования»</vt:lpstr>
      <vt:lpstr>Введение</vt:lpstr>
      <vt:lpstr>Основные критерии выбора темы: </vt:lpstr>
      <vt:lpstr>Все темы можно условно объединить в три группы: </vt:lpstr>
      <vt:lpstr>Требования к выбору темы проекта   </vt:lpstr>
      <vt:lpstr>Подобная «проблемность» может быть отражена уже в самом заглавии работы или в его подзаголовках:</vt:lpstr>
      <vt:lpstr>Возможными источниками проблемы могут выступать противоречия: </vt:lpstr>
      <vt:lpstr>Презентация PowerPoint</vt:lpstr>
      <vt:lpstr>Презентация PowerPoint</vt:lpstr>
      <vt:lpstr>Примеры  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Татьяна</cp:lastModifiedBy>
  <cp:revision>10</cp:revision>
  <dcterms:created xsi:type="dcterms:W3CDTF">2021-01-09T04:19:35Z</dcterms:created>
  <dcterms:modified xsi:type="dcterms:W3CDTF">2021-02-17T11:47:46Z</dcterms:modified>
</cp:coreProperties>
</file>