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2" r:id="rId5"/>
    <p:sldId id="263" r:id="rId6"/>
    <p:sldId id="264" r:id="rId7"/>
    <p:sldId id="260" r:id="rId8"/>
    <p:sldId id="261" r:id="rId9"/>
    <p:sldId id="267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8FA1-5068-457D-AC42-2AC321113E00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32C5-46DE-48F2-AF92-A7B6D8A0BE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8FA1-5068-457D-AC42-2AC321113E00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32C5-46DE-48F2-AF92-A7B6D8A0BE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8FA1-5068-457D-AC42-2AC321113E00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32C5-46DE-48F2-AF92-A7B6D8A0BE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8FA1-5068-457D-AC42-2AC321113E00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32C5-46DE-48F2-AF92-A7B6D8A0BE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8FA1-5068-457D-AC42-2AC321113E00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32C5-46DE-48F2-AF92-A7B6D8A0BE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8FA1-5068-457D-AC42-2AC321113E00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32C5-46DE-48F2-AF92-A7B6D8A0BE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8FA1-5068-457D-AC42-2AC321113E00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32C5-46DE-48F2-AF92-A7B6D8A0BE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8FA1-5068-457D-AC42-2AC321113E00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32C5-46DE-48F2-AF92-A7B6D8A0BE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8FA1-5068-457D-AC42-2AC321113E00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32C5-46DE-48F2-AF92-A7B6D8A0BE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8FA1-5068-457D-AC42-2AC321113E00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32C5-46DE-48F2-AF92-A7B6D8A0BE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8FA1-5068-457D-AC42-2AC321113E00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32C5-46DE-48F2-AF92-A7B6D8A0BE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28FA1-5068-457D-AC42-2AC321113E00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D32C5-46DE-48F2-AF92-A7B6D8A0BEB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hyperlink" Target="https://vk.com/id407022472" TargetMode="External"/><Relationship Id="rId5" Type="http://schemas.openxmlformats.org/officeDocument/2006/relationships/hyperlink" Target="mailto:olgadumnova80@mail.ru" TargetMode="External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Выпуклость и точки перегиба функции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2290" name="Picture 2" descr="http://www.studfiles.ru/html/2706/218/html_lypDuvBTj_.EPPB/htmlconvd-FhJe8k_html_m338256b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3861048"/>
            <a:ext cx="1855465" cy="18436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908720"/>
            <a:ext cx="7200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i="1" u="sng" dirty="0" smtClean="0">
                <a:solidFill>
                  <a:srgbClr val="FF0000"/>
                </a:solidFill>
                <a:latin typeface="Bookman Old Style" pitchFamily="18" charset="0"/>
              </a:rPr>
              <a:t>Пример </a:t>
            </a:r>
            <a:r>
              <a:rPr lang="ru-RU" sz="2400" b="1" i="1" u="sng" dirty="0" smtClean="0">
                <a:solidFill>
                  <a:srgbClr val="FF0000"/>
                </a:solidFill>
                <a:latin typeface="Bookman Old Style" pitchFamily="18" charset="0"/>
              </a:rPr>
              <a:t>4</a:t>
            </a:r>
            <a:r>
              <a:rPr lang="ru-RU" sz="2400" b="1" i="1" dirty="0" smtClean="0">
                <a:solidFill>
                  <a:srgbClr val="FF0000"/>
                </a:solidFill>
                <a:latin typeface="Bookman Old Style" pitchFamily="18" charset="0"/>
              </a:rPr>
              <a:t>.</a:t>
            </a:r>
            <a:r>
              <a:rPr lang="ru-RU" sz="2400" i="1" dirty="0" smtClean="0">
                <a:latin typeface="Bookman Old Style" pitchFamily="18" charset="0"/>
              </a:rPr>
              <a:t> </a:t>
            </a:r>
            <a:r>
              <a:rPr lang="ru-RU" sz="2400" i="1" dirty="0" smtClean="0">
                <a:latin typeface="Bookman Old Style" pitchFamily="18" charset="0"/>
              </a:rPr>
              <a:t>Найти точки перегиба кривых:  </a:t>
            </a:r>
          </a:p>
          <a:p>
            <a:pPr algn="just"/>
            <a:r>
              <a:rPr lang="ru-RU" sz="2400" i="1" dirty="0" smtClean="0">
                <a:latin typeface="Bookman Old Style" pitchFamily="18" charset="0"/>
              </a:rPr>
              <a:t>а) </a:t>
            </a:r>
            <a:r>
              <a:rPr lang="en-US" sz="2400" i="1" dirty="0" smtClean="0">
                <a:latin typeface="Bookman Old Style" pitchFamily="18" charset="0"/>
              </a:rPr>
              <a:t>f(x)= 6x² – x³</a:t>
            </a:r>
          </a:p>
          <a:p>
            <a:pPr algn="just"/>
            <a:r>
              <a:rPr lang="ru-RU" sz="2400" i="1" dirty="0" smtClean="0">
                <a:latin typeface="Bookman Old Style" pitchFamily="18" charset="0"/>
              </a:rPr>
              <a:t>Находим: </a:t>
            </a:r>
            <a:endParaRPr lang="en-US" sz="2400" i="1" dirty="0" smtClean="0">
              <a:latin typeface="Bookman Old Style" pitchFamily="18" charset="0"/>
            </a:endParaRPr>
          </a:p>
          <a:p>
            <a:pPr algn="just"/>
            <a:r>
              <a:rPr lang="en-US" sz="2400" i="1" dirty="0" smtClean="0">
                <a:latin typeface="Bookman Old Style" pitchFamily="18" charset="0"/>
              </a:rPr>
              <a:t>f′(x)= 12x – 3x²</a:t>
            </a:r>
          </a:p>
          <a:p>
            <a:pPr algn="just"/>
            <a:r>
              <a:rPr lang="en-US" sz="2400" i="1" dirty="0" smtClean="0">
                <a:latin typeface="Bookman Old Style" pitchFamily="18" charset="0"/>
              </a:rPr>
              <a:t>f′′(x)= 12 – 6x</a:t>
            </a:r>
          </a:p>
          <a:p>
            <a:pPr algn="just"/>
            <a:r>
              <a:rPr lang="en-US" sz="2400" i="1" dirty="0" smtClean="0">
                <a:latin typeface="Bookman Old Style" pitchFamily="18" charset="0"/>
              </a:rPr>
              <a:t>f′′(x)=0	x=2</a:t>
            </a:r>
            <a:r>
              <a:rPr lang="ru-RU" sz="2400" i="1" dirty="0" smtClean="0">
                <a:latin typeface="Bookman Old Style" pitchFamily="18" charset="0"/>
              </a:rPr>
              <a:t> – критическая точка</a:t>
            </a:r>
          </a:p>
          <a:p>
            <a:pPr algn="just"/>
            <a:r>
              <a:rPr lang="ru-RU" sz="2400" i="1" dirty="0" smtClean="0">
                <a:solidFill>
                  <a:srgbClr val="002060"/>
                </a:solidFill>
                <a:latin typeface="Bookman Old Style" pitchFamily="18" charset="0"/>
              </a:rPr>
              <a:t>В промежутке -</a:t>
            </a:r>
            <a:r>
              <a:rPr lang="ru-RU" sz="2400" i="1" dirty="0" smtClean="0">
                <a:solidFill>
                  <a:srgbClr val="002060"/>
                </a:solidFill>
                <a:latin typeface="Bookman Old Style" pitchFamily="18" charset="0"/>
                <a:ea typeface="Arial Unicode MS"/>
                <a:cs typeface="Arial Unicode MS"/>
              </a:rPr>
              <a:t>∞</a:t>
            </a:r>
            <a:r>
              <a:rPr lang="en-US" sz="2400" i="1" dirty="0" smtClean="0">
                <a:solidFill>
                  <a:srgbClr val="002060"/>
                </a:solidFill>
                <a:latin typeface="Bookman Old Style" pitchFamily="18" charset="0"/>
                <a:ea typeface="Arial Unicode MS"/>
                <a:cs typeface="Arial Unicode MS"/>
              </a:rPr>
              <a:t>&lt;x&lt;</a:t>
            </a:r>
            <a:r>
              <a:rPr lang="ru-RU" sz="2400" i="1" dirty="0" smtClean="0">
                <a:solidFill>
                  <a:srgbClr val="002060"/>
                </a:solidFill>
                <a:latin typeface="Bookman Old Style" pitchFamily="18" charset="0"/>
                <a:ea typeface="Arial Unicode MS"/>
                <a:cs typeface="Arial Unicode MS"/>
              </a:rPr>
              <a:t>2 </a:t>
            </a:r>
            <a:r>
              <a:rPr lang="en-US" sz="2400" i="1" dirty="0" smtClean="0">
                <a:solidFill>
                  <a:srgbClr val="002060"/>
                </a:solidFill>
                <a:latin typeface="Bookman Old Style" pitchFamily="18" charset="0"/>
              </a:rPr>
              <a:t>f′′(x)&gt;0</a:t>
            </a:r>
            <a:r>
              <a:rPr lang="ru-RU" sz="2400" i="1" dirty="0" smtClean="0">
                <a:solidFill>
                  <a:srgbClr val="002060"/>
                </a:solidFill>
                <a:latin typeface="Bookman Old Style" pitchFamily="18" charset="0"/>
              </a:rPr>
              <a:t>, а в  промежутке 2</a:t>
            </a:r>
            <a:r>
              <a:rPr lang="en-US" sz="2400" i="1" dirty="0" smtClean="0">
                <a:solidFill>
                  <a:srgbClr val="002060"/>
                </a:solidFill>
                <a:latin typeface="Bookman Old Style" pitchFamily="18" charset="0"/>
              </a:rPr>
              <a:t>&lt;x&lt;</a:t>
            </a:r>
            <a:r>
              <a:rPr lang="ru-RU" sz="2400" i="1" dirty="0" smtClean="0">
                <a:solidFill>
                  <a:srgbClr val="002060"/>
                </a:solidFill>
                <a:latin typeface="Bookman Old Style" pitchFamily="18" charset="0"/>
              </a:rPr>
              <a:t>+</a:t>
            </a:r>
            <a:r>
              <a:rPr lang="ru-RU" sz="2400" i="1" dirty="0" smtClean="0">
                <a:solidFill>
                  <a:srgbClr val="002060"/>
                </a:solidFill>
                <a:latin typeface="Bookman Old Style" pitchFamily="18" charset="0"/>
                <a:ea typeface="Arial Unicode MS"/>
                <a:cs typeface="Arial Unicode MS"/>
              </a:rPr>
              <a:t>∞ имеем </a:t>
            </a:r>
            <a:r>
              <a:rPr lang="en-US" sz="2400" i="1" dirty="0" smtClean="0">
                <a:solidFill>
                  <a:srgbClr val="002060"/>
                </a:solidFill>
                <a:latin typeface="Bookman Old Style" pitchFamily="18" charset="0"/>
              </a:rPr>
              <a:t>f′′(x)&lt;0</a:t>
            </a:r>
            <a:r>
              <a:rPr lang="ru-RU" sz="2400" i="1" dirty="0" smtClean="0">
                <a:solidFill>
                  <a:srgbClr val="002060"/>
                </a:solidFill>
                <a:latin typeface="Bookman Old Style" pitchFamily="18" charset="0"/>
              </a:rPr>
              <a:t>, тогда  при </a:t>
            </a:r>
            <a:r>
              <a:rPr lang="en-US" sz="2400" i="1" dirty="0" smtClean="0">
                <a:solidFill>
                  <a:srgbClr val="002060"/>
                </a:solidFill>
                <a:latin typeface="Bookman Old Style" pitchFamily="18" charset="0"/>
              </a:rPr>
              <a:t>x=2</a:t>
            </a:r>
            <a:r>
              <a:rPr lang="ru-RU" sz="2400" i="1" dirty="0" smtClean="0">
                <a:solidFill>
                  <a:srgbClr val="002060"/>
                </a:solidFill>
                <a:latin typeface="Bookman Old Style" pitchFamily="18" charset="0"/>
              </a:rPr>
              <a:t> кривая имеет точку перегиба.</a:t>
            </a:r>
          </a:p>
          <a:p>
            <a:pPr algn="just"/>
            <a:r>
              <a:rPr lang="ru-RU" sz="2400" i="1" dirty="0" smtClean="0">
                <a:latin typeface="Bookman Old Style" pitchFamily="18" charset="0"/>
              </a:rPr>
              <a:t>Найдем ординату этой точки:</a:t>
            </a:r>
          </a:p>
          <a:p>
            <a:pPr algn="just"/>
            <a:r>
              <a:rPr lang="en-US" sz="2400" i="1" dirty="0" smtClean="0">
                <a:latin typeface="Bookman Old Style" pitchFamily="18" charset="0"/>
              </a:rPr>
              <a:t>f(2)=16</a:t>
            </a:r>
          </a:p>
          <a:p>
            <a:pPr algn="just"/>
            <a:r>
              <a:rPr lang="ru-RU" sz="2400" i="1" dirty="0" smtClean="0">
                <a:latin typeface="Bookman Old Style" pitchFamily="18" charset="0"/>
              </a:rPr>
              <a:t>Следовательно, </a:t>
            </a:r>
            <a:r>
              <a:rPr lang="ru-RU" sz="2400" i="1" dirty="0" smtClean="0">
                <a:solidFill>
                  <a:srgbClr val="002060"/>
                </a:solidFill>
                <a:latin typeface="Bookman Old Style" pitchFamily="18" charset="0"/>
              </a:rPr>
              <a:t>(2;16) – точка перегиба.</a:t>
            </a:r>
            <a:endParaRPr lang="en-US" sz="2400" i="1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908720"/>
            <a:ext cx="7200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i="1" u="sng" dirty="0" smtClean="0">
                <a:solidFill>
                  <a:srgbClr val="FF0000"/>
                </a:solidFill>
                <a:latin typeface="Bookman Old Style" pitchFamily="18" charset="0"/>
              </a:rPr>
              <a:t>Пример </a:t>
            </a:r>
            <a:r>
              <a:rPr lang="ru-RU" sz="2400" b="1" i="1" u="sng" dirty="0" smtClean="0">
                <a:solidFill>
                  <a:srgbClr val="FF0000"/>
                </a:solidFill>
                <a:latin typeface="Bookman Old Style" pitchFamily="18" charset="0"/>
              </a:rPr>
              <a:t>5</a:t>
            </a:r>
            <a:r>
              <a:rPr lang="ru-RU" sz="2400" b="1" i="1" dirty="0" smtClean="0">
                <a:solidFill>
                  <a:srgbClr val="FF0000"/>
                </a:solidFill>
                <a:latin typeface="Bookman Old Style" pitchFamily="18" charset="0"/>
              </a:rPr>
              <a:t>.</a:t>
            </a:r>
            <a:r>
              <a:rPr lang="ru-RU" sz="2400" i="1" dirty="0" smtClean="0">
                <a:latin typeface="Bookman Old Style" pitchFamily="18" charset="0"/>
              </a:rPr>
              <a:t> </a:t>
            </a:r>
            <a:r>
              <a:rPr lang="ru-RU" sz="2400" i="1" dirty="0" smtClean="0">
                <a:latin typeface="Bookman Old Style" pitchFamily="18" charset="0"/>
              </a:rPr>
              <a:t>Найти точки перегиба кривых:  </a:t>
            </a:r>
          </a:p>
          <a:p>
            <a:pPr algn="just"/>
            <a:r>
              <a:rPr lang="ru-RU" sz="2400" i="1" dirty="0" smtClean="0">
                <a:latin typeface="Bookman Old Style" pitchFamily="18" charset="0"/>
              </a:rPr>
              <a:t>б)</a:t>
            </a:r>
            <a:endParaRPr lang="en-US" sz="2400" i="1" dirty="0" smtClean="0">
              <a:latin typeface="Bookman Old Style" pitchFamily="18" charset="0"/>
            </a:endParaRPr>
          </a:p>
          <a:p>
            <a:pPr algn="just"/>
            <a:endParaRPr lang="ru-RU" sz="2400" i="1" dirty="0" smtClean="0">
              <a:latin typeface="Bookman Old Style" pitchFamily="18" charset="0"/>
            </a:endParaRPr>
          </a:p>
          <a:p>
            <a:pPr algn="just"/>
            <a:r>
              <a:rPr lang="ru-RU" sz="2400" i="1" dirty="0" smtClean="0">
                <a:latin typeface="Bookman Old Style" pitchFamily="18" charset="0"/>
              </a:rPr>
              <a:t>Находим: </a:t>
            </a:r>
          </a:p>
          <a:p>
            <a:pPr algn="just"/>
            <a:endParaRPr lang="ru-RU" sz="2400" i="1" dirty="0" smtClean="0">
              <a:latin typeface="Bookman Old Style" pitchFamily="18" charset="0"/>
            </a:endParaRPr>
          </a:p>
          <a:p>
            <a:pPr algn="just"/>
            <a:endParaRPr lang="ru-RU" sz="2400" i="1" dirty="0" smtClean="0">
              <a:latin typeface="Bookman Old Style" pitchFamily="18" charset="0"/>
            </a:endParaRPr>
          </a:p>
          <a:p>
            <a:pPr algn="just"/>
            <a:r>
              <a:rPr lang="en-US" sz="2400" i="1" dirty="0" smtClean="0">
                <a:latin typeface="Bookman Old Style" pitchFamily="18" charset="0"/>
              </a:rPr>
              <a:t>f′′(x)=0</a:t>
            </a:r>
            <a:r>
              <a:rPr lang="ru-RU" sz="2400" i="1" dirty="0" smtClean="0">
                <a:latin typeface="Bookman Old Style" pitchFamily="18" charset="0"/>
              </a:rPr>
              <a:t>   </a:t>
            </a:r>
            <a:r>
              <a:rPr lang="en-US" sz="2400" i="1" dirty="0" smtClean="0">
                <a:latin typeface="Bookman Old Style" pitchFamily="18" charset="0"/>
              </a:rPr>
              <a:t>x=</a:t>
            </a:r>
            <a:r>
              <a:rPr lang="ru-RU" sz="2400" i="1" dirty="0" smtClean="0">
                <a:latin typeface="Bookman Old Style" pitchFamily="18" charset="0"/>
              </a:rPr>
              <a:t>0 – критическая точка, в которой вторая производная терпит разрыв.</a:t>
            </a:r>
          </a:p>
          <a:p>
            <a:pPr algn="just"/>
            <a:r>
              <a:rPr lang="ru-RU" sz="2400" i="1" dirty="0" smtClean="0">
                <a:solidFill>
                  <a:srgbClr val="002060"/>
                </a:solidFill>
                <a:latin typeface="Bookman Old Style" pitchFamily="18" charset="0"/>
              </a:rPr>
              <a:t>В промежутке -</a:t>
            </a:r>
            <a:r>
              <a:rPr lang="ru-RU" sz="2400" i="1" dirty="0" smtClean="0">
                <a:solidFill>
                  <a:srgbClr val="002060"/>
                </a:solidFill>
                <a:latin typeface="Bookman Old Style" pitchFamily="18" charset="0"/>
                <a:ea typeface="Arial Unicode MS"/>
                <a:cs typeface="Arial Unicode MS"/>
              </a:rPr>
              <a:t>∞</a:t>
            </a:r>
            <a:r>
              <a:rPr lang="en-US" sz="2400" i="1" dirty="0" smtClean="0">
                <a:solidFill>
                  <a:srgbClr val="002060"/>
                </a:solidFill>
                <a:latin typeface="Bookman Old Style" pitchFamily="18" charset="0"/>
                <a:ea typeface="Arial Unicode MS"/>
                <a:cs typeface="Arial Unicode MS"/>
              </a:rPr>
              <a:t>&lt;x&lt;</a:t>
            </a:r>
            <a:r>
              <a:rPr lang="ru-RU" sz="2400" i="1" dirty="0" smtClean="0">
                <a:solidFill>
                  <a:srgbClr val="002060"/>
                </a:solidFill>
                <a:latin typeface="Bookman Old Style" pitchFamily="18" charset="0"/>
                <a:ea typeface="Arial Unicode MS"/>
                <a:cs typeface="Arial Unicode MS"/>
              </a:rPr>
              <a:t>0 </a:t>
            </a:r>
            <a:r>
              <a:rPr lang="en-US" sz="2400" i="1" dirty="0" smtClean="0">
                <a:solidFill>
                  <a:srgbClr val="002060"/>
                </a:solidFill>
                <a:latin typeface="Bookman Old Style" pitchFamily="18" charset="0"/>
              </a:rPr>
              <a:t>f′′(x)&lt;0</a:t>
            </a:r>
            <a:r>
              <a:rPr lang="ru-RU" sz="2400" i="1" dirty="0" smtClean="0">
                <a:solidFill>
                  <a:srgbClr val="002060"/>
                </a:solidFill>
                <a:latin typeface="Bookman Old Style" pitchFamily="18" charset="0"/>
              </a:rPr>
              <a:t>, а в  промежутке 0</a:t>
            </a:r>
            <a:r>
              <a:rPr lang="en-US" sz="2400" i="1" dirty="0" smtClean="0">
                <a:solidFill>
                  <a:srgbClr val="002060"/>
                </a:solidFill>
                <a:latin typeface="Bookman Old Style" pitchFamily="18" charset="0"/>
              </a:rPr>
              <a:t>&lt;x&lt;</a:t>
            </a:r>
            <a:r>
              <a:rPr lang="ru-RU" sz="2400" i="1" dirty="0" smtClean="0">
                <a:solidFill>
                  <a:srgbClr val="002060"/>
                </a:solidFill>
                <a:latin typeface="Bookman Old Style" pitchFamily="18" charset="0"/>
              </a:rPr>
              <a:t>+</a:t>
            </a:r>
            <a:r>
              <a:rPr lang="ru-RU" sz="2400" i="1" dirty="0" smtClean="0">
                <a:solidFill>
                  <a:srgbClr val="002060"/>
                </a:solidFill>
                <a:latin typeface="Bookman Old Style" pitchFamily="18" charset="0"/>
                <a:ea typeface="Arial Unicode MS"/>
                <a:cs typeface="Arial Unicode MS"/>
              </a:rPr>
              <a:t>∞ имеем </a:t>
            </a:r>
            <a:r>
              <a:rPr lang="en-US" sz="2400" i="1" dirty="0" smtClean="0">
                <a:solidFill>
                  <a:srgbClr val="002060"/>
                </a:solidFill>
                <a:latin typeface="Bookman Old Style" pitchFamily="18" charset="0"/>
              </a:rPr>
              <a:t>f′′(x)&gt;0</a:t>
            </a:r>
            <a:r>
              <a:rPr lang="ru-RU" sz="2400" i="1" dirty="0" smtClean="0">
                <a:solidFill>
                  <a:srgbClr val="002060"/>
                </a:solidFill>
                <a:latin typeface="Bookman Old Style" pitchFamily="18" charset="0"/>
              </a:rPr>
              <a:t>, тогда  при </a:t>
            </a:r>
            <a:r>
              <a:rPr lang="en-US" sz="2400" i="1" dirty="0" smtClean="0">
                <a:solidFill>
                  <a:srgbClr val="002060"/>
                </a:solidFill>
                <a:latin typeface="Bookman Old Style" pitchFamily="18" charset="0"/>
              </a:rPr>
              <a:t>x=</a:t>
            </a:r>
            <a:r>
              <a:rPr lang="ru-RU" sz="2400" i="1" dirty="0" smtClean="0">
                <a:solidFill>
                  <a:srgbClr val="002060"/>
                </a:solidFill>
                <a:latin typeface="Bookman Old Style" pitchFamily="18" charset="0"/>
              </a:rPr>
              <a:t>0 кривая имеет точку перегиба (0;-2).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524000" y="1412875"/>
          <a:ext cx="2111896" cy="573995"/>
        </p:xfrm>
        <a:graphic>
          <a:graphicData uri="http://schemas.openxmlformats.org/presentationml/2006/ole">
            <p:oleObj spid="_x0000_s2050" name="Формула" r:id="rId3" imgW="1168200" imgH="26640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2771800" y="2060848"/>
          <a:ext cx="1728192" cy="752917"/>
        </p:xfrm>
        <a:graphic>
          <a:graphicData uri="http://schemas.openxmlformats.org/presentationml/2006/ole">
            <p:oleObj spid="_x0000_s2051" name="Формула" r:id="rId4" imgW="1079280" imgH="393480" progId="Equation.3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5270500" y="2036763"/>
          <a:ext cx="1627188" cy="800100"/>
        </p:xfrm>
        <a:graphic>
          <a:graphicData uri="http://schemas.openxmlformats.org/presentationml/2006/ole">
            <p:oleObj spid="_x0000_s2052" name="Формула" r:id="rId5" imgW="101592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1142984"/>
            <a:ext cx="72866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0000"/>
                </a:solidFill>
                <a:latin typeface="Cambria" pitchFamily="18" charset="0"/>
              </a:rPr>
              <a:t>Найдите промежутки выпуклости и точки перегиба функции:</a:t>
            </a:r>
            <a:endParaRPr lang="ru-RU" sz="28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4414" y="428604"/>
            <a:ext cx="66434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Задания для самостоятельного решения:</a:t>
            </a:r>
            <a:endParaRPr lang="ru-RU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833438" y="2357438"/>
          <a:ext cx="6286500" cy="869950"/>
        </p:xfrm>
        <a:graphic>
          <a:graphicData uri="http://schemas.openxmlformats.org/presentationml/2006/ole">
            <p:oleObj spid="_x0000_s26626" name="Формула" r:id="rId3" imgW="1650960" imgH="228600" progId="Equation.3">
              <p:embed/>
            </p:oleObj>
          </a:graphicData>
        </a:graphic>
      </p:graphicFrame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785786" y="3429000"/>
          <a:ext cx="6640512" cy="785813"/>
        </p:xfrm>
        <a:graphic>
          <a:graphicData uri="http://schemas.openxmlformats.org/presentationml/2006/ole">
            <p:oleObj spid="_x0000_s26627" name="Формула" r:id="rId4" imgW="1930320" imgH="228600" progId="Equation.3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57224" y="4500570"/>
            <a:ext cx="77153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Домашнее задание: </a:t>
            </a:r>
            <a:r>
              <a:rPr lang="ru-RU" dirty="0" smtClean="0">
                <a:solidFill>
                  <a:srgbClr val="0070C0"/>
                </a:solidFill>
              </a:rPr>
              <a:t>1) Написать краткий конспект урока в тетради;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		    2) Решить задачи для самостоятельного решения  в тетради.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Сфотографировать и отправить на электронную почту преподавателя </a:t>
            </a:r>
            <a:r>
              <a:rPr lang="en-US" dirty="0" smtClean="0">
                <a:solidFill>
                  <a:srgbClr val="C00000"/>
                </a:solidFill>
                <a:hlinkClick r:id="rId5"/>
              </a:rPr>
              <a:t>olgadumnova80@mail.ru</a:t>
            </a:r>
            <a:r>
              <a:rPr lang="ru-RU" dirty="0" smtClean="0">
                <a:solidFill>
                  <a:srgbClr val="C00000"/>
                </a:solidFill>
              </a:rPr>
              <a:t> или в личные сообщения «В контакте» </a:t>
            </a:r>
            <a:r>
              <a:rPr lang="ru-RU" u="sng" dirty="0" smtClean="0">
                <a:hlinkClick r:id="rId6"/>
              </a:rPr>
              <a:t>https://vk.com/id407022472</a:t>
            </a:r>
            <a:r>
              <a:rPr lang="ru-RU" dirty="0" smtClean="0"/>
              <a:t> Ольга </a:t>
            </a:r>
            <a:r>
              <a:rPr lang="ru-RU" dirty="0" err="1" smtClean="0"/>
              <a:t>Думнова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908720"/>
            <a:ext cx="71287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 smtClean="0">
                <a:latin typeface="Bookman Old Style" pitchFamily="18" charset="0"/>
              </a:rPr>
              <a:t>Кривая </a:t>
            </a:r>
            <a:r>
              <a:rPr lang="en-US" sz="2400" i="1" dirty="0" smtClean="0">
                <a:latin typeface="Bookman Old Style" pitchFamily="18" charset="0"/>
              </a:rPr>
              <a:t>y=f(x)</a:t>
            </a:r>
            <a:r>
              <a:rPr lang="ru-RU" sz="2400" i="1" dirty="0" smtClean="0">
                <a:latin typeface="Bookman Old Style" pitchFamily="18" charset="0"/>
              </a:rPr>
              <a:t> называется </a:t>
            </a:r>
            <a:r>
              <a:rPr lang="ru-RU" sz="2400" b="1" i="1" dirty="0" smtClean="0">
                <a:solidFill>
                  <a:srgbClr val="FF0000"/>
                </a:solidFill>
                <a:latin typeface="Bookman Old Style" pitchFamily="18" charset="0"/>
              </a:rPr>
              <a:t>выпуклой вниз </a:t>
            </a:r>
            <a:r>
              <a:rPr lang="ru-RU" sz="2400" i="1" dirty="0" smtClean="0">
                <a:latin typeface="Bookman Old Style" pitchFamily="18" charset="0"/>
              </a:rPr>
              <a:t>(</a:t>
            </a:r>
            <a:r>
              <a:rPr lang="ru-RU" sz="2400" b="1" i="1" dirty="0" smtClean="0">
                <a:solidFill>
                  <a:srgbClr val="FF0000"/>
                </a:solidFill>
                <a:latin typeface="Bookman Old Style" pitchFamily="18" charset="0"/>
              </a:rPr>
              <a:t>выпуклой вверх</a:t>
            </a:r>
            <a:r>
              <a:rPr lang="ru-RU" sz="2400" i="1" dirty="0" smtClean="0">
                <a:latin typeface="Bookman Old Style" pitchFamily="18" charset="0"/>
              </a:rPr>
              <a:t>) в промежутке </a:t>
            </a:r>
            <a:r>
              <a:rPr lang="en-US" sz="2400" i="1" dirty="0" smtClean="0">
                <a:latin typeface="Bookman Old Style" pitchFamily="18" charset="0"/>
              </a:rPr>
              <a:t>a&lt;x&lt;b</a:t>
            </a:r>
            <a:r>
              <a:rPr lang="ru-RU" sz="2400" i="1" dirty="0" smtClean="0">
                <a:latin typeface="Bookman Old Style" pitchFamily="18" charset="0"/>
              </a:rPr>
              <a:t>, если она лежит </a:t>
            </a:r>
            <a:r>
              <a:rPr lang="ru-RU" sz="2400" i="1" u="sng" dirty="0" smtClean="0">
                <a:latin typeface="Bookman Old Style" pitchFamily="18" charset="0"/>
              </a:rPr>
              <a:t>выше</a:t>
            </a:r>
            <a:r>
              <a:rPr lang="ru-RU" sz="2400" i="1" dirty="0" smtClean="0">
                <a:latin typeface="Bookman Old Style" pitchFamily="18" charset="0"/>
              </a:rPr>
              <a:t> (</a:t>
            </a:r>
            <a:r>
              <a:rPr lang="ru-RU" sz="2400" i="1" u="sng" dirty="0" smtClean="0">
                <a:latin typeface="Bookman Old Style" pitchFamily="18" charset="0"/>
              </a:rPr>
              <a:t>ниже</a:t>
            </a:r>
            <a:r>
              <a:rPr lang="ru-RU" sz="2400" i="1" dirty="0" smtClean="0">
                <a:latin typeface="Bookman Old Style" pitchFamily="18" charset="0"/>
              </a:rPr>
              <a:t>) касательной в любой точке этого промежутка.</a:t>
            </a:r>
            <a:endParaRPr lang="ru-RU" sz="2400" i="1" dirty="0">
              <a:latin typeface="Bookman Old Style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780928"/>
            <a:ext cx="2867025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2780928"/>
            <a:ext cx="2714625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908720"/>
            <a:ext cx="72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 smtClean="0">
                <a:latin typeface="Bookman Old Style" pitchFamily="18" charset="0"/>
              </a:rPr>
              <a:t>Промежутки, в которых график функции обращен выпуклостью вверх или вниз, называются </a:t>
            </a:r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промежутками выпуклости графика функции</a:t>
            </a:r>
            <a:r>
              <a:rPr lang="ru-RU" sz="2400" i="1" dirty="0" smtClean="0">
                <a:latin typeface="Bookman Old Style" pitchFamily="18" charset="0"/>
              </a:rPr>
              <a:t>.</a:t>
            </a:r>
            <a:endParaRPr lang="ru-RU" sz="2400" i="1" dirty="0">
              <a:latin typeface="Bookman Old Style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5616" y="2492896"/>
            <a:ext cx="71287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 smtClean="0">
                <a:latin typeface="Bookman Old Style" pitchFamily="18" charset="0"/>
              </a:rPr>
              <a:t>Выпуклость вниз или вверх кривой, являющейся графиком функции </a:t>
            </a:r>
            <a:r>
              <a:rPr lang="en-US" sz="2400" i="1" dirty="0" smtClean="0">
                <a:latin typeface="Bookman Old Style" pitchFamily="18" charset="0"/>
              </a:rPr>
              <a:t>y=f(x)</a:t>
            </a:r>
            <a:r>
              <a:rPr lang="ru-RU" sz="2400" i="1" dirty="0" smtClean="0">
                <a:latin typeface="Bookman Old Style" pitchFamily="18" charset="0"/>
              </a:rPr>
              <a:t>, характеризуется знаком ее второй производной:</a:t>
            </a:r>
            <a:endParaRPr lang="ru-RU" sz="2400" i="1" dirty="0">
              <a:latin typeface="Bookman Old Styl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" y="4077072"/>
            <a:ext cx="72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 smtClean="0">
                <a:latin typeface="Bookman Old Style" pitchFamily="18" charset="0"/>
              </a:rPr>
              <a:t>Если в некотором промежутке </a:t>
            </a:r>
            <a:r>
              <a:rPr lang="en-US" sz="2400" b="1" i="1" dirty="0" smtClean="0">
                <a:solidFill>
                  <a:srgbClr val="FF0000"/>
                </a:solidFill>
                <a:latin typeface="Bookman Old Style" pitchFamily="18" charset="0"/>
              </a:rPr>
              <a:t>f′′(x)&gt;0</a:t>
            </a:r>
            <a:r>
              <a:rPr lang="ru-RU" sz="2400" i="1" dirty="0" smtClean="0">
                <a:solidFill>
                  <a:srgbClr val="FF0000"/>
                </a:solidFill>
                <a:latin typeface="Bookman Old Style" pitchFamily="18" charset="0"/>
              </a:rPr>
              <a:t>, </a:t>
            </a:r>
            <a:r>
              <a:rPr lang="ru-RU" sz="2400" i="1" dirty="0" smtClean="0">
                <a:latin typeface="Bookman Old Style" pitchFamily="18" charset="0"/>
              </a:rPr>
              <a:t>то кривая </a:t>
            </a:r>
            <a:r>
              <a:rPr lang="ru-RU" sz="2400" b="1" i="1" dirty="0" smtClean="0">
                <a:solidFill>
                  <a:srgbClr val="FF0000"/>
                </a:solidFill>
                <a:latin typeface="Bookman Old Style" pitchFamily="18" charset="0"/>
              </a:rPr>
              <a:t>выпукла вниз </a:t>
            </a:r>
            <a:r>
              <a:rPr lang="ru-RU" sz="2400" i="1" dirty="0" smtClean="0">
                <a:latin typeface="Bookman Old Style" pitchFamily="18" charset="0"/>
              </a:rPr>
              <a:t>в этом промежутке.</a:t>
            </a:r>
          </a:p>
          <a:p>
            <a:pPr algn="just"/>
            <a:r>
              <a:rPr lang="ru-RU" sz="2400" i="1" dirty="0" smtClean="0">
                <a:latin typeface="Bookman Old Style" pitchFamily="18" charset="0"/>
              </a:rPr>
              <a:t>Если же </a:t>
            </a:r>
            <a:r>
              <a:rPr lang="en-US" sz="2400" b="1" i="1" dirty="0" smtClean="0">
                <a:solidFill>
                  <a:srgbClr val="FF0000"/>
                </a:solidFill>
                <a:latin typeface="Bookman Old Style" pitchFamily="18" charset="0"/>
              </a:rPr>
              <a:t>f′′(x)&lt;0</a:t>
            </a:r>
            <a:r>
              <a:rPr lang="ru-RU" sz="2400" i="1" dirty="0" smtClean="0">
                <a:latin typeface="Bookman Old Style" pitchFamily="18" charset="0"/>
              </a:rPr>
              <a:t>, то кривая </a:t>
            </a:r>
            <a:r>
              <a:rPr lang="ru-RU" sz="2400" b="1" i="1" dirty="0" smtClean="0">
                <a:solidFill>
                  <a:srgbClr val="FF0000"/>
                </a:solidFill>
                <a:latin typeface="Bookman Old Style" pitchFamily="18" charset="0"/>
              </a:rPr>
              <a:t>выпукла вверх </a:t>
            </a:r>
            <a:r>
              <a:rPr lang="ru-RU" sz="2400" i="1" dirty="0" smtClean="0">
                <a:latin typeface="Bookman Old Style" pitchFamily="18" charset="0"/>
              </a:rPr>
              <a:t>в этом промежутке.</a:t>
            </a:r>
            <a:endParaRPr lang="ru-RU" sz="2400" i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908720"/>
            <a:ext cx="7200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i="1" u="sng" dirty="0" smtClean="0">
                <a:solidFill>
                  <a:srgbClr val="FF0000"/>
                </a:solidFill>
                <a:latin typeface="Bookman Old Style" pitchFamily="18" charset="0"/>
              </a:rPr>
              <a:t>Пример 1</a:t>
            </a:r>
            <a:r>
              <a:rPr lang="ru-RU" sz="2400" b="1" i="1" dirty="0" smtClean="0">
                <a:solidFill>
                  <a:srgbClr val="FF0000"/>
                </a:solidFill>
                <a:latin typeface="Bookman Old Style" pitchFamily="18" charset="0"/>
              </a:rPr>
              <a:t>.</a:t>
            </a:r>
            <a:r>
              <a:rPr lang="ru-RU" sz="2400" i="1" dirty="0" smtClean="0">
                <a:latin typeface="Bookman Old Style" pitchFamily="18" charset="0"/>
              </a:rPr>
              <a:t> Исследовать на направление выпуклости кривую </a:t>
            </a:r>
            <a:r>
              <a:rPr lang="en-US" sz="2400" i="1" dirty="0" smtClean="0">
                <a:latin typeface="Bookman Old Style" pitchFamily="18" charset="0"/>
              </a:rPr>
              <a:t>f(x)=1/x</a:t>
            </a:r>
            <a:r>
              <a:rPr lang="ru-RU" sz="2400" i="1" dirty="0" smtClean="0">
                <a:latin typeface="Bookman Old Style" pitchFamily="18" charset="0"/>
              </a:rPr>
              <a:t> в точках </a:t>
            </a:r>
            <a:r>
              <a:rPr lang="en-US" sz="2400" i="1" dirty="0" smtClean="0">
                <a:latin typeface="Bookman Old Style" pitchFamily="18" charset="0"/>
              </a:rPr>
              <a:t>x</a:t>
            </a:r>
            <a:r>
              <a:rPr lang="en-US" sz="1600" i="1" dirty="0" smtClean="0">
                <a:latin typeface="Bookman Old Style" pitchFamily="18" charset="0"/>
              </a:rPr>
              <a:t>1</a:t>
            </a:r>
            <a:r>
              <a:rPr lang="en-US" sz="2400" i="1" dirty="0" smtClean="0">
                <a:latin typeface="Bookman Old Style" pitchFamily="18" charset="0"/>
              </a:rPr>
              <a:t>=-2</a:t>
            </a:r>
            <a:r>
              <a:rPr lang="ru-RU" sz="2400" i="1" dirty="0" smtClean="0">
                <a:latin typeface="Bookman Old Style" pitchFamily="18" charset="0"/>
              </a:rPr>
              <a:t> и </a:t>
            </a:r>
            <a:r>
              <a:rPr lang="en-US" sz="2400" i="1" dirty="0" smtClean="0">
                <a:latin typeface="Bookman Old Style" pitchFamily="18" charset="0"/>
              </a:rPr>
              <a:t>x</a:t>
            </a:r>
            <a:r>
              <a:rPr lang="en-US" sz="1600" i="1" dirty="0" smtClean="0">
                <a:latin typeface="Bookman Old Style" pitchFamily="18" charset="0"/>
              </a:rPr>
              <a:t>2</a:t>
            </a:r>
            <a:r>
              <a:rPr lang="en-US" sz="2400" i="1" dirty="0" smtClean="0">
                <a:latin typeface="Bookman Old Style" pitchFamily="18" charset="0"/>
              </a:rPr>
              <a:t>=1.</a:t>
            </a:r>
          </a:p>
          <a:p>
            <a:pPr algn="just"/>
            <a:r>
              <a:rPr lang="ru-RU" sz="2400" i="1" dirty="0" smtClean="0">
                <a:latin typeface="Bookman Old Style" pitchFamily="18" charset="0"/>
              </a:rPr>
              <a:t>Находим: </a:t>
            </a:r>
            <a:endParaRPr lang="en-US" sz="2400" i="1" dirty="0" smtClean="0">
              <a:latin typeface="Bookman Old Style" pitchFamily="18" charset="0"/>
            </a:endParaRPr>
          </a:p>
          <a:p>
            <a:pPr algn="just"/>
            <a:r>
              <a:rPr lang="en-US" sz="2400" dirty="0" smtClean="0">
                <a:latin typeface="Bookman Old Style" pitchFamily="18" charset="0"/>
              </a:rPr>
              <a:t>f′(x)= - 1/x²</a:t>
            </a:r>
          </a:p>
          <a:p>
            <a:pPr algn="just"/>
            <a:r>
              <a:rPr lang="en-US" sz="2400" dirty="0" smtClean="0">
                <a:latin typeface="Bookman Old Style" pitchFamily="18" charset="0"/>
              </a:rPr>
              <a:t>f′′(x)= </a:t>
            </a:r>
            <a:r>
              <a:rPr lang="ru-RU" sz="2400" dirty="0" smtClean="0">
                <a:latin typeface="Bookman Old Style" pitchFamily="18" charset="0"/>
              </a:rPr>
              <a:t>2</a:t>
            </a:r>
            <a:r>
              <a:rPr lang="en-US" sz="2400" dirty="0" smtClean="0">
                <a:latin typeface="Bookman Old Style" pitchFamily="18" charset="0"/>
              </a:rPr>
              <a:t>/x³</a:t>
            </a:r>
            <a:endParaRPr lang="ru-RU" sz="2400" dirty="0" smtClean="0">
              <a:latin typeface="Bookman Old Style" pitchFamily="18" charset="0"/>
            </a:endParaRPr>
          </a:p>
          <a:p>
            <a:pPr algn="just"/>
            <a:r>
              <a:rPr lang="en-US" sz="2400" dirty="0" smtClean="0">
                <a:latin typeface="Bookman Old Style" pitchFamily="18" charset="0"/>
              </a:rPr>
              <a:t>f′′(</a:t>
            </a:r>
            <a:r>
              <a:rPr lang="ru-RU" sz="2400" dirty="0" smtClean="0">
                <a:latin typeface="Bookman Old Style" pitchFamily="18" charset="0"/>
              </a:rPr>
              <a:t>-2</a:t>
            </a:r>
            <a:r>
              <a:rPr lang="en-US" sz="2400" dirty="0" smtClean="0">
                <a:latin typeface="Bookman Old Style" pitchFamily="18" charset="0"/>
              </a:rPr>
              <a:t>)= </a:t>
            </a:r>
            <a:r>
              <a:rPr lang="ru-RU" sz="2400" dirty="0" smtClean="0">
                <a:latin typeface="Bookman Old Style" pitchFamily="18" charset="0"/>
              </a:rPr>
              <a:t>2</a:t>
            </a:r>
            <a:r>
              <a:rPr lang="en-US" sz="2400" dirty="0" smtClean="0">
                <a:latin typeface="Bookman Old Style" pitchFamily="18" charset="0"/>
              </a:rPr>
              <a:t>/</a:t>
            </a:r>
            <a:r>
              <a:rPr lang="ru-RU" sz="2400" dirty="0" smtClean="0">
                <a:latin typeface="Bookman Old Style" pitchFamily="18" charset="0"/>
              </a:rPr>
              <a:t>(-2)</a:t>
            </a:r>
            <a:r>
              <a:rPr lang="en-US" sz="2400" dirty="0" smtClean="0">
                <a:latin typeface="Bookman Old Style" pitchFamily="18" charset="0"/>
              </a:rPr>
              <a:t>³&lt;0</a:t>
            </a:r>
          </a:p>
          <a:p>
            <a:pPr algn="just"/>
            <a:r>
              <a:rPr lang="en-US" sz="2400" dirty="0" smtClean="0">
                <a:latin typeface="Bookman Old Style" pitchFamily="18" charset="0"/>
              </a:rPr>
              <a:t>f′′(1)= </a:t>
            </a:r>
            <a:r>
              <a:rPr lang="ru-RU" sz="2400" dirty="0" smtClean="0">
                <a:latin typeface="Bookman Old Style" pitchFamily="18" charset="0"/>
              </a:rPr>
              <a:t>2</a:t>
            </a:r>
            <a:r>
              <a:rPr lang="en-US" sz="2400" dirty="0" smtClean="0">
                <a:latin typeface="Bookman Old Style" pitchFamily="18" charset="0"/>
              </a:rPr>
              <a:t>/1³&gt;0</a:t>
            </a:r>
          </a:p>
          <a:p>
            <a:pPr algn="just"/>
            <a:r>
              <a:rPr lang="ru-RU" sz="2400" b="1" i="1" dirty="0" smtClean="0">
                <a:solidFill>
                  <a:srgbClr val="002060"/>
                </a:solidFill>
                <a:latin typeface="Bookman Old Style" pitchFamily="18" charset="0"/>
              </a:rPr>
              <a:t>Таким образом, в точке </a:t>
            </a:r>
            <a:r>
              <a:rPr lang="en-US" sz="2400" b="1" i="1" dirty="0" smtClean="0">
                <a:solidFill>
                  <a:srgbClr val="002060"/>
                </a:solidFill>
                <a:latin typeface="Bookman Old Style" pitchFamily="18" charset="0"/>
              </a:rPr>
              <a:t>x=-2</a:t>
            </a:r>
            <a:r>
              <a:rPr lang="ru-RU" sz="2400" b="1" i="1" dirty="0" smtClean="0">
                <a:solidFill>
                  <a:srgbClr val="002060"/>
                </a:solidFill>
                <a:latin typeface="Bookman Old Style" pitchFamily="18" charset="0"/>
              </a:rPr>
              <a:t> кривая выпукла вверх, а в точке</a:t>
            </a:r>
            <a:r>
              <a:rPr lang="en-US" sz="2400" b="1" i="1" dirty="0" smtClean="0">
                <a:solidFill>
                  <a:srgbClr val="002060"/>
                </a:solidFill>
                <a:latin typeface="Bookman Old Style" pitchFamily="18" charset="0"/>
              </a:rPr>
              <a:t> x=1 – </a:t>
            </a:r>
            <a:r>
              <a:rPr lang="ru-RU" sz="2400" b="1" i="1" dirty="0" smtClean="0">
                <a:solidFill>
                  <a:srgbClr val="002060"/>
                </a:solidFill>
                <a:latin typeface="Bookman Old Style" pitchFamily="18" charset="0"/>
              </a:rPr>
              <a:t>выпукла вниз.</a:t>
            </a:r>
            <a:endParaRPr lang="en-US" sz="2400" b="1" i="1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620688"/>
            <a:ext cx="7200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i="1" u="sng" dirty="0" smtClean="0">
                <a:solidFill>
                  <a:srgbClr val="FF0000"/>
                </a:solidFill>
                <a:latin typeface="Bookman Old Style" pitchFamily="18" charset="0"/>
              </a:rPr>
              <a:t>Пример 2</a:t>
            </a:r>
            <a:r>
              <a:rPr lang="ru-RU" sz="2400" b="1" i="1" dirty="0" smtClean="0">
                <a:solidFill>
                  <a:srgbClr val="FF0000"/>
                </a:solidFill>
                <a:latin typeface="Bookman Old Style" pitchFamily="18" charset="0"/>
              </a:rPr>
              <a:t>.</a:t>
            </a:r>
            <a:r>
              <a:rPr lang="ru-RU" sz="2400" i="1" dirty="0" smtClean="0">
                <a:latin typeface="Bookman Old Style" pitchFamily="18" charset="0"/>
              </a:rPr>
              <a:t> Найти промежутки выпуклости кривых:  </a:t>
            </a:r>
          </a:p>
          <a:p>
            <a:pPr algn="just"/>
            <a:r>
              <a:rPr lang="ru-RU" sz="2400" i="1" dirty="0" smtClean="0">
                <a:latin typeface="Bookman Old Style" pitchFamily="18" charset="0"/>
              </a:rPr>
              <a:t>а) </a:t>
            </a:r>
            <a:r>
              <a:rPr lang="en-US" sz="2400" i="1" dirty="0" smtClean="0">
                <a:latin typeface="Bookman Old Style" pitchFamily="18" charset="0"/>
              </a:rPr>
              <a:t>f(x)=x³</a:t>
            </a:r>
          </a:p>
          <a:p>
            <a:pPr algn="just"/>
            <a:r>
              <a:rPr lang="ru-RU" sz="2400" i="1" dirty="0" smtClean="0">
                <a:latin typeface="Bookman Old Style" pitchFamily="18" charset="0"/>
              </a:rPr>
              <a:t>Находим: </a:t>
            </a:r>
            <a:endParaRPr lang="en-US" sz="2400" i="1" dirty="0" smtClean="0">
              <a:latin typeface="Bookman Old Style" pitchFamily="18" charset="0"/>
            </a:endParaRPr>
          </a:p>
          <a:p>
            <a:pPr algn="just"/>
            <a:r>
              <a:rPr lang="en-US" sz="2400" i="1" dirty="0" smtClean="0">
                <a:latin typeface="Bookman Old Style" pitchFamily="18" charset="0"/>
              </a:rPr>
              <a:t>f′(x)= 3x²</a:t>
            </a:r>
          </a:p>
          <a:p>
            <a:pPr algn="just"/>
            <a:r>
              <a:rPr lang="en-US" sz="2400" i="1" dirty="0" smtClean="0">
                <a:latin typeface="Bookman Old Style" pitchFamily="18" charset="0"/>
              </a:rPr>
              <a:t>f′′(x)= 6x</a:t>
            </a:r>
            <a:endParaRPr lang="ru-RU" sz="2400" i="1" dirty="0" smtClean="0">
              <a:latin typeface="Bookman Old Style" pitchFamily="18" charset="0"/>
            </a:endParaRPr>
          </a:p>
          <a:p>
            <a:pPr algn="just"/>
            <a:r>
              <a:rPr lang="ru-RU" sz="2400" i="1" dirty="0" smtClean="0">
                <a:solidFill>
                  <a:srgbClr val="002060"/>
                </a:solidFill>
                <a:latin typeface="Bookman Old Style" pitchFamily="18" charset="0"/>
              </a:rPr>
              <a:t>В промежутке -</a:t>
            </a:r>
            <a:r>
              <a:rPr lang="ru-RU" sz="2400" i="1" dirty="0" smtClean="0">
                <a:solidFill>
                  <a:srgbClr val="002060"/>
                </a:solidFill>
                <a:latin typeface="Bookman Old Style" pitchFamily="18" charset="0"/>
                <a:ea typeface="Arial Unicode MS"/>
                <a:cs typeface="Arial Unicode MS"/>
              </a:rPr>
              <a:t>∞</a:t>
            </a:r>
            <a:r>
              <a:rPr lang="en-US" sz="2400" i="1" dirty="0" smtClean="0">
                <a:solidFill>
                  <a:srgbClr val="002060"/>
                </a:solidFill>
                <a:latin typeface="Bookman Old Style" pitchFamily="18" charset="0"/>
                <a:ea typeface="Arial Unicode MS"/>
                <a:cs typeface="Arial Unicode MS"/>
              </a:rPr>
              <a:t>&lt;x&lt;0</a:t>
            </a:r>
            <a:r>
              <a:rPr lang="ru-RU" sz="2400" i="1" dirty="0" smtClean="0">
                <a:solidFill>
                  <a:srgbClr val="002060"/>
                </a:solidFill>
                <a:latin typeface="Bookman Old Style" pitchFamily="18" charset="0"/>
                <a:ea typeface="Arial Unicode MS"/>
                <a:cs typeface="Arial Unicode MS"/>
              </a:rPr>
              <a:t> имеем </a:t>
            </a:r>
            <a:r>
              <a:rPr lang="en-US" sz="2400" i="1" dirty="0" smtClean="0">
                <a:solidFill>
                  <a:srgbClr val="002060"/>
                </a:solidFill>
                <a:latin typeface="Bookman Old Style" pitchFamily="18" charset="0"/>
              </a:rPr>
              <a:t>f′′(x)&lt;0</a:t>
            </a:r>
            <a:r>
              <a:rPr lang="ru-RU" sz="2400" i="1" dirty="0" smtClean="0">
                <a:solidFill>
                  <a:srgbClr val="002060"/>
                </a:solidFill>
                <a:latin typeface="Bookman Old Style" pitchFamily="18" charset="0"/>
              </a:rPr>
              <a:t>, т.е. в этом промежутке кривая выпукла вверх.</a:t>
            </a:r>
          </a:p>
          <a:p>
            <a:pPr algn="just"/>
            <a:r>
              <a:rPr lang="ru-RU" sz="2400" i="1" dirty="0" smtClean="0">
                <a:solidFill>
                  <a:srgbClr val="002060"/>
                </a:solidFill>
                <a:latin typeface="Bookman Old Style" pitchFamily="18" charset="0"/>
              </a:rPr>
              <a:t>В промежутке 0</a:t>
            </a:r>
            <a:r>
              <a:rPr lang="en-US" sz="2400" i="1" dirty="0" smtClean="0">
                <a:solidFill>
                  <a:srgbClr val="002060"/>
                </a:solidFill>
                <a:latin typeface="Bookman Old Style" pitchFamily="18" charset="0"/>
              </a:rPr>
              <a:t>&lt;x&lt;</a:t>
            </a:r>
            <a:r>
              <a:rPr lang="ru-RU" sz="2400" i="1" dirty="0" smtClean="0">
                <a:solidFill>
                  <a:srgbClr val="002060"/>
                </a:solidFill>
                <a:latin typeface="Bookman Old Style" pitchFamily="18" charset="0"/>
              </a:rPr>
              <a:t>+</a:t>
            </a:r>
            <a:r>
              <a:rPr lang="ru-RU" sz="2400" i="1" dirty="0" smtClean="0">
                <a:solidFill>
                  <a:srgbClr val="002060"/>
                </a:solidFill>
                <a:latin typeface="Bookman Old Style" pitchFamily="18" charset="0"/>
                <a:ea typeface="Arial Unicode MS"/>
                <a:cs typeface="Arial Unicode MS"/>
              </a:rPr>
              <a:t>∞ имеем </a:t>
            </a:r>
            <a:r>
              <a:rPr lang="en-US" sz="2400" i="1" dirty="0" smtClean="0">
                <a:solidFill>
                  <a:srgbClr val="002060"/>
                </a:solidFill>
                <a:latin typeface="Bookman Old Style" pitchFamily="18" charset="0"/>
              </a:rPr>
              <a:t>f′′(x)&gt;0</a:t>
            </a:r>
            <a:r>
              <a:rPr lang="ru-RU" sz="2400" i="1" dirty="0" smtClean="0">
                <a:solidFill>
                  <a:srgbClr val="002060"/>
                </a:solidFill>
                <a:latin typeface="Bookman Old Style" pitchFamily="18" charset="0"/>
              </a:rPr>
              <a:t>, т.е. в этом промежутке кривая выпукла вниз</a:t>
            </a:r>
            <a:r>
              <a:rPr lang="ru-RU" sz="2400" i="1" dirty="0" smtClean="0">
                <a:latin typeface="Bookman Old Style" pitchFamily="18" charset="0"/>
              </a:rPr>
              <a:t>.</a:t>
            </a:r>
            <a:endParaRPr lang="en-US" sz="2400" i="1" dirty="0" smtClean="0">
              <a:latin typeface="Bookman Old Style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4265836"/>
            <a:ext cx="1835696" cy="259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908720"/>
            <a:ext cx="7200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i="1" u="sng" dirty="0" smtClean="0">
                <a:solidFill>
                  <a:srgbClr val="FF0000"/>
                </a:solidFill>
                <a:latin typeface="Bookman Old Style" pitchFamily="18" charset="0"/>
              </a:rPr>
              <a:t>Пример3</a:t>
            </a:r>
            <a:r>
              <a:rPr lang="ru-RU" sz="2400" b="1" i="1" dirty="0" smtClean="0">
                <a:solidFill>
                  <a:srgbClr val="FF0000"/>
                </a:solidFill>
                <a:latin typeface="Bookman Old Style" pitchFamily="18" charset="0"/>
              </a:rPr>
              <a:t>.</a:t>
            </a:r>
            <a:r>
              <a:rPr lang="ru-RU" sz="2400" b="1" i="1" dirty="0" smtClean="0">
                <a:latin typeface="Bookman Old Style" pitchFamily="18" charset="0"/>
              </a:rPr>
              <a:t> </a:t>
            </a:r>
            <a:r>
              <a:rPr lang="ru-RU" sz="2400" i="1" dirty="0" smtClean="0">
                <a:latin typeface="Bookman Old Style" pitchFamily="18" charset="0"/>
              </a:rPr>
              <a:t>Найти промежутки выпуклости кривых:  </a:t>
            </a:r>
          </a:p>
          <a:p>
            <a:pPr algn="just"/>
            <a:r>
              <a:rPr lang="ru-RU" sz="2400" i="1" dirty="0" smtClean="0">
                <a:latin typeface="Bookman Old Style" pitchFamily="18" charset="0"/>
              </a:rPr>
              <a:t>б) </a:t>
            </a:r>
            <a:r>
              <a:rPr lang="en-US" sz="2400" i="1" dirty="0" smtClean="0">
                <a:latin typeface="Bookman Old Style" pitchFamily="18" charset="0"/>
              </a:rPr>
              <a:t>f(x)=x⁴ - 2x³ + 6x – 4</a:t>
            </a:r>
          </a:p>
          <a:p>
            <a:pPr algn="just"/>
            <a:r>
              <a:rPr lang="ru-RU" sz="2400" i="1" dirty="0" smtClean="0">
                <a:latin typeface="Bookman Old Style" pitchFamily="18" charset="0"/>
              </a:rPr>
              <a:t>Находим: </a:t>
            </a:r>
            <a:endParaRPr lang="en-US" sz="2400" i="1" dirty="0" smtClean="0">
              <a:latin typeface="Bookman Old Style" pitchFamily="18" charset="0"/>
            </a:endParaRPr>
          </a:p>
          <a:p>
            <a:pPr algn="just"/>
            <a:r>
              <a:rPr lang="en-US" sz="2400" i="1" dirty="0" smtClean="0">
                <a:latin typeface="Bookman Old Style" pitchFamily="18" charset="0"/>
              </a:rPr>
              <a:t>f′(x)= 4x³ - 6x² + 6</a:t>
            </a:r>
          </a:p>
          <a:p>
            <a:pPr algn="just"/>
            <a:r>
              <a:rPr lang="en-US" sz="2400" i="1" dirty="0" smtClean="0">
                <a:latin typeface="Bookman Old Style" pitchFamily="18" charset="0"/>
              </a:rPr>
              <a:t>f′′(x)= 12x² - 12x = 12x (x – 1)</a:t>
            </a:r>
            <a:endParaRPr lang="ru-RU" sz="2400" i="1" dirty="0" smtClean="0">
              <a:latin typeface="Bookman Old Style" pitchFamily="18" charset="0"/>
            </a:endParaRPr>
          </a:p>
          <a:p>
            <a:pPr algn="just"/>
            <a:r>
              <a:rPr lang="ru-RU" sz="2400" i="1" dirty="0" smtClean="0">
                <a:solidFill>
                  <a:srgbClr val="002060"/>
                </a:solidFill>
                <a:latin typeface="Bookman Old Style" pitchFamily="18" charset="0"/>
              </a:rPr>
              <a:t>В промежутках -</a:t>
            </a:r>
            <a:r>
              <a:rPr lang="ru-RU" sz="2400" i="1" dirty="0" smtClean="0">
                <a:solidFill>
                  <a:srgbClr val="002060"/>
                </a:solidFill>
                <a:latin typeface="Bookman Old Style" pitchFamily="18" charset="0"/>
                <a:ea typeface="Arial Unicode MS"/>
                <a:cs typeface="Arial Unicode MS"/>
              </a:rPr>
              <a:t>∞</a:t>
            </a:r>
            <a:r>
              <a:rPr lang="en-US" sz="2400" i="1" dirty="0" smtClean="0">
                <a:solidFill>
                  <a:srgbClr val="002060"/>
                </a:solidFill>
                <a:latin typeface="Bookman Old Style" pitchFamily="18" charset="0"/>
                <a:ea typeface="Arial Unicode MS"/>
                <a:cs typeface="Arial Unicode MS"/>
              </a:rPr>
              <a:t>&lt;x&lt;0</a:t>
            </a:r>
            <a:r>
              <a:rPr lang="ru-RU" sz="2400" i="1" dirty="0" smtClean="0">
                <a:solidFill>
                  <a:srgbClr val="002060"/>
                </a:solidFill>
                <a:latin typeface="Bookman Old Style" pitchFamily="18" charset="0"/>
                <a:ea typeface="Arial Unicode MS"/>
                <a:cs typeface="Arial Unicode MS"/>
              </a:rPr>
              <a:t> и 1</a:t>
            </a:r>
            <a:r>
              <a:rPr lang="en-US" sz="2400" i="1" dirty="0" smtClean="0">
                <a:solidFill>
                  <a:srgbClr val="002060"/>
                </a:solidFill>
                <a:latin typeface="Bookman Old Style" pitchFamily="18" charset="0"/>
                <a:ea typeface="Arial Unicode MS"/>
                <a:cs typeface="Arial Unicode MS"/>
              </a:rPr>
              <a:t>&lt;x&lt;+∞</a:t>
            </a:r>
            <a:r>
              <a:rPr lang="en-US" sz="2400" i="1" dirty="0" smtClean="0">
                <a:solidFill>
                  <a:srgbClr val="002060"/>
                </a:solidFill>
                <a:latin typeface="Arial Unicode MS"/>
                <a:ea typeface="Arial Unicode MS"/>
                <a:cs typeface="Arial Unicode MS"/>
              </a:rPr>
              <a:t> </a:t>
            </a:r>
            <a:r>
              <a:rPr lang="ru-RU" sz="2400" i="1" dirty="0" smtClean="0">
                <a:solidFill>
                  <a:srgbClr val="002060"/>
                </a:solidFill>
                <a:latin typeface="Bookman Old Style" pitchFamily="18" charset="0"/>
                <a:ea typeface="Arial Unicode MS"/>
                <a:cs typeface="Arial Unicode MS"/>
              </a:rPr>
              <a:t>имеем </a:t>
            </a:r>
            <a:r>
              <a:rPr lang="en-US" sz="2400" b="1" i="1" dirty="0" smtClean="0">
                <a:solidFill>
                  <a:srgbClr val="002060"/>
                </a:solidFill>
                <a:latin typeface="Bookman Old Style" pitchFamily="18" charset="0"/>
              </a:rPr>
              <a:t>f′′(x)&gt;0</a:t>
            </a:r>
            <a:r>
              <a:rPr lang="ru-RU" sz="2400" i="1" dirty="0" smtClean="0">
                <a:solidFill>
                  <a:srgbClr val="002060"/>
                </a:solidFill>
                <a:latin typeface="Bookman Old Style" pitchFamily="18" charset="0"/>
              </a:rPr>
              <a:t>, т.е. в этом промежутке кривая </a:t>
            </a:r>
            <a:r>
              <a:rPr lang="ru-RU" sz="2400" b="1" i="1" dirty="0" smtClean="0">
                <a:solidFill>
                  <a:srgbClr val="002060"/>
                </a:solidFill>
                <a:latin typeface="Bookman Old Style" pitchFamily="18" charset="0"/>
              </a:rPr>
              <a:t>выпукла вниз</a:t>
            </a:r>
            <a:r>
              <a:rPr lang="ru-RU" sz="2400" i="1" dirty="0" smtClean="0">
                <a:solidFill>
                  <a:srgbClr val="002060"/>
                </a:solidFill>
                <a:latin typeface="Bookman Old Style" pitchFamily="18" charset="0"/>
              </a:rPr>
              <a:t>.</a:t>
            </a:r>
          </a:p>
          <a:p>
            <a:pPr algn="just"/>
            <a:r>
              <a:rPr lang="ru-RU" sz="2400" i="1" dirty="0" smtClean="0">
                <a:solidFill>
                  <a:srgbClr val="002060"/>
                </a:solidFill>
                <a:latin typeface="Bookman Old Style" pitchFamily="18" charset="0"/>
              </a:rPr>
              <a:t>В промежутке 0</a:t>
            </a:r>
            <a:r>
              <a:rPr lang="en-US" sz="2400" i="1" dirty="0" smtClean="0">
                <a:solidFill>
                  <a:srgbClr val="002060"/>
                </a:solidFill>
                <a:latin typeface="Bookman Old Style" pitchFamily="18" charset="0"/>
              </a:rPr>
              <a:t>&lt;x&lt;</a:t>
            </a:r>
            <a:r>
              <a:rPr lang="ru-RU" sz="2400" i="1" dirty="0" smtClean="0">
                <a:solidFill>
                  <a:srgbClr val="002060"/>
                </a:solidFill>
                <a:latin typeface="Bookman Old Style" pitchFamily="18" charset="0"/>
              </a:rPr>
              <a:t>1</a:t>
            </a:r>
            <a:r>
              <a:rPr lang="ru-RU" sz="2400" i="1" dirty="0" smtClean="0">
                <a:solidFill>
                  <a:srgbClr val="002060"/>
                </a:solidFill>
                <a:latin typeface="Bookman Old Style" pitchFamily="18" charset="0"/>
                <a:ea typeface="Arial Unicode MS"/>
                <a:cs typeface="Arial Unicode MS"/>
              </a:rPr>
              <a:t> имеем </a:t>
            </a:r>
            <a:r>
              <a:rPr lang="en-US" sz="2400" b="1" i="1" dirty="0" smtClean="0">
                <a:solidFill>
                  <a:srgbClr val="002060"/>
                </a:solidFill>
                <a:latin typeface="Bookman Old Style" pitchFamily="18" charset="0"/>
              </a:rPr>
              <a:t>f′′(x)&lt;0</a:t>
            </a:r>
            <a:r>
              <a:rPr lang="ru-RU" sz="2400" i="1" dirty="0" smtClean="0">
                <a:solidFill>
                  <a:srgbClr val="002060"/>
                </a:solidFill>
                <a:latin typeface="Bookman Old Style" pitchFamily="18" charset="0"/>
              </a:rPr>
              <a:t>, т.е. в этом промежутке кривая </a:t>
            </a:r>
            <a:r>
              <a:rPr lang="ru-RU" sz="2400" b="1" i="1" dirty="0" smtClean="0">
                <a:solidFill>
                  <a:srgbClr val="002060"/>
                </a:solidFill>
                <a:latin typeface="Bookman Old Style" pitchFamily="18" charset="0"/>
              </a:rPr>
              <a:t>выпукла вверх</a:t>
            </a:r>
            <a:r>
              <a:rPr lang="ru-RU" sz="2400" i="1" dirty="0" smtClean="0">
                <a:solidFill>
                  <a:srgbClr val="002060"/>
                </a:solidFill>
                <a:latin typeface="Bookman Old Style" pitchFamily="18" charset="0"/>
              </a:rPr>
              <a:t>.</a:t>
            </a:r>
            <a:endParaRPr lang="en-US" sz="2400" i="1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908720"/>
            <a:ext cx="72728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 smtClean="0">
                <a:latin typeface="Bookman Old Style" pitchFamily="18" charset="0"/>
              </a:rPr>
              <a:t>Точка графика функции </a:t>
            </a:r>
            <a:r>
              <a:rPr lang="en-US" sz="2400" i="1" dirty="0" smtClean="0">
                <a:latin typeface="Bookman Old Style" pitchFamily="18" charset="0"/>
              </a:rPr>
              <a:t>y=f(x)</a:t>
            </a:r>
            <a:r>
              <a:rPr lang="ru-RU" sz="2400" i="1" dirty="0" smtClean="0">
                <a:latin typeface="Bookman Old Style" pitchFamily="18" charset="0"/>
              </a:rPr>
              <a:t>, разделяющая промежутки выпуклости противоположных направлений этого графика, называется </a:t>
            </a:r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точкой перегиба</a:t>
            </a:r>
            <a:r>
              <a:rPr lang="ru-RU" sz="2400" i="1" dirty="0" smtClean="0">
                <a:latin typeface="Bookman Old Style" pitchFamily="18" charset="0"/>
              </a:rPr>
              <a:t>.</a:t>
            </a:r>
            <a:endParaRPr lang="ru-RU" sz="2400" i="1" dirty="0">
              <a:latin typeface="Bookman Old Style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2492896"/>
            <a:ext cx="7200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 smtClean="0">
                <a:latin typeface="Bookman Old Style" pitchFamily="18" charset="0"/>
              </a:rPr>
              <a:t>Точками перегиба могут служить </a:t>
            </a:r>
            <a:r>
              <a:rPr lang="ru-RU" sz="2400" i="1" u="sng" dirty="0" smtClean="0">
                <a:latin typeface="Bookman Old Style" pitchFamily="18" charset="0"/>
              </a:rPr>
              <a:t>только критические точки</a:t>
            </a:r>
            <a:r>
              <a:rPr lang="ru-RU" sz="2400" i="1" dirty="0" smtClean="0">
                <a:latin typeface="Bookman Old Style" pitchFamily="18" charset="0"/>
              </a:rPr>
              <a:t>, принадлежащие области определения функции </a:t>
            </a:r>
            <a:r>
              <a:rPr lang="en-US" sz="2400" i="1" dirty="0" smtClean="0">
                <a:latin typeface="Bookman Old Style" pitchFamily="18" charset="0"/>
              </a:rPr>
              <a:t>y=f(x)</a:t>
            </a:r>
            <a:r>
              <a:rPr lang="ru-RU" sz="2400" i="1" dirty="0" smtClean="0">
                <a:latin typeface="Bookman Old Style" pitchFamily="18" charset="0"/>
              </a:rPr>
              <a:t>, в которых вторая производная </a:t>
            </a:r>
            <a:r>
              <a:rPr lang="en-US" sz="2400" i="1" dirty="0" smtClean="0">
                <a:latin typeface="Bookman Old Style" pitchFamily="18" charset="0"/>
              </a:rPr>
              <a:t>f′′(x)</a:t>
            </a:r>
            <a:r>
              <a:rPr lang="ru-RU" sz="2400" i="1" dirty="0" smtClean="0">
                <a:latin typeface="Bookman Old Style" pitchFamily="18" charset="0"/>
              </a:rPr>
              <a:t>=0 или терпит разрыв.</a:t>
            </a:r>
          </a:p>
          <a:p>
            <a:pPr algn="just"/>
            <a:r>
              <a:rPr lang="ru-RU" sz="2400" i="1" dirty="0" smtClean="0">
                <a:solidFill>
                  <a:srgbClr val="FF0000"/>
                </a:solidFill>
                <a:latin typeface="Bookman Old Style" pitchFamily="18" charset="0"/>
              </a:rPr>
              <a:t>Если при переходе через критическую точку </a:t>
            </a:r>
            <a:r>
              <a:rPr lang="en-US" sz="2400" i="1" dirty="0" smtClean="0">
                <a:solidFill>
                  <a:srgbClr val="FF0000"/>
                </a:solidFill>
                <a:latin typeface="Bookman Old Style" pitchFamily="18" charset="0"/>
              </a:rPr>
              <a:t>x</a:t>
            </a:r>
            <a:r>
              <a:rPr lang="en-US" sz="1600" i="1" dirty="0" smtClean="0">
                <a:solidFill>
                  <a:srgbClr val="FF0000"/>
                </a:solidFill>
                <a:latin typeface="Bookman Old Style" pitchFamily="18" charset="0"/>
              </a:rPr>
              <a:t>0</a:t>
            </a:r>
            <a:r>
              <a:rPr lang="ru-RU" sz="2000" i="1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  <a:latin typeface="Bookman Old Style" pitchFamily="18" charset="0"/>
              </a:rPr>
              <a:t>f′′(x)</a:t>
            </a:r>
            <a:r>
              <a:rPr lang="ru-RU" sz="2400" i="1" dirty="0" smtClean="0">
                <a:solidFill>
                  <a:srgbClr val="FF0000"/>
                </a:solidFill>
                <a:latin typeface="Bookman Old Style" pitchFamily="18" charset="0"/>
              </a:rPr>
              <a:t> меняет знак, то график функции имеет точку перегиба (</a:t>
            </a:r>
            <a:r>
              <a:rPr lang="en-US" sz="2400" i="1" dirty="0" smtClean="0">
                <a:solidFill>
                  <a:srgbClr val="FF0000"/>
                </a:solidFill>
                <a:latin typeface="Bookman Old Style" pitchFamily="18" charset="0"/>
              </a:rPr>
              <a:t>x</a:t>
            </a:r>
            <a:r>
              <a:rPr lang="en-US" i="1" dirty="0" smtClean="0">
                <a:solidFill>
                  <a:srgbClr val="FF0000"/>
                </a:solidFill>
                <a:latin typeface="Bookman Old Style" pitchFamily="18" charset="0"/>
              </a:rPr>
              <a:t>0</a:t>
            </a:r>
            <a:r>
              <a:rPr lang="ru-RU" sz="2400" i="1" dirty="0" smtClean="0">
                <a:solidFill>
                  <a:srgbClr val="FF0000"/>
                </a:solidFill>
                <a:latin typeface="Bookman Old Style" pitchFamily="18" charset="0"/>
              </a:rPr>
              <a:t>;</a:t>
            </a:r>
            <a:r>
              <a:rPr lang="en-US" sz="2400" i="1" dirty="0" smtClean="0">
                <a:solidFill>
                  <a:srgbClr val="FF0000"/>
                </a:solidFill>
                <a:latin typeface="Bookman Old Style" pitchFamily="18" charset="0"/>
              </a:rPr>
              <a:t>f(x</a:t>
            </a:r>
            <a:r>
              <a:rPr lang="en-US" i="1" dirty="0" smtClean="0">
                <a:solidFill>
                  <a:srgbClr val="FF0000"/>
                </a:solidFill>
                <a:latin typeface="Bookman Old Style" pitchFamily="18" charset="0"/>
              </a:rPr>
              <a:t>0</a:t>
            </a:r>
            <a:r>
              <a:rPr lang="en-US" sz="2400" i="1" dirty="0" smtClean="0">
                <a:solidFill>
                  <a:srgbClr val="FF0000"/>
                </a:solidFill>
                <a:latin typeface="Bookman Old Style" pitchFamily="18" charset="0"/>
              </a:rPr>
              <a:t>))</a:t>
            </a:r>
            <a:r>
              <a:rPr lang="ru-RU" sz="2400" i="1" dirty="0" smtClean="0">
                <a:solidFill>
                  <a:srgbClr val="FF0000"/>
                </a:solidFill>
                <a:latin typeface="Bookman Old Style" pitchFamily="18" charset="0"/>
              </a:rPr>
              <a:t>.</a:t>
            </a:r>
            <a:endParaRPr lang="ru-RU" sz="2400" i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476672"/>
            <a:ext cx="7128792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Правило нахождения точек перегиба графика 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функции </a:t>
            </a:r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y=f(x)</a:t>
            </a:r>
            <a:endParaRPr lang="ru-RU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1484784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i="1" dirty="0" smtClean="0">
                <a:latin typeface="Bookman Old Style" pitchFamily="18" charset="0"/>
              </a:rPr>
              <a:t>I</a:t>
            </a:r>
            <a:r>
              <a:rPr lang="ru-RU" sz="2400" i="1" dirty="0" smtClean="0">
                <a:latin typeface="Bookman Old Style" pitchFamily="18" charset="0"/>
              </a:rPr>
              <a:t>. Найти вторую производную </a:t>
            </a:r>
            <a:r>
              <a:rPr lang="en-US" sz="2400" i="1" dirty="0" smtClean="0">
                <a:latin typeface="Bookman Old Style" pitchFamily="18" charset="0"/>
              </a:rPr>
              <a:t>f′</a:t>
            </a:r>
            <a:r>
              <a:rPr lang="ru-RU" sz="2400" i="1" dirty="0" smtClean="0">
                <a:latin typeface="Bookman Old Style" pitchFamily="18" charset="0"/>
              </a:rPr>
              <a:t>′(</a:t>
            </a:r>
            <a:r>
              <a:rPr lang="en-US" sz="2400" i="1" dirty="0" smtClean="0">
                <a:latin typeface="Bookman Old Style" pitchFamily="18" charset="0"/>
              </a:rPr>
              <a:t>x)</a:t>
            </a:r>
            <a:r>
              <a:rPr lang="ru-RU" sz="2400" i="1" dirty="0" smtClean="0">
                <a:latin typeface="Bookman Old Style" pitchFamily="18" charset="0"/>
              </a:rPr>
              <a:t>. </a:t>
            </a:r>
            <a:endParaRPr lang="ru-RU" sz="2400" i="1" dirty="0">
              <a:latin typeface="Bookman Old Styl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1916832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i="1" dirty="0" smtClean="0">
                <a:latin typeface="Bookman Old Style" pitchFamily="18" charset="0"/>
              </a:rPr>
              <a:t>II</a:t>
            </a:r>
            <a:r>
              <a:rPr lang="ru-RU" sz="2400" i="1" dirty="0" smtClean="0">
                <a:latin typeface="Bookman Old Style" pitchFamily="18" charset="0"/>
              </a:rPr>
              <a:t>. Найти критические точки функции </a:t>
            </a:r>
            <a:r>
              <a:rPr lang="en-US" sz="2400" i="1" dirty="0" smtClean="0">
                <a:latin typeface="Bookman Old Style" pitchFamily="18" charset="0"/>
              </a:rPr>
              <a:t>y=f(x)</a:t>
            </a:r>
            <a:r>
              <a:rPr lang="ru-RU" sz="2400" i="1" dirty="0" smtClean="0">
                <a:latin typeface="Bookman Old Style" pitchFamily="18" charset="0"/>
              </a:rPr>
              <a:t>, в которых </a:t>
            </a:r>
            <a:r>
              <a:rPr lang="en-US" sz="2400" i="1" dirty="0" smtClean="0">
                <a:latin typeface="Bookman Old Style" pitchFamily="18" charset="0"/>
              </a:rPr>
              <a:t>f′</a:t>
            </a:r>
            <a:r>
              <a:rPr lang="ru-RU" sz="2400" i="1" dirty="0" smtClean="0">
                <a:latin typeface="Bookman Old Style" pitchFamily="18" charset="0"/>
              </a:rPr>
              <a:t>′(</a:t>
            </a:r>
            <a:r>
              <a:rPr lang="en-US" sz="2400" i="1" dirty="0" smtClean="0">
                <a:latin typeface="Bookman Old Style" pitchFamily="18" charset="0"/>
              </a:rPr>
              <a:t>x)</a:t>
            </a:r>
            <a:r>
              <a:rPr lang="ru-RU" sz="2400" i="1" dirty="0" smtClean="0">
                <a:latin typeface="Bookman Old Style" pitchFamily="18" charset="0"/>
              </a:rPr>
              <a:t>=0 или терпит разрыв. </a:t>
            </a:r>
            <a:endParaRPr lang="ru-RU" sz="2400" i="1" dirty="0">
              <a:latin typeface="Bookman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2708920"/>
            <a:ext cx="74888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i="1" dirty="0" smtClean="0">
                <a:latin typeface="Bookman Old Style" pitchFamily="18" charset="0"/>
              </a:rPr>
              <a:t>III</a:t>
            </a:r>
            <a:r>
              <a:rPr lang="ru-RU" sz="2400" i="1" dirty="0" smtClean="0">
                <a:latin typeface="Bookman Old Style" pitchFamily="18" charset="0"/>
              </a:rPr>
              <a:t>. Исследовать знак </a:t>
            </a:r>
            <a:r>
              <a:rPr lang="en-US" sz="2400" i="1" dirty="0" smtClean="0">
                <a:latin typeface="Bookman Old Style" pitchFamily="18" charset="0"/>
              </a:rPr>
              <a:t>f′</a:t>
            </a:r>
            <a:r>
              <a:rPr lang="ru-RU" sz="2400" i="1" dirty="0" smtClean="0">
                <a:latin typeface="Bookman Old Style" pitchFamily="18" charset="0"/>
              </a:rPr>
              <a:t>′(</a:t>
            </a:r>
            <a:r>
              <a:rPr lang="en-US" sz="2400" i="1" dirty="0" smtClean="0">
                <a:latin typeface="Bookman Old Style" pitchFamily="18" charset="0"/>
              </a:rPr>
              <a:t>x)</a:t>
            </a:r>
            <a:r>
              <a:rPr lang="ru-RU" sz="2400" i="1" dirty="0" smtClean="0">
                <a:latin typeface="Bookman Old Style" pitchFamily="18" charset="0"/>
              </a:rPr>
              <a:t> в промежутках, на которые найденные критические точки делят область определения функции </a:t>
            </a:r>
            <a:r>
              <a:rPr lang="en-US" sz="2400" i="1" dirty="0" smtClean="0">
                <a:latin typeface="Bookman Old Style" pitchFamily="18" charset="0"/>
              </a:rPr>
              <a:t>f(x)</a:t>
            </a:r>
            <a:r>
              <a:rPr lang="ru-RU" sz="2400" i="1" dirty="0" smtClean="0">
                <a:latin typeface="Bookman Old Style" pitchFamily="18" charset="0"/>
              </a:rPr>
              <a:t>. Если при этом критическая точка </a:t>
            </a:r>
            <a:r>
              <a:rPr lang="en-US" sz="2400" i="1" dirty="0" smtClean="0">
                <a:latin typeface="Bookman Old Style" pitchFamily="18" charset="0"/>
              </a:rPr>
              <a:t>x0</a:t>
            </a:r>
            <a:r>
              <a:rPr lang="ru-RU" sz="2400" i="1" dirty="0" smtClean="0">
                <a:latin typeface="Bookman Old Style" pitchFamily="18" charset="0"/>
              </a:rPr>
              <a:t> разделяет промежутки выпуклости противоположных направлений, то </a:t>
            </a:r>
            <a:r>
              <a:rPr lang="en-US" sz="2400" i="1" dirty="0" smtClean="0">
                <a:latin typeface="Bookman Old Style" pitchFamily="18" charset="0"/>
              </a:rPr>
              <a:t>x0</a:t>
            </a:r>
            <a:r>
              <a:rPr lang="ru-RU" sz="2400" i="1" dirty="0" smtClean="0">
                <a:latin typeface="Bookman Old Style" pitchFamily="18" charset="0"/>
              </a:rPr>
              <a:t> – абсцисса точки перегиба функции. </a:t>
            </a:r>
            <a:endParaRPr lang="ru-RU" sz="2400" i="1" dirty="0">
              <a:latin typeface="Bookman Old Style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5373216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i="1" dirty="0" smtClean="0">
                <a:latin typeface="Bookman Old Style" pitchFamily="18" charset="0"/>
              </a:rPr>
              <a:t>IV</a:t>
            </a:r>
            <a:r>
              <a:rPr lang="ru-RU" sz="2400" i="1" dirty="0" smtClean="0">
                <a:latin typeface="Bookman Old Style" pitchFamily="18" charset="0"/>
              </a:rPr>
              <a:t>. Вычислить значения функции в точках перегиба.</a:t>
            </a:r>
            <a:endParaRPr lang="ru-RU" sz="2400" i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www.studfiles.ru/html/2706/8/html_LymeyJHrdt.qduA/htmlconvd-cw8iwt_html_2c43235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916832"/>
            <a:ext cx="7546592" cy="2448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</TotalTime>
  <Words>633</Words>
  <Application>Microsoft Office PowerPoint</Application>
  <PresentationFormat>Экран (4:3)</PresentationFormat>
  <Paragraphs>58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Тема Office</vt:lpstr>
      <vt:lpstr>Формула</vt:lpstr>
      <vt:lpstr>Выпуклость и точки перегиба функции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Точки перегиба. Направление выпуклости графика функции.</dc:title>
  <dc:creator>Robert</dc:creator>
  <cp:lastModifiedBy>кабинет 102</cp:lastModifiedBy>
  <cp:revision>43</cp:revision>
  <dcterms:created xsi:type="dcterms:W3CDTF">2015-12-29T08:15:26Z</dcterms:created>
  <dcterms:modified xsi:type="dcterms:W3CDTF">2022-01-26T09:46:16Z</dcterms:modified>
</cp:coreProperties>
</file>