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38" r:id="rId1"/>
  </p:sldMasterIdLst>
  <p:notesMasterIdLst>
    <p:notesMasterId r:id="rId10"/>
  </p:notesMasterIdLst>
  <p:sldIdLst>
    <p:sldId id="316" r:id="rId2"/>
    <p:sldId id="458" r:id="rId3"/>
    <p:sldId id="356" r:id="rId4"/>
    <p:sldId id="318" r:id="rId5"/>
    <p:sldId id="319" r:id="rId6"/>
    <p:sldId id="451" r:id="rId7"/>
    <p:sldId id="450" r:id="rId8"/>
    <p:sldId id="486" r:id="rId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C083E6E3-FA7D-4D7B-A595-EF9225AFEA82}" styleName="Светлый стиль 1 -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8D230F3-CF80-4859-8CE7-A43EE81993B5}" styleName="Светлый стиль 1 -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D27102A9-8310-4765-A935-A1911B00CA55}" styleName="Светлый стиль 1 -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3265" autoAdjust="0"/>
    <p:restoredTop sz="92015" autoAdjust="0"/>
  </p:normalViewPr>
  <p:slideViewPr>
    <p:cSldViewPr>
      <p:cViewPr>
        <p:scale>
          <a:sx n="90" d="100"/>
          <a:sy n="90" d="100"/>
        </p:scale>
        <p:origin x="-1104" y="3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32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8142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13" Type="http://schemas.openxmlformats.org/officeDocument/2006/relationships/image" Target="../media/image14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12" Type="http://schemas.openxmlformats.org/officeDocument/2006/relationships/image" Target="../media/image13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11" Type="http://schemas.openxmlformats.org/officeDocument/2006/relationships/image" Target="../media/image12.wmf"/><Relationship Id="rId5" Type="http://schemas.openxmlformats.org/officeDocument/2006/relationships/image" Target="../media/image6.wmf"/><Relationship Id="rId15" Type="http://schemas.openxmlformats.org/officeDocument/2006/relationships/image" Target="../media/image16.wmf"/><Relationship Id="rId10" Type="http://schemas.openxmlformats.org/officeDocument/2006/relationships/image" Target="../media/image11.wmf"/><Relationship Id="rId4" Type="http://schemas.openxmlformats.org/officeDocument/2006/relationships/image" Target="../media/image5.wmf"/><Relationship Id="rId9" Type="http://schemas.openxmlformats.org/officeDocument/2006/relationships/image" Target="../media/image10.wmf"/><Relationship Id="rId14" Type="http://schemas.openxmlformats.org/officeDocument/2006/relationships/image" Target="../media/image15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image" Target="../media/image19.wmf"/><Relationship Id="rId7" Type="http://schemas.openxmlformats.org/officeDocument/2006/relationships/image" Target="../media/image23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6" Type="http://schemas.openxmlformats.org/officeDocument/2006/relationships/image" Target="../media/image22.wmf"/><Relationship Id="rId11" Type="http://schemas.openxmlformats.org/officeDocument/2006/relationships/image" Target="../media/image27.wmf"/><Relationship Id="rId5" Type="http://schemas.openxmlformats.org/officeDocument/2006/relationships/image" Target="../media/image21.wmf"/><Relationship Id="rId10" Type="http://schemas.openxmlformats.org/officeDocument/2006/relationships/image" Target="../media/image26.wmf"/><Relationship Id="rId4" Type="http://schemas.openxmlformats.org/officeDocument/2006/relationships/image" Target="../media/image20.wmf"/><Relationship Id="rId9" Type="http://schemas.openxmlformats.org/officeDocument/2006/relationships/image" Target="../media/image25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3" Type="http://schemas.openxmlformats.org/officeDocument/2006/relationships/image" Target="../media/image30.wmf"/><Relationship Id="rId7" Type="http://schemas.openxmlformats.org/officeDocument/2006/relationships/image" Target="../media/image34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Relationship Id="rId6" Type="http://schemas.openxmlformats.org/officeDocument/2006/relationships/image" Target="../media/image33.wmf"/><Relationship Id="rId11" Type="http://schemas.openxmlformats.org/officeDocument/2006/relationships/image" Target="../media/image38.wmf"/><Relationship Id="rId5" Type="http://schemas.openxmlformats.org/officeDocument/2006/relationships/image" Target="../media/image32.wmf"/><Relationship Id="rId10" Type="http://schemas.openxmlformats.org/officeDocument/2006/relationships/image" Target="../media/image37.wmf"/><Relationship Id="rId4" Type="http://schemas.openxmlformats.org/officeDocument/2006/relationships/image" Target="../media/image31.wmf"/><Relationship Id="rId9" Type="http://schemas.openxmlformats.org/officeDocument/2006/relationships/image" Target="../media/image36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3" Type="http://schemas.openxmlformats.org/officeDocument/2006/relationships/image" Target="../media/image41.wmf"/><Relationship Id="rId7" Type="http://schemas.openxmlformats.org/officeDocument/2006/relationships/image" Target="../media/image45.wmf"/><Relationship Id="rId2" Type="http://schemas.openxmlformats.org/officeDocument/2006/relationships/image" Target="../media/image40.wmf"/><Relationship Id="rId1" Type="http://schemas.openxmlformats.org/officeDocument/2006/relationships/image" Target="../media/image39.wmf"/><Relationship Id="rId6" Type="http://schemas.openxmlformats.org/officeDocument/2006/relationships/image" Target="../media/image44.wmf"/><Relationship Id="rId5" Type="http://schemas.openxmlformats.org/officeDocument/2006/relationships/image" Target="../media/image43.wmf"/><Relationship Id="rId4" Type="http://schemas.openxmlformats.org/officeDocument/2006/relationships/image" Target="../media/image42.wmf"/><Relationship Id="rId9" Type="http://schemas.openxmlformats.org/officeDocument/2006/relationships/image" Target="../media/image34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48.wmf"/><Relationship Id="rId2" Type="http://schemas.openxmlformats.org/officeDocument/2006/relationships/image" Target="../media/image47.wmf"/><Relationship Id="rId1" Type="http://schemas.openxmlformats.org/officeDocument/2006/relationships/image" Target="../media/image4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0413CC-6B84-4559-B9FB-26DC84E89C2E}" type="datetimeFigureOut">
              <a:rPr lang="ru-RU" smtClean="0"/>
              <a:pPr/>
              <a:t>22.12.2020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C8F1B6-D18C-4EDD-B82C-A3720996284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pPr>
              <a:defRPr/>
            </a:pPr>
            <a:fld id="{BB0E0B9C-242F-4449-8B5E-2606E27BCC22}" type="datetimeFigureOut">
              <a:rPr lang="ru-RU" smtClean="0"/>
              <a:pPr>
                <a:defRPr/>
              </a:pPr>
              <a:t>22.12.2020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pPr>
              <a:defRPr/>
            </a:pPr>
            <a:fld id="{AD9EB4F5-9AA9-4FC6-84C2-9D8F016F97F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7A004D3-E43D-4A97-8ECB-7926E944BDED}" type="datetimeFigureOut">
              <a:rPr lang="ru-RU" smtClean="0"/>
              <a:pPr>
                <a:defRPr/>
              </a:pPr>
              <a:t>22.12.2020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E53CDB-4FEF-4E61-B7ED-5BBEE001054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D1AA247-9CE8-4C0E-81A9-28D2B0504447}" type="datetimeFigureOut">
              <a:rPr lang="ru-RU" smtClean="0"/>
              <a:pPr>
                <a:defRPr/>
              </a:pPr>
              <a:t>22.12.2020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4EC564-4EBC-4A02-BA9D-AF432F2AE3F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>
              <a:defRPr/>
            </a:pPr>
            <a:fld id="{62A89AA4-BD3B-4F44-AC5E-69FB0AF689D7}" type="datetimeFigureOut">
              <a:rPr lang="ru-RU" smtClean="0"/>
              <a:pPr>
                <a:defRPr/>
              </a:pPr>
              <a:t>22.12.2020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>
              <a:defRPr/>
            </a:pPr>
            <a:fld id="{83C5D829-33E5-4E4C-8C50-F32711E498C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pPr>
              <a:defRPr/>
            </a:pPr>
            <a:fld id="{45E80E8B-F561-406E-A2CE-BC9A3CFAC8C6}" type="datetimeFigureOut">
              <a:rPr lang="ru-RU" smtClean="0"/>
              <a:pPr>
                <a:defRPr/>
              </a:pPr>
              <a:t>22.12.2020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pPr>
              <a:defRPr/>
            </a:pPr>
            <a:fld id="{E88DF756-CF4C-4BAD-A1DC-7DC9DD3DE5A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A199195-DC51-4287-9879-41BFABD68545}" type="datetimeFigureOut">
              <a:rPr lang="ru-RU" smtClean="0"/>
              <a:pPr>
                <a:defRPr/>
              </a:pPr>
              <a:t>22.12.2020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997107-5FCC-423B-B04E-DA1F4550C71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724F853-4CFC-47EF-96AA-9B70C6EB1CCE}" type="datetimeFigureOut">
              <a:rPr lang="ru-RU" smtClean="0"/>
              <a:pPr>
                <a:defRPr/>
              </a:pPr>
              <a:t>22.12.2020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4018E1-7437-4DCF-92DF-48260762C40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fld id="{E2439203-C87F-4763-91B6-FDC31EE7375B}" type="datetimeFigureOut">
              <a:rPr lang="ru-RU" smtClean="0"/>
              <a:pPr>
                <a:defRPr/>
              </a:pPr>
              <a:t>22.12.2020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fld id="{937BFCF6-6D5C-4A7F-8140-8F0B68B6E49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BEEB9FF-80C5-42A3-B1C2-012776B9D205}" type="datetimeFigureOut">
              <a:rPr lang="ru-RU" smtClean="0"/>
              <a:pPr>
                <a:defRPr/>
              </a:pPr>
              <a:t>22.12.2020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14E2FD-3AFD-47DB-8F9A-CE4775C56B5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>
              <a:defRPr/>
            </a:pPr>
            <a:fld id="{B356C143-201A-4CE7-86B8-39C926C8F65D}" type="datetimeFigureOut">
              <a:rPr lang="ru-RU" smtClean="0"/>
              <a:pPr>
                <a:defRPr/>
              </a:pPr>
              <a:t>22.12.2020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>
              <a:defRPr/>
            </a:pPr>
            <a:fld id="{02DCC493-65B0-4D40-ACA3-44E74F92BDC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>
              <a:defRPr/>
            </a:pPr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fld id="{F2BD3C08-413A-43BB-BE18-E92290CC025C}" type="datetimeFigureOut">
              <a:rPr lang="ru-RU" smtClean="0"/>
              <a:pPr>
                <a:defRPr/>
              </a:pPr>
              <a:t>22.12.2020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fld id="{FC2039E8-C329-4098-A7CA-49E6B6034BD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07BEE480-E0FB-41C7-947F-CD7458E6B699}" type="datetimeFigureOut">
              <a:rPr lang="ru-RU" smtClean="0"/>
              <a:pPr>
                <a:defRPr/>
              </a:pPr>
              <a:t>22.12.2020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4ECB423B-B80A-4793-BEF6-1835D69EF01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39" r:id="rId1"/>
    <p:sldLayoutId id="2147484340" r:id="rId2"/>
    <p:sldLayoutId id="2147484341" r:id="rId3"/>
    <p:sldLayoutId id="2147484342" r:id="rId4"/>
    <p:sldLayoutId id="2147484343" r:id="rId5"/>
    <p:sldLayoutId id="2147484344" r:id="rId6"/>
    <p:sldLayoutId id="2147484345" r:id="rId7"/>
    <p:sldLayoutId id="2147484346" r:id="rId8"/>
    <p:sldLayoutId id="2147484347" r:id="rId9"/>
    <p:sldLayoutId id="2147484348" r:id="rId10"/>
    <p:sldLayoutId id="2147484349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13" Type="http://schemas.openxmlformats.org/officeDocument/2006/relationships/oleObject" Target="../embeddings/oleObject11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5.bin"/><Relationship Id="rId12" Type="http://schemas.openxmlformats.org/officeDocument/2006/relationships/oleObject" Target="../embeddings/oleObject10.bin"/><Relationship Id="rId17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4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11" Type="http://schemas.openxmlformats.org/officeDocument/2006/relationships/oleObject" Target="../embeddings/oleObject9.bin"/><Relationship Id="rId5" Type="http://schemas.openxmlformats.org/officeDocument/2006/relationships/oleObject" Target="../embeddings/oleObject3.bin"/><Relationship Id="rId15" Type="http://schemas.openxmlformats.org/officeDocument/2006/relationships/oleObject" Target="../embeddings/oleObject13.bin"/><Relationship Id="rId10" Type="http://schemas.openxmlformats.org/officeDocument/2006/relationships/oleObject" Target="../embeddings/oleObject8.bin"/><Relationship Id="rId4" Type="http://schemas.openxmlformats.org/officeDocument/2006/relationships/oleObject" Target="../embeddings/oleObject2.bin"/><Relationship Id="rId9" Type="http://schemas.openxmlformats.org/officeDocument/2006/relationships/oleObject" Target="../embeddings/oleObject7.bin"/><Relationship Id="rId14" Type="http://schemas.openxmlformats.org/officeDocument/2006/relationships/oleObject" Target="../embeddings/oleObject12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13" Type="http://schemas.openxmlformats.org/officeDocument/2006/relationships/oleObject" Target="../embeddings/oleObject26.bin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20.bin"/><Relationship Id="rId12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9.bin"/><Relationship Id="rId11" Type="http://schemas.openxmlformats.org/officeDocument/2006/relationships/oleObject" Target="../embeddings/oleObject24.bin"/><Relationship Id="rId5" Type="http://schemas.openxmlformats.org/officeDocument/2006/relationships/oleObject" Target="../embeddings/oleObject18.bin"/><Relationship Id="rId10" Type="http://schemas.openxmlformats.org/officeDocument/2006/relationships/oleObject" Target="../embeddings/oleObject23.bin"/><Relationship Id="rId4" Type="http://schemas.openxmlformats.org/officeDocument/2006/relationships/oleObject" Target="../embeddings/oleObject17.bin"/><Relationship Id="rId9" Type="http://schemas.openxmlformats.org/officeDocument/2006/relationships/oleObject" Target="../embeddings/oleObject22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2.bin"/><Relationship Id="rId13" Type="http://schemas.openxmlformats.org/officeDocument/2006/relationships/oleObject" Target="../embeddings/oleObject37.bin"/><Relationship Id="rId3" Type="http://schemas.openxmlformats.org/officeDocument/2006/relationships/oleObject" Target="../embeddings/oleObject27.bin"/><Relationship Id="rId7" Type="http://schemas.openxmlformats.org/officeDocument/2006/relationships/oleObject" Target="../embeddings/oleObject31.bin"/><Relationship Id="rId12" Type="http://schemas.openxmlformats.org/officeDocument/2006/relationships/oleObject" Target="../embeddings/oleObject3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30.bin"/><Relationship Id="rId11" Type="http://schemas.openxmlformats.org/officeDocument/2006/relationships/oleObject" Target="../embeddings/oleObject35.bin"/><Relationship Id="rId5" Type="http://schemas.openxmlformats.org/officeDocument/2006/relationships/oleObject" Target="../embeddings/oleObject29.bin"/><Relationship Id="rId10" Type="http://schemas.openxmlformats.org/officeDocument/2006/relationships/oleObject" Target="../embeddings/oleObject34.bin"/><Relationship Id="rId4" Type="http://schemas.openxmlformats.org/officeDocument/2006/relationships/oleObject" Target="../embeddings/oleObject28.bin"/><Relationship Id="rId9" Type="http://schemas.openxmlformats.org/officeDocument/2006/relationships/oleObject" Target="../embeddings/oleObject33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3.bin"/><Relationship Id="rId3" Type="http://schemas.openxmlformats.org/officeDocument/2006/relationships/oleObject" Target="../embeddings/oleObject38.bin"/><Relationship Id="rId7" Type="http://schemas.openxmlformats.org/officeDocument/2006/relationships/oleObject" Target="../embeddings/oleObject4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41.bin"/><Relationship Id="rId11" Type="http://schemas.openxmlformats.org/officeDocument/2006/relationships/oleObject" Target="../embeddings/oleObject46.bin"/><Relationship Id="rId5" Type="http://schemas.openxmlformats.org/officeDocument/2006/relationships/oleObject" Target="../embeddings/oleObject40.bin"/><Relationship Id="rId10" Type="http://schemas.openxmlformats.org/officeDocument/2006/relationships/oleObject" Target="../embeddings/oleObject45.bin"/><Relationship Id="rId4" Type="http://schemas.openxmlformats.org/officeDocument/2006/relationships/oleObject" Target="../embeddings/oleObject39.bin"/><Relationship Id="rId9" Type="http://schemas.openxmlformats.org/officeDocument/2006/relationships/oleObject" Target="../embeddings/oleObject44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7.bin"/><Relationship Id="rId7" Type="http://schemas.openxmlformats.org/officeDocument/2006/relationships/hyperlink" Target="https://vk.com/id407022472" TargetMode="Externa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hyperlink" Target="mailto:olgadumnova80@mail.ru" TargetMode="External"/><Relationship Id="rId5" Type="http://schemas.openxmlformats.org/officeDocument/2006/relationships/oleObject" Target="../embeddings/oleObject49.bin"/><Relationship Id="rId4" Type="http://schemas.openxmlformats.org/officeDocument/2006/relationships/oleObject" Target="../embeddings/oleObject48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Содержимое 2"/>
          <p:cNvSpPr txBox="1">
            <a:spLocks/>
          </p:cNvSpPr>
          <p:nvPr/>
        </p:nvSpPr>
        <p:spPr>
          <a:xfrm>
            <a:off x="142844" y="0"/>
            <a:ext cx="8678768" cy="121442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274320" indent="-274320" algn="ctr" fontAlgn="auto"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defRPr/>
            </a:pPr>
            <a:r>
              <a:rPr lang="ru-RU" sz="3600" b="1" dirty="0">
                <a:solidFill>
                  <a:schemeClr val="tx1"/>
                </a:solidFill>
              </a:rPr>
              <a:t>Наибольшее и наименьшее значение функции на отрезке</a:t>
            </a:r>
            <a:endParaRPr lang="ru-RU" sz="3600" b="1" i="1" dirty="0">
              <a:solidFill>
                <a:schemeClr val="tx1"/>
              </a:solidFill>
            </a:endParaRPr>
          </a:p>
        </p:txBody>
      </p:sp>
      <p:grpSp>
        <p:nvGrpSpPr>
          <p:cNvPr id="61" name="Группа 60"/>
          <p:cNvGrpSpPr/>
          <p:nvPr/>
        </p:nvGrpSpPr>
        <p:grpSpPr>
          <a:xfrm>
            <a:off x="333000" y="1500174"/>
            <a:ext cx="3974364" cy="4071966"/>
            <a:chOff x="34925" y="1196975"/>
            <a:chExt cx="2935775" cy="3270250"/>
          </a:xfrm>
        </p:grpSpPr>
        <p:cxnSp>
          <p:nvCxnSpPr>
            <p:cNvPr id="13" name="Прямая со стрелкой 12"/>
            <p:cNvCxnSpPr/>
            <p:nvPr/>
          </p:nvCxnSpPr>
          <p:spPr bwMode="auto">
            <a:xfrm flipV="1">
              <a:off x="250825" y="1484313"/>
              <a:ext cx="0" cy="2681287"/>
            </a:xfrm>
            <a:prstGeom prst="straightConnector1">
              <a:avLst/>
            </a:prstGeom>
            <a:ln>
              <a:solidFill>
                <a:srgbClr val="00B0F0"/>
              </a:solidFill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 стрелкой 13"/>
            <p:cNvCxnSpPr/>
            <p:nvPr/>
          </p:nvCxnSpPr>
          <p:spPr bwMode="auto">
            <a:xfrm flipV="1">
              <a:off x="34925" y="3933825"/>
              <a:ext cx="2736850" cy="25400"/>
            </a:xfrm>
            <a:prstGeom prst="straightConnector1">
              <a:avLst/>
            </a:prstGeom>
            <a:ln>
              <a:solidFill>
                <a:srgbClr val="00B0F0"/>
              </a:solidFill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90120" name="Line 46"/>
            <p:cNvSpPr>
              <a:spLocks noChangeShapeType="1"/>
            </p:cNvSpPr>
            <p:nvPr/>
          </p:nvSpPr>
          <p:spPr bwMode="auto">
            <a:xfrm>
              <a:off x="2411413" y="3890963"/>
              <a:ext cx="0" cy="19526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0121" name="TextBox 3"/>
            <p:cNvSpPr txBox="1">
              <a:spLocks noChangeArrowheads="1"/>
            </p:cNvSpPr>
            <p:nvPr/>
          </p:nvSpPr>
          <p:spPr bwMode="auto">
            <a:xfrm>
              <a:off x="323850" y="4027488"/>
              <a:ext cx="503238" cy="4397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2400" i="1">
                  <a:latin typeface="Times New Roman" pitchFamily="18" charset="0"/>
                  <a:cs typeface="Times New Roman" pitchFamily="18" charset="0"/>
                </a:rPr>
                <a:t>а</a:t>
              </a:r>
              <a:endParaRPr lang="ru-RU" sz="2400" b="1" i="1" baseline="-2500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0122" name="Line 46"/>
            <p:cNvSpPr>
              <a:spLocks noChangeShapeType="1"/>
            </p:cNvSpPr>
            <p:nvPr/>
          </p:nvSpPr>
          <p:spPr bwMode="auto">
            <a:xfrm flipH="1">
              <a:off x="527698" y="3890963"/>
              <a:ext cx="941" cy="17465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0123" name="Line 153"/>
            <p:cNvSpPr>
              <a:spLocks noChangeShapeType="1"/>
            </p:cNvSpPr>
            <p:nvPr/>
          </p:nvSpPr>
          <p:spPr bwMode="auto">
            <a:xfrm flipH="1">
              <a:off x="527696" y="3377142"/>
              <a:ext cx="11112" cy="63110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0124" name="Line 153"/>
            <p:cNvSpPr>
              <a:spLocks noChangeShapeType="1"/>
            </p:cNvSpPr>
            <p:nvPr/>
          </p:nvSpPr>
          <p:spPr bwMode="auto">
            <a:xfrm flipH="1">
              <a:off x="2411413" y="1906588"/>
              <a:ext cx="0" cy="205263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0125" name="TextBox 3"/>
            <p:cNvSpPr txBox="1">
              <a:spLocks noChangeArrowheads="1"/>
            </p:cNvSpPr>
            <p:nvPr/>
          </p:nvSpPr>
          <p:spPr bwMode="auto">
            <a:xfrm>
              <a:off x="2195513" y="3998913"/>
              <a:ext cx="436562" cy="4397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2400" i="1">
                  <a:latin typeface="Times New Roman" pitchFamily="18" charset="0"/>
                  <a:cs typeface="Times New Roman" pitchFamily="18" charset="0"/>
                </a:rPr>
                <a:t>в</a:t>
              </a:r>
              <a:endParaRPr lang="ru-RU" sz="2400" b="1" i="1" baseline="-2500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0126" name="TextBox 3"/>
            <p:cNvSpPr txBox="1">
              <a:spLocks noChangeArrowheads="1"/>
            </p:cNvSpPr>
            <p:nvPr/>
          </p:nvSpPr>
          <p:spPr bwMode="auto">
            <a:xfrm>
              <a:off x="2555875" y="3860800"/>
              <a:ext cx="293688" cy="4397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2400" b="1" i="1" dirty="0">
                  <a:solidFill>
                    <a:srgbClr val="00B0F0"/>
                  </a:solidFill>
                  <a:latin typeface="Times New Roman" pitchFamily="18" charset="0"/>
                  <a:cs typeface="Times New Roman" pitchFamily="18" charset="0"/>
                </a:rPr>
                <a:t>х</a:t>
              </a:r>
              <a:endParaRPr lang="ru-RU" sz="2400" b="1" i="1" baseline="300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0127" name="TextBox 3"/>
            <p:cNvSpPr txBox="1">
              <a:spLocks noChangeArrowheads="1"/>
            </p:cNvSpPr>
            <p:nvPr/>
          </p:nvSpPr>
          <p:spPr bwMode="auto">
            <a:xfrm>
              <a:off x="323850" y="1196975"/>
              <a:ext cx="293688" cy="438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2400" b="1" i="1">
                  <a:solidFill>
                    <a:srgbClr val="00B0F0"/>
                  </a:solidFill>
                  <a:latin typeface="Times New Roman" pitchFamily="18" charset="0"/>
                  <a:cs typeface="Times New Roman" pitchFamily="18" charset="0"/>
                </a:rPr>
                <a:t>у</a:t>
              </a:r>
              <a:endParaRPr lang="ru-RU" sz="2400" b="1" i="1" baseline="3000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8" name="Полилиния 27"/>
            <p:cNvSpPr/>
            <p:nvPr/>
          </p:nvSpPr>
          <p:spPr>
            <a:xfrm>
              <a:off x="539750" y="1906588"/>
              <a:ext cx="1871663" cy="1504950"/>
            </a:xfrm>
            <a:custGeom>
              <a:avLst/>
              <a:gdLst>
                <a:gd name="connsiteX0" fmla="*/ 0 w 2303362"/>
                <a:gd name="connsiteY0" fmla="*/ 1886673 h 1886673"/>
                <a:gd name="connsiteX1" fmla="*/ 254643 w 2303362"/>
                <a:gd name="connsiteY1" fmla="*/ 1504709 h 1886673"/>
                <a:gd name="connsiteX2" fmla="*/ 879676 w 2303362"/>
                <a:gd name="connsiteY2" fmla="*/ 1238491 h 1886673"/>
                <a:gd name="connsiteX3" fmla="*/ 1215342 w 2303362"/>
                <a:gd name="connsiteY3" fmla="*/ 868101 h 1886673"/>
                <a:gd name="connsiteX4" fmla="*/ 1666754 w 2303362"/>
                <a:gd name="connsiteY4" fmla="*/ 787078 h 1886673"/>
                <a:gd name="connsiteX5" fmla="*/ 1990845 w 2303362"/>
                <a:gd name="connsiteY5" fmla="*/ 277792 h 1886673"/>
                <a:gd name="connsiteX6" fmla="*/ 2303362 w 2303362"/>
                <a:gd name="connsiteY6" fmla="*/ 0 h 1886673"/>
                <a:gd name="connsiteX0" fmla="*/ 0 w 2303362"/>
                <a:gd name="connsiteY0" fmla="*/ 1886673 h 1886673"/>
                <a:gd name="connsiteX1" fmla="*/ 254643 w 2303362"/>
                <a:gd name="connsiteY1" fmla="*/ 1504709 h 1886673"/>
                <a:gd name="connsiteX2" fmla="*/ 879676 w 2303362"/>
                <a:gd name="connsiteY2" fmla="*/ 1238491 h 1886673"/>
                <a:gd name="connsiteX3" fmla="*/ 1215342 w 2303362"/>
                <a:gd name="connsiteY3" fmla="*/ 868101 h 1886673"/>
                <a:gd name="connsiteX4" fmla="*/ 1656184 w 2303362"/>
                <a:gd name="connsiteY4" fmla="*/ 644039 h 1886673"/>
                <a:gd name="connsiteX5" fmla="*/ 1990845 w 2303362"/>
                <a:gd name="connsiteY5" fmla="*/ 277792 h 1886673"/>
                <a:gd name="connsiteX6" fmla="*/ 2303362 w 2303362"/>
                <a:gd name="connsiteY6" fmla="*/ 0 h 1886673"/>
                <a:gd name="connsiteX0" fmla="*/ 0 w 2303362"/>
                <a:gd name="connsiteY0" fmla="*/ 1886673 h 1886673"/>
                <a:gd name="connsiteX1" fmla="*/ 254643 w 2303362"/>
                <a:gd name="connsiteY1" fmla="*/ 1504709 h 1886673"/>
                <a:gd name="connsiteX2" fmla="*/ 879676 w 2303362"/>
                <a:gd name="connsiteY2" fmla="*/ 1238491 h 1886673"/>
                <a:gd name="connsiteX3" fmla="*/ 1224136 w 2303362"/>
                <a:gd name="connsiteY3" fmla="*/ 914805 h 1886673"/>
                <a:gd name="connsiteX4" fmla="*/ 1656184 w 2303362"/>
                <a:gd name="connsiteY4" fmla="*/ 644039 h 1886673"/>
                <a:gd name="connsiteX5" fmla="*/ 1990845 w 2303362"/>
                <a:gd name="connsiteY5" fmla="*/ 277792 h 1886673"/>
                <a:gd name="connsiteX6" fmla="*/ 2303362 w 2303362"/>
                <a:gd name="connsiteY6" fmla="*/ 0 h 1886673"/>
                <a:gd name="connsiteX0" fmla="*/ 0 w 2303362"/>
                <a:gd name="connsiteY0" fmla="*/ 1886673 h 1886673"/>
                <a:gd name="connsiteX1" fmla="*/ 254643 w 2303362"/>
                <a:gd name="connsiteY1" fmla="*/ 1504709 h 1886673"/>
                <a:gd name="connsiteX2" fmla="*/ 864096 w 2303362"/>
                <a:gd name="connsiteY2" fmla="*/ 1185571 h 1886673"/>
                <a:gd name="connsiteX3" fmla="*/ 1224136 w 2303362"/>
                <a:gd name="connsiteY3" fmla="*/ 914805 h 1886673"/>
                <a:gd name="connsiteX4" fmla="*/ 1656184 w 2303362"/>
                <a:gd name="connsiteY4" fmla="*/ 644039 h 1886673"/>
                <a:gd name="connsiteX5" fmla="*/ 1990845 w 2303362"/>
                <a:gd name="connsiteY5" fmla="*/ 277792 h 1886673"/>
                <a:gd name="connsiteX6" fmla="*/ 2303362 w 2303362"/>
                <a:gd name="connsiteY6" fmla="*/ 0 h 1886673"/>
                <a:gd name="connsiteX0" fmla="*/ 0 w 2303362"/>
                <a:gd name="connsiteY0" fmla="*/ 1886673 h 1886673"/>
                <a:gd name="connsiteX1" fmla="*/ 288032 w 2303362"/>
                <a:gd name="connsiteY1" fmla="*/ 1546593 h 1886673"/>
                <a:gd name="connsiteX2" fmla="*/ 864096 w 2303362"/>
                <a:gd name="connsiteY2" fmla="*/ 1185571 h 1886673"/>
                <a:gd name="connsiteX3" fmla="*/ 1224136 w 2303362"/>
                <a:gd name="connsiteY3" fmla="*/ 914805 h 1886673"/>
                <a:gd name="connsiteX4" fmla="*/ 1656184 w 2303362"/>
                <a:gd name="connsiteY4" fmla="*/ 644039 h 1886673"/>
                <a:gd name="connsiteX5" fmla="*/ 1990845 w 2303362"/>
                <a:gd name="connsiteY5" fmla="*/ 277792 h 1886673"/>
                <a:gd name="connsiteX6" fmla="*/ 2303362 w 2303362"/>
                <a:gd name="connsiteY6" fmla="*/ 0 h 1886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303362" h="1886673">
                  <a:moveTo>
                    <a:pt x="0" y="1886673"/>
                  </a:moveTo>
                  <a:cubicBezTo>
                    <a:pt x="54015" y="1749706"/>
                    <a:pt x="144016" y="1663443"/>
                    <a:pt x="288032" y="1546593"/>
                  </a:cubicBezTo>
                  <a:cubicBezTo>
                    <a:pt x="432048" y="1429743"/>
                    <a:pt x="708079" y="1290869"/>
                    <a:pt x="864096" y="1185571"/>
                  </a:cubicBezTo>
                  <a:cubicBezTo>
                    <a:pt x="1020113" y="1080273"/>
                    <a:pt x="1092121" y="1005060"/>
                    <a:pt x="1224136" y="914805"/>
                  </a:cubicBezTo>
                  <a:cubicBezTo>
                    <a:pt x="1356151" y="824550"/>
                    <a:pt x="1528399" y="750208"/>
                    <a:pt x="1656184" y="644039"/>
                  </a:cubicBezTo>
                  <a:cubicBezTo>
                    <a:pt x="1783969" y="537870"/>
                    <a:pt x="1882982" y="385132"/>
                    <a:pt x="1990845" y="277792"/>
                  </a:cubicBezTo>
                  <a:cubicBezTo>
                    <a:pt x="2098708" y="170452"/>
                    <a:pt x="2200154" y="73306"/>
                    <a:pt x="2303362" y="0"/>
                  </a:cubicBezTo>
                </a:path>
              </a:pathLst>
            </a:cu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32" name="Овал 31"/>
            <p:cNvSpPr/>
            <p:nvPr/>
          </p:nvSpPr>
          <p:spPr>
            <a:xfrm>
              <a:off x="468313" y="3343275"/>
              <a:ext cx="144462" cy="138113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33" name="Овал 32"/>
            <p:cNvSpPr/>
            <p:nvPr/>
          </p:nvSpPr>
          <p:spPr bwMode="auto">
            <a:xfrm>
              <a:off x="2339975" y="1838325"/>
              <a:ext cx="144463" cy="138113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90166" name="TextBox 97"/>
            <p:cNvSpPr txBox="1">
              <a:spLocks noChangeArrowheads="1"/>
            </p:cNvSpPr>
            <p:nvPr/>
          </p:nvSpPr>
          <p:spPr bwMode="auto">
            <a:xfrm>
              <a:off x="1846939" y="1483839"/>
              <a:ext cx="1123761" cy="2966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dirty="0" smtClean="0">
                  <a:solidFill>
                    <a:srgbClr val="FF0000"/>
                  </a:solidFill>
                </a:rPr>
                <a:t>наибольшее</a:t>
              </a:r>
              <a:endParaRPr lang="ru-RU" dirty="0">
                <a:solidFill>
                  <a:srgbClr val="FF0000"/>
                </a:solidFill>
              </a:endParaRPr>
            </a:p>
          </p:txBody>
        </p:sp>
        <p:sp>
          <p:nvSpPr>
            <p:cNvPr id="90167" name="TextBox 98"/>
            <p:cNvSpPr txBox="1">
              <a:spLocks noChangeArrowheads="1"/>
            </p:cNvSpPr>
            <p:nvPr/>
          </p:nvSpPr>
          <p:spPr bwMode="auto">
            <a:xfrm>
              <a:off x="633236" y="3319769"/>
              <a:ext cx="1142896" cy="2966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dirty="0" smtClean="0">
                  <a:solidFill>
                    <a:srgbClr val="FF0000"/>
                  </a:solidFill>
                </a:rPr>
                <a:t>наименьшее</a:t>
              </a:r>
              <a:endParaRPr lang="ru-RU" dirty="0">
                <a:solidFill>
                  <a:srgbClr val="FF0000"/>
                </a:solidFill>
              </a:endParaRPr>
            </a:p>
          </p:txBody>
        </p:sp>
      </p:grpSp>
      <p:sp>
        <p:nvSpPr>
          <p:cNvPr id="104" name="TextBox 103"/>
          <p:cNvSpPr txBox="1"/>
          <p:nvPr/>
        </p:nvSpPr>
        <p:spPr>
          <a:xfrm>
            <a:off x="4214810" y="2357430"/>
            <a:ext cx="4643470" cy="24006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3000" dirty="0" smtClean="0">
                <a:latin typeface="+mn-lt"/>
              </a:rPr>
              <a:t>1) Если нет экстремума, то наибольшее и наименьшее значения функции находятся на концах отрезка.</a:t>
            </a:r>
            <a:endParaRPr lang="ru-RU" sz="30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Группа 41"/>
          <p:cNvGrpSpPr/>
          <p:nvPr/>
        </p:nvGrpSpPr>
        <p:grpSpPr>
          <a:xfrm>
            <a:off x="285720" y="500042"/>
            <a:ext cx="8358246" cy="3500462"/>
            <a:chOff x="338125" y="1285860"/>
            <a:chExt cx="6054725" cy="3321069"/>
          </a:xfrm>
        </p:grpSpPr>
        <p:sp>
          <p:nvSpPr>
            <p:cNvPr id="61" name="Полилиния 60"/>
            <p:cNvSpPr/>
            <p:nvPr/>
          </p:nvSpPr>
          <p:spPr>
            <a:xfrm>
              <a:off x="3857619" y="1651591"/>
              <a:ext cx="1857389" cy="1705971"/>
            </a:xfrm>
            <a:custGeom>
              <a:avLst/>
              <a:gdLst>
                <a:gd name="connsiteX0" fmla="*/ 0 w 1892596"/>
                <a:gd name="connsiteY0" fmla="*/ 1697665 h 1697665"/>
                <a:gd name="connsiteX1" fmla="*/ 457200 w 1892596"/>
                <a:gd name="connsiteY1" fmla="*/ 113414 h 1697665"/>
                <a:gd name="connsiteX2" fmla="*/ 893135 w 1892596"/>
                <a:gd name="connsiteY2" fmla="*/ 1017181 h 1697665"/>
                <a:gd name="connsiteX3" fmla="*/ 1892596 w 1892596"/>
                <a:gd name="connsiteY3" fmla="*/ 549349 h 1697665"/>
                <a:gd name="connsiteX4" fmla="*/ 1892596 w 1892596"/>
                <a:gd name="connsiteY4" fmla="*/ 549349 h 16976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92596" h="1697665">
                  <a:moveTo>
                    <a:pt x="0" y="1697665"/>
                  </a:moveTo>
                  <a:cubicBezTo>
                    <a:pt x="154172" y="962246"/>
                    <a:pt x="308344" y="226828"/>
                    <a:pt x="457200" y="113414"/>
                  </a:cubicBezTo>
                  <a:cubicBezTo>
                    <a:pt x="606056" y="0"/>
                    <a:pt x="653902" y="944525"/>
                    <a:pt x="893135" y="1017181"/>
                  </a:cubicBezTo>
                  <a:cubicBezTo>
                    <a:pt x="1132368" y="1089837"/>
                    <a:pt x="1892596" y="549349"/>
                    <a:pt x="1892596" y="549349"/>
                  </a:cubicBezTo>
                  <a:lnTo>
                    <a:pt x="1892596" y="549349"/>
                  </a:lnTo>
                </a:path>
              </a:pathLst>
            </a:custGeom>
            <a:ln w="28575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47" name="Прямая со стрелкой 46"/>
            <p:cNvCxnSpPr/>
            <p:nvPr/>
          </p:nvCxnSpPr>
          <p:spPr bwMode="auto">
            <a:xfrm flipV="1">
              <a:off x="547675" y="1770067"/>
              <a:ext cx="31750" cy="2519362"/>
            </a:xfrm>
            <a:prstGeom prst="straightConnector1">
              <a:avLst/>
            </a:prstGeom>
            <a:ln>
              <a:solidFill>
                <a:srgbClr val="00B0F0"/>
              </a:solidFill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Прямая со стрелкой 47"/>
            <p:cNvCxnSpPr/>
            <p:nvPr/>
          </p:nvCxnSpPr>
          <p:spPr bwMode="auto">
            <a:xfrm>
              <a:off x="338125" y="4073529"/>
              <a:ext cx="2808288" cy="0"/>
            </a:xfrm>
            <a:prstGeom prst="straightConnector1">
              <a:avLst/>
            </a:prstGeom>
            <a:ln>
              <a:solidFill>
                <a:srgbClr val="00B0F0"/>
              </a:solidFill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90133" name="Line 46"/>
            <p:cNvSpPr>
              <a:spLocks noChangeShapeType="1"/>
            </p:cNvSpPr>
            <p:nvPr/>
          </p:nvSpPr>
          <p:spPr bwMode="auto">
            <a:xfrm>
              <a:off x="2714613" y="4000504"/>
              <a:ext cx="0" cy="20478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0134" name="TextBox 3"/>
            <p:cNvSpPr txBox="1">
              <a:spLocks noChangeArrowheads="1"/>
            </p:cNvSpPr>
            <p:nvPr/>
          </p:nvSpPr>
          <p:spPr bwMode="auto">
            <a:xfrm>
              <a:off x="620700" y="4146554"/>
              <a:ext cx="503238" cy="4603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2400" i="1">
                  <a:latin typeface="Times New Roman" pitchFamily="18" charset="0"/>
                  <a:cs typeface="Times New Roman" pitchFamily="18" charset="0"/>
                </a:rPr>
                <a:t>а</a:t>
              </a:r>
              <a:endParaRPr lang="ru-RU" sz="2400" b="1" i="1" baseline="-2500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0135" name="Line 46"/>
            <p:cNvSpPr>
              <a:spLocks noChangeShapeType="1"/>
            </p:cNvSpPr>
            <p:nvPr/>
          </p:nvSpPr>
          <p:spPr bwMode="auto">
            <a:xfrm>
              <a:off x="825488" y="4002092"/>
              <a:ext cx="11112" cy="2159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0136" name="Line 153"/>
            <p:cNvSpPr>
              <a:spLocks noChangeShapeType="1"/>
            </p:cNvSpPr>
            <p:nvPr/>
          </p:nvSpPr>
          <p:spPr bwMode="auto">
            <a:xfrm flipH="1">
              <a:off x="825488" y="3208342"/>
              <a:ext cx="15875" cy="10096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0137" name="Line 153"/>
            <p:cNvSpPr>
              <a:spLocks noChangeShapeType="1"/>
            </p:cNvSpPr>
            <p:nvPr/>
          </p:nvSpPr>
          <p:spPr bwMode="auto">
            <a:xfrm flipH="1">
              <a:off x="2714613" y="2705104"/>
              <a:ext cx="4762" cy="136842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0138" name="TextBox 3"/>
            <p:cNvSpPr txBox="1">
              <a:spLocks noChangeArrowheads="1"/>
            </p:cNvSpPr>
            <p:nvPr/>
          </p:nvSpPr>
          <p:spPr bwMode="auto">
            <a:xfrm>
              <a:off x="2565388" y="4144967"/>
              <a:ext cx="436562" cy="4619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2400" i="1">
                  <a:latin typeface="Times New Roman" pitchFamily="18" charset="0"/>
                  <a:cs typeface="Times New Roman" pitchFamily="18" charset="0"/>
                </a:rPr>
                <a:t>в</a:t>
              </a:r>
              <a:endParaRPr lang="ru-RU" sz="2400" b="1" i="1" baseline="-2500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0139" name="TextBox 3"/>
            <p:cNvSpPr txBox="1">
              <a:spLocks noChangeArrowheads="1"/>
            </p:cNvSpPr>
            <p:nvPr/>
          </p:nvSpPr>
          <p:spPr bwMode="auto">
            <a:xfrm>
              <a:off x="2857488" y="4000504"/>
              <a:ext cx="293687" cy="461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2400" b="1" i="1" dirty="0">
                  <a:solidFill>
                    <a:srgbClr val="00B0F0"/>
                  </a:solidFill>
                  <a:latin typeface="Times New Roman" pitchFamily="18" charset="0"/>
                  <a:cs typeface="Times New Roman" pitchFamily="18" charset="0"/>
                </a:rPr>
                <a:t>х</a:t>
              </a:r>
              <a:endParaRPr lang="ru-RU" sz="2400" b="1" i="1" baseline="300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0140" name="TextBox 3"/>
            <p:cNvSpPr txBox="1">
              <a:spLocks noChangeArrowheads="1"/>
            </p:cNvSpPr>
            <p:nvPr/>
          </p:nvSpPr>
          <p:spPr bwMode="auto">
            <a:xfrm>
              <a:off x="1423975" y="1624017"/>
              <a:ext cx="293688" cy="4619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2400" b="1" i="1">
                  <a:solidFill>
                    <a:srgbClr val="00B0F0"/>
                  </a:solidFill>
                  <a:latin typeface="Times New Roman" pitchFamily="18" charset="0"/>
                  <a:cs typeface="Times New Roman" pitchFamily="18" charset="0"/>
                </a:rPr>
                <a:t>у</a:t>
              </a:r>
              <a:endParaRPr lang="ru-RU" sz="2400" b="1" i="1" baseline="3000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7" name="Полилиния 56"/>
            <p:cNvSpPr/>
            <p:nvPr/>
          </p:nvSpPr>
          <p:spPr>
            <a:xfrm>
              <a:off x="769925" y="2105029"/>
              <a:ext cx="1944688" cy="1716088"/>
            </a:xfrm>
            <a:custGeom>
              <a:avLst/>
              <a:gdLst>
                <a:gd name="connsiteX0" fmla="*/ 0 w 2303362"/>
                <a:gd name="connsiteY0" fmla="*/ 1886673 h 1886673"/>
                <a:gd name="connsiteX1" fmla="*/ 254643 w 2303362"/>
                <a:gd name="connsiteY1" fmla="*/ 1504709 h 1886673"/>
                <a:gd name="connsiteX2" fmla="*/ 879676 w 2303362"/>
                <a:gd name="connsiteY2" fmla="*/ 1238491 h 1886673"/>
                <a:gd name="connsiteX3" fmla="*/ 1215342 w 2303362"/>
                <a:gd name="connsiteY3" fmla="*/ 868101 h 1886673"/>
                <a:gd name="connsiteX4" fmla="*/ 1666754 w 2303362"/>
                <a:gd name="connsiteY4" fmla="*/ 787078 h 1886673"/>
                <a:gd name="connsiteX5" fmla="*/ 1990845 w 2303362"/>
                <a:gd name="connsiteY5" fmla="*/ 277792 h 1886673"/>
                <a:gd name="connsiteX6" fmla="*/ 2303362 w 2303362"/>
                <a:gd name="connsiteY6" fmla="*/ 0 h 1886673"/>
                <a:gd name="connsiteX0" fmla="*/ 0 w 2303362"/>
                <a:gd name="connsiteY0" fmla="*/ 1886673 h 1886673"/>
                <a:gd name="connsiteX1" fmla="*/ 437703 w 2303362"/>
                <a:gd name="connsiteY1" fmla="*/ 256031 h 1886673"/>
                <a:gd name="connsiteX2" fmla="*/ 879676 w 2303362"/>
                <a:gd name="connsiteY2" fmla="*/ 1238491 h 1886673"/>
                <a:gd name="connsiteX3" fmla="*/ 1215342 w 2303362"/>
                <a:gd name="connsiteY3" fmla="*/ 868101 h 1886673"/>
                <a:gd name="connsiteX4" fmla="*/ 1666754 w 2303362"/>
                <a:gd name="connsiteY4" fmla="*/ 787078 h 1886673"/>
                <a:gd name="connsiteX5" fmla="*/ 1990845 w 2303362"/>
                <a:gd name="connsiteY5" fmla="*/ 277792 h 1886673"/>
                <a:gd name="connsiteX6" fmla="*/ 2303362 w 2303362"/>
                <a:gd name="connsiteY6" fmla="*/ 0 h 1886673"/>
                <a:gd name="connsiteX0" fmla="*/ 0 w 2303362"/>
                <a:gd name="connsiteY0" fmla="*/ 1980291 h 2420465"/>
                <a:gd name="connsiteX1" fmla="*/ 437703 w 2303362"/>
                <a:gd name="connsiteY1" fmla="*/ 349649 h 2420465"/>
                <a:gd name="connsiteX2" fmla="*/ 879676 w 2303362"/>
                <a:gd name="connsiteY2" fmla="*/ 1332109 h 2420465"/>
                <a:gd name="connsiteX3" fmla="*/ 1215342 w 2303362"/>
                <a:gd name="connsiteY3" fmla="*/ 961719 h 2420465"/>
                <a:gd name="connsiteX4" fmla="*/ 1661839 w 2303362"/>
                <a:gd name="connsiteY4" fmla="*/ 2322080 h 2420465"/>
                <a:gd name="connsiteX5" fmla="*/ 1990845 w 2303362"/>
                <a:gd name="connsiteY5" fmla="*/ 371410 h 2420465"/>
                <a:gd name="connsiteX6" fmla="*/ 2303362 w 2303362"/>
                <a:gd name="connsiteY6" fmla="*/ 93618 h 2420465"/>
                <a:gd name="connsiteX0" fmla="*/ 0 w 2309911"/>
                <a:gd name="connsiteY0" fmla="*/ 1823275 h 2263449"/>
                <a:gd name="connsiteX1" fmla="*/ 437703 w 2309911"/>
                <a:gd name="connsiteY1" fmla="*/ 192633 h 2263449"/>
                <a:gd name="connsiteX2" fmla="*/ 879676 w 2309911"/>
                <a:gd name="connsiteY2" fmla="*/ 1175093 h 2263449"/>
                <a:gd name="connsiteX3" fmla="*/ 1215342 w 2309911"/>
                <a:gd name="connsiteY3" fmla="*/ 804703 h 2263449"/>
                <a:gd name="connsiteX4" fmla="*/ 1661839 w 2309911"/>
                <a:gd name="connsiteY4" fmla="*/ 2165064 h 2263449"/>
                <a:gd name="connsiteX5" fmla="*/ 1990845 w 2309911"/>
                <a:gd name="connsiteY5" fmla="*/ 214394 h 2263449"/>
                <a:gd name="connsiteX6" fmla="*/ 2309911 w 2309911"/>
                <a:gd name="connsiteY6" fmla="*/ 878697 h 2263449"/>
                <a:gd name="connsiteX0" fmla="*/ 0 w 2309911"/>
                <a:gd name="connsiteY0" fmla="*/ 1738672 h 2107087"/>
                <a:gd name="connsiteX1" fmla="*/ 437703 w 2309911"/>
                <a:gd name="connsiteY1" fmla="*/ 108030 h 2107087"/>
                <a:gd name="connsiteX2" fmla="*/ 879676 w 2309911"/>
                <a:gd name="connsiteY2" fmla="*/ 1090490 h 2107087"/>
                <a:gd name="connsiteX3" fmla="*/ 1215342 w 2309911"/>
                <a:gd name="connsiteY3" fmla="*/ 720100 h 2107087"/>
                <a:gd name="connsiteX4" fmla="*/ 1661839 w 2309911"/>
                <a:gd name="connsiteY4" fmla="*/ 2080461 h 2107087"/>
                <a:gd name="connsiteX5" fmla="*/ 1877863 w 2309911"/>
                <a:gd name="connsiteY5" fmla="*/ 879850 h 2107087"/>
                <a:gd name="connsiteX6" fmla="*/ 2309911 w 2309911"/>
                <a:gd name="connsiteY6" fmla="*/ 794094 h 2107087"/>
                <a:gd name="connsiteX0" fmla="*/ 0 w 2309911"/>
                <a:gd name="connsiteY0" fmla="*/ 1738672 h 2135672"/>
                <a:gd name="connsiteX1" fmla="*/ 437703 w 2309911"/>
                <a:gd name="connsiteY1" fmla="*/ 108030 h 2135672"/>
                <a:gd name="connsiteX2" fmla="*/ 879676 w 2309911"/>
                <a:gd name="connsiteY2" fmla="*/ 1090490 h 2135672"/>
                <a:gd name="connsiteX3" fmla="*/ 1215342 w 2309911"/>
                <a:gd name="connsiteY3" fmla="*/ 720100 h 2135672"/>
                <a:gd name="connsiteX4" fmla="*/ 1661839 w 2309911"/>
                <a:gd name="connsiteY4" fmla="*/ 2080461 h 2135672"/>
                <a:gd name="connsiteX5" fmla="*/ 1877863 w 2309911"/>
                <a:gd name="connsiteY5" fmla="*/ 1051366 h 2135672"/>
                <a:gd name="connsiteX6" fmla="*/ 2309911 w 2309911"/>
                <a:gd name="connsiteY6" fmla="*/ 794094 h 2135672"/>
                <a:gd name="connsiteX0" fmla="*/ 0 w 2309911"/>
                <a:gd name="connsiteY0" fmla="*/ 1738672 h 2135672"/>
                <a:gd name="connsiteX1" fmla="*/ 437703 w 2309911"/>
                <a:gd name="connsiteY1" fmla="*/ 108030 h 2135672"/>
                <a:gd name="connsiteX2" fmla="*/ 879676 w 2309911"/>
                <a:gd name="connsiteY2" fmla="*/ 1090490 h 2135672"/>
                <a:gd name="connsiteX3" fmla="*/ 1215342 w 2309911"/>
                <a:gd name="connsiteY3" fmla="*/ 720100 h 2135672"/>
                <a:gd name="connsiteX4" fmla="*/ 1517823 w 2309911"/>
                <a:gd name="connsiteY4" fmla="*/ 2080461 h 2135672"/>
                <a:gd name="connsiteX5" fmla="*/ 1877863 w 2309911"/>
                <a:gd name="connsiteY5" fmla="*/ 1051366 h 2135672"/>
                <a:gd name="connsiteX6" fmla="*/ 2309911 w 2309911"/>
                <a:gd name="connsiteY6" fmla="*/ 794094 h 2135672"/>
                <a:gd name="connsiteX0" fmla="*/ 0 w 2309911"/>
                <a:gd name="connsiteY0" fmla="*/ 1738672 h 2123340"/>
                <a:gd name="connsiteX1" fmla="*/ 437703 w 2309911"/>
                <a:gd name="connsiteY1" fmla="*/ 108030 h 2123340"/>
                <a:gd name="connsiteX2" fmla="*/ 879676 w 2309911"/>
                <a:gd name="connsiteY2" fmla="*/ 1090490 h 2123340"/>
                <a:gd name="connsiteX3" fmla="*/ 1229791 w 2309911"/>
                <a:gd name="connsiteY3" fmla="*/ 1308640 h 2123340"/>
                <a:gd name="connsiteX4" fmla="*/ 1517823 w 2309911"/>
                <a:gd name="connsiteY4" fmla="*/ 2080461 h 2123340"/>
                <a:gd name="connsiteX5" fmla="*/ 1877863 w 2309911"/>
                <a:gd name="connsiteY5" fmla="*/ 1051366 h 2123340"/>
                <a:gd name="connsiteX6" fmla="*/ 2309911 w 2309911"/>
                <a:gd name="connsiteY6" fmla="*/ 794094 h 2123340"/>
                <a:gd name="connsiteX0" fmla="*/ 0 w 2309911"/>
                <a:gd name="connsiteY0" fmla="*/ 1759486 h 2144154"/>
                <a:gd name="connsiteX1" fmla="*/ 437703 w 2309911"/>
                <a:gd name="connsiteY1" fmla="*/ 128844 h 2144154"/>
                <a:gd name="connsiteX2" fmla="*/ 869751 w 2309911"/>
                <a:gd name="connsiteY2" fmla="*/ 986424 h 2144154"/>
                <a:gd name="connsiteX3" fmla="*/ 1229791 w 2309911"/>
                <a:gd name="connsiteY3" fmla="*/ 1329454 h 2144154"/>
                <a:gd name="connsiteX4" fmla="*/ 1517823 w 2309911"/>
                <a:gd name="connsiteY4" fmla="*/ 2101275 h 2144154"/>
                <a:gd name="connsiteX5" fmla="*/ 1877863 w 2309911"/>
                <a:gd name="connsiteY5" fmla="*/ 1072180 h 2144154"/>
                <a:gd name="connsiteX6" fmla="*/ 2309911 w 2309911"/>
                <a:gd name="connsiteY6" fmla="*/ 814908 h 2144154"/>
                <a:gd name="connsiteX0" fmla="*/ 0 w 2309911"/>
                <a:gd name="connsiteY0" fmla="*/ 1659228 h 2043896"/>
                <a:gd name="connsiteX1" fmla="*/ 77663 w 2309911"/>
                <a:gd name="connsiteY1" fmla="*/ 1057682 h 2043896"/>
                <a:gd name="connsiteX2" fmla="*/ 437703 w 2309911"/>
                <a:gd name="connsiteY2" fmla="*/ 28586 h 2043896"/>
                <a:gd name="connsiteX3" fmla="*/ 869751 w 2309911"/>
                <a:gd name="connsiteY3" fmla="*/ 886166 h 2043896"/>
                <a:gd name="connsiteX4" fmla="*/ 1229791 w 2309911"/>
                <a:gd name="connsiteY4" fmla="*/ 1229196 h 2043896"/>
                <a:gd name="connsiteX5" fmla="*/ 1517823 w 2309911"/>
                <a:gd name="connsiteY5" fmla="*/ 2001017 h 2043896"/>
                <a:gd name="connsiteX6" fmla="*/ 1877863 w 2309911"/>
                <a:gd name="connsiteY6" fmla="*/ 971922 h 2043896"/>
                <a:gd name="connsiteX7" fmla="*/ 2309911 w 2309911"/>
                <a:gd name="connsiteY7" fmla="*/ 714650 h 2043896"/>
                <a:gd name="connsiteX0" fmla="*/ 7289 w 2317200"/>
                <a:gd name="connsiteY0" fmla="*/ 1659228 h 2043896"/>
                <a:gd name="connsiteX1" fmla="*/ 12944 w 2317200"/>
                <a:gd name="connsiteY1" fmla="*/ 1229198 h 2043896"/>
                <a:gd name="connsiteX2" fmla="*/ 84952 w 2317200"/>
                <a:gd name="connsiteY2" fmla="*/ 1057682 h 2043896"/>
                <a:gd name="connsiteX3" fmla="*/ 444992 w 2317200"/>
                <a:gd name="connsiteY3" fmla="*/ 28586 h 2043896"/>
                <a:gd name="connsiteX4" fmla="*/ 877040 w 2317200"/>
                <a:gd name="connsiteY4" fmla="*/ 886166 h 2043896"/>
                <a:gd name="connsiteX5" fmla="*/ 1237080 w 2317200"/>
                <a:gd name="connsiteY5" fmla="*/ 1229196 h 2043896"/>
                <a:gd name="connsiteX6" fmla="*/ 1525112 w 2317200"/>
                <a:gd name="connsiteY6" fmla="*/ 2001017 h 2043896"/>
                <a:gd name="connsiteX7" fmla="*/ 1885152 w 2317200"/>
                <a:gd name="connsiteY7" fmla="*/ 971922 h 2043896"/>
                <a:gd name="connsiteX8" fmla="*/ 2317200 w 2317200"/>
                <a:gd name="connsiteY8" fmla="*/ 714650 h 2043896"/>
                <a:gd name="connsiteX0" fmla="*/ 0 w 2376264"/>
                <a:gd name="connsiteY0" fmla="*/ 1314955 h 2043896"/>
                <a:gd name="connsiteX1" fmla="*/ 72008 w 2376264"/>
                <a:gd name="connsiteY1" fmla="*/ 1229198 h 2043896"/>
                <a:gd name="connsiteX2" fmla="*/ 144016 w 2376264"/>
                <a:gd name="connsiteY2" fmla="*/ 1057682 h 2043896"/>
                <a:gd name="connsiteX3" fmla="*/ 504056 w 2376264"/>
                <a:gd name="connsiteY3" fmla="*/ 28586 h 2043896"/>
                <a:gd name="connsiteX4" fmla="*/ 936104 w 2376264"/>
                <a:gd name="connsiteY4" fmla="*/ 886166 h 2043896"/>
                <a:gd name="connsiteX5" fmla="*/ 1296144 w 2376264"/>
                <a:gd name="connsiteY5" fmla="*/ 1229196 h 2043896"/>
                <a:gd name="connsiteX6" fmla="*/ 1584176 w 2376264"/>
                <a:gd name="connsiteY6" fmla="*/ 2001017 h 2043896"/>
                <a:gd name="connsiteX7" fmla="*/ 1944216 w 2376264"/>
                <a:gd name="connsiteY7" fmla="*/ 971922 h 2043896"/>
                <a:gd name="connsiteX8" fmla="*/ 2376264 w 2376264"/>
                <a:gd name="connsiteY8" fmla="*/ 714650 h 2043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76264" h="2043896">
                  <a:moveTo>
                    <a:pt x="0" y="1314955"/>
                  </a:moveTo>
                  <a:cubicBezTo>
                    <a:pt x="1369" y="1310087"/>
                    <a:pt x="48005" y="1272077"/>
                    <a:pt x="72008" y="1229198"/>
                  </a:cubicBezTo>
                  <a:cubicBezTo>
                    <a:pt x="96011" y="1186319"/>
                    <a:pt x="72008" y="1257784"/>
                    <a:pt x="144016" y="1057682"/>
                  </a:cubicBezTo>
                  <a:cubicBezTo>
                    <a:pt x="216024" y="857580"/>
                    <a:pt x="372041" y="57172"/>
                    <a:pt x="504056" y="28586"/>
                  </a:cubicBezTo>
                  <a:cubicBezTo>
                    <a:pt x="636071" y="0"/>
                    <a:pt x="804089" y="686064"/>
                    <a:pt x="936104" y="886166"/>
                  </a:cubicBezTo>
                  <a:cubicBezTo>
                    <a:pt x="1068119" y="1086268"/>
                    <a:pt x="1188132" y="1043388"/>
                    <a:pt x="1296144" y="1229196"/>
                  </a:cubicBezTo>
                  <a:cubicBezTo>
                    <a:pt x="1404156" y="1415005"/>
                    <a:pt x="1476164" y="2043896"/>
                    <a:pt x="1584176" y="2001017"/>
                  </a:cubicBezTo>
                  <a:cubicBezTo>
                    <a:pt x="1692188" y="1958138"/>
                    <a:pt x="1812201" y="1186316"/>
                    <a:pt x="1944216" y="971922"/>
                  </a:cubicBezTo>
                  <a:cubicBezTo>
                    <a:pt x="2076231" y="757528"/>
                    <a:pt x="2273056" y="787956"/>
                    <a:pt x="2376264" y="714650"/>
                  </a:cubicBezTo>
                </a:path>
              </a:pathLst>
            </a:cu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58" name="Овал 57"/>
            <p:cNvSpPr/>
            <p:nvPr/>
          </p:nvSpPr>
          <p:spPr>
            <a:xfrm>
              <a:off x="763575" y="3136904"/>
              <a:ext cx="144463" cy="144463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59" name="Овал 58"/>
            <p:cNvSpPr/>
            <p:nvPr/>
          </p:nvSpPr>
          <p:spPr bwMode="auto">
            <a:xfrm>
              <a:off x="2641588" y="2632079"/>
              <a:ext cx="144462" cy="144463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76" name="Овал 75"/>
            <p:cNvSpPr/>
            <p:nvPr/>
          </p:nvSpPr>
          <p:spPr>
            <a:xfrm>
              <a:off x="1130288" y="2055817"/>
              <a:ext cx="144462" cy="144462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77" name="Овал 76"/>
            <p:cNvSpPr/>
            <p:nvPr/>
          </p:nvSpPr>
          <p:spPr>
            <a:xfrm>
              <a:off x="1993888" y="3713167"/>
              <a:ext cx="144462" cy="144462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dirty="0">
                <a:solidFill>
                  <a:schemeClr val="tx1"/>
                </a:solidFill>
              </a:endParaRPr>
            </a:p>
          </p:txBody>
        </p:sp>
        <p:cxnSp>
          <p:nvCxnSpPr>
            <p:cNvPr id="78" name="Прямая со стрелкой 77"/>
            <p:cNvCxnSpPr/>
            <p:nvPr/>
          </p:nvCxnSpPr>
          <p:spPr bwMode="auto">
            <a:xfrm flipV="1">
              <a:off x="3573450" y="1770067"/>
              <a:ext cx="30163" cy="2519362"/>
            </a:xfrm>
            <a:prstGeom prst="straightConnector1">
              <a:avLst/>
            </a:prstGeom>
            <a:ln>
              <a:solidFill>
                <a:srgbClr val="00B0F0"/>
              </a:solidFill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Прямая со стрелкой 78"/>
            <p:cNvCxnSpPr/>
            <p:nvPr/>
          </p:nvCxnSpPr>
          <p:spPr bwMode="auto">
            <a:xfrm>
              <a:off x="3362313" y="4073529"/>
              <a:ext cx="2808287" cy="0"/>
            </a:xfrm>
            <a:prstGeom prst="straightConnector1">
              <a:avLst/>
            </a:prstGeom>
            <a:ln>
              <a:solidFill>
                <a:srgbClr val="00B0F0"/>
              </a:solidFill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90152" name="Line 46"/>
            <p:cNvSpPr>
              <a:spLocks noChangeShapeType="1"/>
            </p:cNvSpPr>
            <p:nvPr/>
          </p:nvSpPr>
          <p:spPr bwMode="auto">
            <a:xfrm>
              <a:off x="5738800" y="4000504"/>
              <a:ext cx="0" cy="20478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0153" name="TextBox 3"/>
            <p:cNvSpPr txBox="1">
              <a:spLocks noChangeArrowheads="1"/>
            </p:cNvSpPr>
            <p:nvPr/>
          </p:nvSpPr>
          <p:spPr bwMode="auto">
            <a:xfrm>
              <a:off x="3644888" y="4146554"/>
              <a:ext cx="503237" cy="4603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2400" i="1">
                  <a:latin typeface="Times New Roman" pitchFamily="18" charset="0"/>
                  <a:cs typeface="Times New Roman" pitchFamily="18" charset="0"/>
                </a:rPr>
                <a:t>а</a:t>
              </a:r>
              <a:endParaRPr lang="ru-RU" sz="2400" b="1" i="1" baseline="-2500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0154" name="Line 46"/>
            <p:cNvSpPr>
              <a:spLocks noChangeShapeType="1"/>
            </p:cNvSpPr>
            <p:nvPr/>
          </p:nvSpPr>
          <p:spPr bwMode="auto">
            <a:xfrm>
              <a:off x="3849675" y="4002092"/>
              <a:ext cx="11113" cy="2159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0155" name="Line 153"/>
            <p:cNvSpPr>
              <a:spLocks noChangeShapeType="1"/>
            </p:cNvSpPr>
            <p:nvPr/>
          </p:nvSpPr>
          <p:spPr bwMode="auto">
            <a:xfrm flipH="1">
              <a:off x="3849675" y="3352804"/>
              <a:ext cx="22225" cy="8651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0156" name="Line 153"/>
            <p:cNvSpPr>
              <a:spLocks noChangeShapeType="1"/>
            </p:cNvSpPr>
            <p:nvPr/>
          </p:nvSpPr>
          <p:spPr bwMode="auto">
            <a:xfrm flipH="1">
              <a:off x="5738800" y="2200279"/>
              <a:ext cx="4763" cy="18732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0157" name="TextBox 3"/>
            <p:cNvSpPr txBox="1">
              <a:spLocks noChangeArrowheads="1"/>
            </p:cNvSpPr>
            <p:nvPr/>
          </p:nvSpPr>
          <p:spPr bwMode="auto">
            <a:xfrm>
              <a:off x="5589575" y="4144967"/>
              <a:ext cx="436563" cy="4619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2400" i="1">
                  <a:latin typeface="Times New Roman" pitchFamily="18" charset="0"/>
                  <a:cs typeface="Times New Roman" pitchFamily="18" charset="0"/>
                </a:rPr>
                <a:t>в</a:t>
              </a:r>
              <a:endParaRPr lang="ru-RU" sz="2400" b="1" i="1" baseline="-2500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0158" name="TextBox 3"/>
            <p:cNvSpPr txBox="1">
              <a:spLocks noChangeArrowheads="1"/>
            </p:cNvSpPr>
            <p:nvPr/>
          </p:nvSpPr>
          <p:spPr bwMode="auto">
            <a:xfrm>
              <a:off x="6099163" y="4000504"/>
              <a:ext cx="293687" cy="461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2400" b="1" i="1" dirty="0">
                  <a:solidFill>
                    <a:srgbClr val="00B0F0"/>
                  </a:solidFill>
                  <a:latin typeface="Times New Roman" pitchFamily="18" charset="0"/>
                  <a:cs typeface="Times New Roman" pitchFamily="18" charset="0"/>
                </a:rPr>
                <a:t>х</a:t>
              </a:r>
              <a:endParaRPr lang="ru-RU" sz="2400" b="1" i="1" baseline="300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0159" name="TextBox 3"/>
            <p:cNvSpPr txBox="1">
              <a:spLocks noChangeArrowheads="1"/>
            </p:cNvSpPr>
            <p:nvPr/>
          </p:nvSpPr>
          <p:spPr bwMode="auto">
            <a:xfrm>
              <a:off x="3428992" y="1285860"/>
              <a:ext cx="293687" cy="4619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2400" b="1" i="1" dirty="0">
                  <a:solidFill>
                    <a:srgbClr val="00B0F0"/>
                  </a:solidFill>
                  <a:latin typeface="Times New Roman" pitchFamily="18" charset="0"/>
                  <a:cs typeface="Times New Roman" pitchFamily="18" charset="0"/>
                </a:rPr>
                <a:t>у</a:t>
              </a:r>
              <a:endParaRPr lang="ru-RU" sz="2400" b="1" i="1" baseline="300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3" name="Овал 92"/>
            <p:cNvSpPr/>
            <p:nvPr/>
          </p:nvSpPr>
          <p:spPr>
            <a:xfrm>
              <a:off x="4286248" y="1643050"/>
              <a:ext cx="144463" cy="144462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94" name="Овал 93"/>
            <p:cNvSpPr/>
            <p:nvPr/>
          </p:nvSpPr>
          <p:spPr>
            <a:xfrm>
              <a:off x="4714876" y="2571744"/>
              <a:ext cx="144463" cy="144462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90168" name="TextBox 99"/>
            <p:cNvSpPr txBox="1">
              <a:spLocks noChangeArrowheads="1"/>
            </p:cNvSpPr>
            <p:nvPr/>
          </p:nvSpPr>
          <p:spPr bwMode="auto">
            <a:xfrm>
              <a:off x="928662" y="1643050"/>
              <a:ext cx="700833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dirty="0" smtClean="0">
                  <a:solidFill>
                    <a:srgbClr val="FF0000"/>
                  </a:solidFill>
                </a:rPr>
                <a:t>наиб</a:t>
              </a:r>
              <a:endParaRPr lang="ru-RU" dirty="0">
                <a:solidFill>
                  <a:srgbClr val="FF0000"/>
                </a:solidFill>
              </a:endParaRPr>
            </a:p>
          </p:txBody>
        </p:sp>
        <p:sp>
          <p:nvSpPr>
            <p:cNvPr id="90169" name="TextBox 100"/>
            <p:cNvSpPr txBox="1">
              <a:spLocks noChangeArrowheads="1"/>
            </p:cNvSpPr>
            <p:nvPr/>
          </p:nvSpPr>
          <p:spPr bwMode="auto">
            <a:xfrm>
              <a:off x="1714480" y="3714752"/>
              <a:ext cx="72808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dirty="0" err="1" smtClean="0">
                  <a:solidFill>
                    <a:srgbClr val="FF0000"/>
                  </a:solidFill>
                </a:rPr>
                <a:t>наим</a:t>
              </a:r>
              <a:endParaRPr lang="ru-RU" dirty="0">
                <a:solidFill>
                  <a:srgbClr val="FF0000"/>
                </a:solidFill>
              </a:endParaRPr>
            </a:p>
          </p:txBody>
        </p:sp>
        <p:sp>
          <p:nvSpPr>
            <p:cNvPr id="90170" name="TextBox 101"/>
            <p:cNvSpPr txBox="1">
              <a:spLocks noChangeArrowheads="1"/>
            </p:cNvSpPr>
            <p:nvPr/>
          </p:nvSpPr>
          <p:spPr bwMode="auto">
            <a:xfrm>
              <a:off x="4071934" y="1285860"/>
              <a:ext cx="700833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dirty="0" smtClean="0">
                  <a:solidFill>
                    <a:srgbClr val="FF0000"/>
                  </a:solidFill>
                </a:rPr>
                <a:t>наиб</a:t>
              </a:r>
              <a:endParaRPr lang="ru-RU" dirty="0">
                <a:solidFill>
                  <a:srgbClr val="FF0000"/>
                </a:solidFill>
              </a:endParaRPr>
            </a:p>
          </p:txBody>
        </p:sp>
        <p:sp>
          <p:nvSpPr>
            <p:cNvPr id="90171" name="TextBox 102"/>
            <p:cNvSpPr txBox="1">
              <a:spLocks noChangeArrowheads="1"/>
            </p:cNvSpPr>
            <p:nvPr/>
          </p:nvSpPr>
          <p:spPr bwMode="auto">
            <a:xfrm>
              <a:off x="3929058" y="3286124"/>
              <a:ext cx="72808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dirty="0" err="1" smtClean="0">
                  <a:solidFill>
                    <a:srgbClr val="FF0000"/>
                  </a:solidFill>
                </a:rPr>
                <a:t>наим</a:t>
              </a:r>
              <a:endParaRPr lang="ru-RU" dirty="0">
                <a:solidFill>
                  <a:srgbClr val="FF0000"/>
                </a:solidFill>
              </a:endParaRPr>
            </a:p>
          </p:txBody>
        </p:sp>
        <p:sp>
          <p:nvSpPr>
            <p:cNvPr id="90" name="Овал 89"/>
            <p:cNvSpPr/>
            <p:nvPr/>
          </p:nvSpPr>
          <p:spPr bwMode="auto">
            <a:xfrm>
              <a:off x="5665775" y="2128842"/>
              <a:ext cx="144463" cy="144462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89" name="Овал 88"/>
            <p:cNvSpPr/>
            <p:nvPr/>
          </p:nvSpPr>
          <p:spPr>
            <a:xfrm>
              <a:off x="3789350" y="3279779"/>
              <a:ext cx="144463" cy="144463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dirty="0">
                <a:solidFill>
                  <a:schemeClr val="tx1"/>
                </a:solidFill>
              </a:endParaRPr>
            </a:p>
          </p:txBody>
        </p:sp>
      </p:grpSp>
      <p:sp>
        <p:nvSpPr>
          <p:cNvPr id="41" name="TextBox 40"/>
          <p:cNvSpPr txBox="1"/>
          <p:nvPr/>
        </p:nvSpPr>
        <p:spPr>
          <a:xfrm>
            <a:off x="357158" y="4071942"/>
            <a:ext cx="821537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3000" dirty="0" smtClean="0">
                <a:latin typeface="+mn-lt"/>
              </a:rPr>
              <a:t>2) Если экстремум есть, то наибольшее и наименьшее значения функции могут быть на концах отрезка или в точках экстремума.</a:t>
            </a:r>
            <a:endParaRPr lang="ru-RU" sz="30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Содержимое 2"/>
          <p:cNvSpPr txBox="1">
            <a:spLocks/>
          </p:cNvSpPr>
          <p:nvPr/>
        </p:nvSpPr>
        <p:spPr>
          <a:xfrm>
            <a:off x="467544" y="116632"/>
            <a:ext cx="8208912" cy="109779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274320" indent="-274320" algn="ctr" fontAlgn="auto"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defRPr/>
            </a:pPr>
            <a:r>
              <a:rPr lang="ru-RU" sz="3200" b="1" dirty="0" smtClean="0">
                <a:solidFill>
                  <a:schemeClr val="tx1"/>
                </a:solidFill>
              </a:rPr>
              <a:t>Правило нахождения наибольшего и наименьшего значения функции</a:t>
            </a:r>
            <a:endParaRPr lang="ru-RU" sz="3200" b="1" i="1" dirty="0">
              <a:solidFill>
                <a:schemeClr val="tx1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214282" y="1714488"/>
            <a:ext cx="8429684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  <a:defRPr/>
            </a:pPr>
            <a:r>
              <a:rPr lang="ru-RU" sz="2800" dirty="0" smtClean="0">
                <a:latin typeface="+mn-lt"/>
              </a:rPr>
              <a:t>Найти производную функции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f 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′(x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+mj-lt"/>
              <a:buAutoNum type="arabicPeriod"/>
              <a:defRPr/>
            </a:pPr>
            <a:r>
              <a:rPr lang="ru-RU" sz="2800" dirty="0" smtClean="0">
                <a:latin typeface="+mn-lt"/>
              </a:rPr>
              <a:t>Найти критические точки (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f ′(x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=0),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проверить принадлежат ли они заданному промежутку</a:t>
            </a:r>
            <a:r>
              <a:rPr lang="ru-RU" sz="2800" dirty="0" smtClean="0">
                <a:latin typeface="+mn-lt"/>
              </a:rPr>
              <a:t>;</a:t>
            </a:r>
            <a:endParaRPr lang="ru-RU" sz="2800" dirty="0">
              <a:latin typeface="+mn-lt"/>
            </a:endParaRPr>
          </a:p>
          <a:p>
            <a:pPr marL="457200" indent="-457200">
              <a:buFont typeface="+mj-lt"/>
              <a:buAutoNum type="arabicPeriod"/>
              <a:defRPr/>
            </a:pPr>
            <a:r>
              <a:rPr lang="ru-RU" sz="2800" dirty="0" smtClean="0">
                <a:latin typeface="+mn-lt"/>
              </a:rPr>
              <a:t>Вычислить значения функции в точках, которые принадлежат промежутку;</a:t>
            </a:r>
            <a:endParaRPr lang="ru-RU" sz="2800" dirty="0">
              <a:latin typeface="+mn-lt"/>
            </a:endParaRPr>
          </a:p>
          <a:p>
            <a:pPr marL="457200" indent="-457200">
              <a:buFont typeface="+mj-lt"/>
              <a:buAutoNum type="arabicPeriod"/>
              <a:defRPr/>
            </a:pPr>
            <a:r>
              <a:rPr lang="ru-RU" sz="2800" dirty="0" smtClean="0">
                <a:latin typeface="+mn-lt"/>
              </a:rPr>
              <a:t>Вычислить значения функции на концах промежутка (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f(a)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f(b)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800" dirty="0" smtClean="0">
                <a:latin typeface="+mn-lt"/>
              </a:rPr>
              <a:t>;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ru-RU" sz="2800" dirty="0" smtClean="0">
                <a:latin typeface="+mn-lt"/>
              </a:rPr>
              <a:t> Сравнить полученные значения, выбрать наибольшее и наименьшее значение функции, записать ответ.</a:t>
            </a:r>
          </a:p>
          <a:p>
            <a:pPr marL="457200" indent="-457200">
              <a:buFont typeface="+mj-lt"/>
              <a:buAutoNum type="arabicPeriod"/>
              <a:defRPr/>
            </a:pPr>
            <a:endParaRPr lang="ru-RU" sz="32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8914" name="Object 14"/>
          <p:cNvGraphicFramePr>
            <a:graphicFrameLocks noChangeAspect="1"/>
          </p:cNvGraphicFramePr>
          <p:nvPr/>
        </p:nvGraphicFramePr>
        <p:xfrm>
          <a:off x="428596" y="4786322"/>
          <a:ext cx="4965700" cy="638175"/>
        </p:xfrm>
        <a:graphic>
          <a:graphicData uri="http://schemas.openxmlformats.org/presentationml/2006/ole">
            <p:oleObj spid="_x0000_s38914" name="Формула" r:id="rId3" imgW="1777680" imgH="228600" progId="Equation.3">
              <p:embed/>
            </p:oleObj>
          </a:graphicData>
        </a:graphic>
      </p:graphicFrame>
      <p:graphicFrame>
        <p:nvGraphicFramePr>
          <p:cNvPr id="38915" name="Object 13"/>
          <p:cNvGraphicFramePr>
            <a:graphicFrameLocks noChangeAspect="1"/>
          </p:cNvGraphicFramePr>
          <p:nvPr/>
        </p:nvGraphicFramePr>
        <p:xfrm>
          <a:off x="357158" y="4143380"/>
          <a:ext cx="6418262" cy="638175"/>
        </p:xfrm>
        <a:graphic>
          <a:graphicData uri="http://schemas.openxmlformats.org/presentationml/2006/ole">
            <p:oleObj spid="_x0000_s38915" name="Формула" r:id="rId4" imgW="2298600" imgH="228600" progId="Equation.3">
              <p:embed/>
            </p:oleObj>
          </a:graphicData>
        </a:graphic>
      </p:graphicFrame>
      <p:sp>
        <p:nvSpPr>
          <p:cNvPr id="22" name="Скругленный прямоугольник 21"/>
          <p:cNvSpPr/>
          <p:nvPr/>
        </p:nvSpPr>
        <p:spPr>
          <a:xfrm>
            <a:off x="4858322" y="5500702"/>
            <a:ext cx="4285678" cy="1127048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142844" y="5500702"/>
            <a:ext cx="4429726" cy="1127048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285720" y="0"/>
            <a:ext cx="1331640" cy="64807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274320" indent="-274320" algn="ctr" fontAlgn="auto"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defRPr/>
            </a:pPr>
            <a:r>
              <a:rPr lang="ru-RU" sz="3600" b="1" dirty="0">
                <a:solidFill>
                  <a:schemeClr val="tx1"/>
                </a:solidFill>
              </a:rPr>
              <a:t>№ 1</a:t>
            </a:r>
            <a:endParaRPr lang="ru-RU" sz="3600" b="1" i="1" dirty="0">
              <a:solidFill>
                <a:schemeClr val="tx1"/>
              </a:solidFill>
            </a:endParaRPr>
          </a:p>
        </p:txBody>
      </p:sp>
      <p:sp>
        <p:nvSpPr>
          <p:cNvPr id="38933" name="Прямоугольник 31"/>
          <p:cNvSpPr>
            <a:spLocks noChangeArrowheads="1"/>
          </p:cNvSpPr>
          <p:nvPr/>
        </p:nvSpPr>
        <p:spPr bwMode="auto">
          <a:xfrm>
            <a:off x="0" y="188913"/>
            <a:ext cx="9144000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dirty="0">
                <a:solidFill>
                  <a:srgbClr val="000000"/>
                </a:solidFill>
                <a:latin typeface="Cambria" pitchFamily="18" charset="0"/>
              </a:rPr>
              <a:t>	</a:t>
            </a:r>
            <a:r>
              <a:rPr lang="ru-RU" sz="2800" dirty="0" smtClean="0">
                <a:solidFill>
                  <a:srgbClr val="000000"/>
                </a:solidFill>
                <a:latin typeface="Cambria" pitchFamily="18" charset="0"/>
              </a:rPr>
              <a:t>	Найти </a:t>
            </a:r>
            <a:r>
              <a:rPr lang="ru-RU" sz="2800" dirty="0">
                <a:solidFill>
                  <a:srgbClr val="000000"/>
                </a:solidFill>
                <a:latin typeface="Cambria" pitchFamily="18" charset="0"/>
              </a:rPr>
              <a:t>наибольшее и наименьшее значения </a:t>
            </a:r>
            <a:r>
              <a:rPr lang="ru-RU" sz="2800" dirty="0" smtClean="0">
                <a:solidFill>
                  <a:srgbClr val="000000"/>
                </a:solidFill>
                <a:latin typeface="Cambria" pitchFamily="18" charset="0"/>
              </a:rPr>
              <a:t>функции на отрезке:</a:t>
            </a:r>
            <a:endParaRPr lang="ru-RU" sz="2800" i="1" baseline="30000" dirty="0">
              <a:solidFill>
                <a:srgbClr val="000000"/>
              </a:solidFill>
              <a:latin typeface="Cambria" pitchFamily="18" charset="0"/>
              <a:cs typeface="Times New Roman" pitchFamily="18" charset="0"/>
            </a:endParaRPr>
          </a:p>
        </p:txBody>
      </p:sp>
      <p:graphicFrame>
        <p:nvGraphicFramePr>
          <p:cNvPr id="38916" name="Object 2"/>
          <p:cNvGraphicFramePr>
            <a:graphicFrameLocks noChangeAspect="1"/>
          </p:cNvGraphicFramePr>
          <p:nvPr/>
        </p:nvGraphicFramePr>
        <p:xfrm>
          <a:off x="3476674" y="642938"/>
          <a:ext cx="5083126" cy="571484"/>
        </p:xfrm>
        <a:graphic>
          <a:graphicData uri="http://schemas.openxmlformats.org/presentationml/2006/ole">
            <p:oleObj spid="_x0000_s38916" name="Формула" r:id="rId5" imgW="2031840" imgH="228600" progId="Equation.3">
              <p:embed/>
            </p:oleObj>
          </a:graphicData>
        </a:graphic>
      </p:graphicFrame>
      <p:sp>
        <p:nvSpPr>
          <p:cNvPr id="38935" name="Прямоугольник 31"/>
          <p:cNvSpPr>
            <a:spLocks noChangeArrowheads="1"/>
          </p:cNvSpPr>
          <p:nvPr/>
        </p:nvSpPr>
        <p:spPr bwMode="auto">
          <a:xfrm>
            <a:off x="142844" y="1142984"/>
            <a:ext cx="185738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800" u="sng" dirty="0" smtClean="0">
                <a:solidFill>
                  <a:srgbClr val="000000"/>
                </a:solidFill>
                <a:latin typeface="Cambria" pitchFamily="18" charset="0"/>
              </a:rPr>
              <a:t>Решение:</a:t>
            </a:r>
            <a:endParaRPr lang="ru-RU" sz="2800" i="1" u="sng" baseline="30000" dirty="0">
              <a:solidFill>
                <a:srgbClr val="000000"/>
              </a:solidFill>
              <a:latin typeface="Cambria" pitchFamily="18" charset="0"/>
              <a:cs typeface="Times New Roman" pitchFamily="18" charset="0"/>
            </a:endParaRPr>
          </a:p>
        </p:txBody>
      </p:sp>
      <p:graphicFrame>
        <p:nvGraphicFramePr>
          <p:cNvPr id="38917" name="Object 3"/>
          <p:cNvGraphicFramePr>
            <a:graphicFrameLocks noChangeAspect="1"/>
          </p:cNvGraphicFramePr>
          <p:nvPr/>
        </p:nvGraphicFramePr>
        <p:xfrm>
          <a:off x="323850" y="1844675"/>
          <a:ext cx="3600450" cy="647700"/>
        </p:xfrm>
        <a:graphic>
          <a:graphicData uri="http://schemas.openxmlformats.org/presentationml/2006/ole">
            <p:oleObj spid="_x0000_s38917" name="Формула" r:id="rId6" imgW="1269720" imgH="228600" progId="Equation.3">
              <p:embed/>
            </p:oleObj>
          </a:graphicData>
        </a:graphic>
      </p:graphicFrame>
      <p:graphicFrame>
        <p:nvGraphicFramePr>
          <p:cNvPr id="38918" name="Object 4"/>
          <p:cNvGraphicFramePr>
            <a:graphicFrameLocks noChangeAspect="1"/>
          </p:cNvGraphicFramePr>
          <p:nvPr/>
        </p:nvGraphicFramePr>
        <p:xfrm>
          <a:off x="611188" y="2420938"/>
          <a:ext cx="2879725" cy="647700"/>
        </p:xfrm>
        <a:graphic>
          <a:graphicData uri="http://schemas.openxmlformats.org/presentationml/2006/ole">
            <p:oleObj spid="_x0000_s38918" name="Формула" r:id="rId7" imgW="1015920" imgH="228600" progId="Equation.3">
              <p:embed/>
            </p:oleObj>
          </a:graphicData>
        </a:graphic>
      </p:graphicFrame>
      <p:graphicFrame>
        <p:nvGraphicFramePr>
          <p:cNvPr id="38919" name="Object 6"/>
          <p:cNvGraphicFramePr>
            <a:graphicFrameLocks noChangeAspect="1"/>
          </p:cNvGraphicFramePr>
          <p:nvPr/>
        </p:nvGraphicFramePr>
        <p:xfrm>
          <a:off x="684213" y="2997200"/>
          <a:ext cx="2771775" cy="684213"/>
        </p:xfrm>
        <a:graphic>
          <a:graphicData uri="http://schemas.openxmlformats.org/presentationml/2006/ole">
            <p:oleObj spid="_x0000_s38919" name="Формула" r:id="rId8" imgW="977760" imgH="241200" progId="Equation.3">
              <p:embed/>
            </p:oleObj>
          </a:graphicData>
        </a:graphic>
      </p:graphicFrame>
      <p:graphicFrame>
        <p:nvGraphicFramePr>
          <p:cNvPr id="38920" name="Object 7"/>
          <p:cNvGraphicFramePr>
            <a:graphicFrameLocks noChangeAspect="1"/>
          </p:cNvGraphicFramePr>
          <p:nvPr/>
        </p:nvGraphicFramePr>
        <p:xfrm>
          <a:off x="3857621" y="3023859"/>
          <a:ext cx="3929089" cy="660725"/>
        </p:xfrm>
        <a:graphic>
          <a:graphicData uri="http://schemas.openxmlformats.org/presentationml/2006/ole">
            <p:oleObj spid="_x0000_s38920" name="Формула" r:id="rId9" imgW="1434960" imgH="241200" progId="Equation.3">
              <p:embed/>
            </p:oleObj>
          </a:graphicData>
        </a:graphic>
      </p:graphicFrame>
      <p:graphicFrame>
        <p:nvGraphicFramePr>
          <p:cNvPr id="38921" name="Object 8"/>
          <p:cNvGraphicFramePr>
            <a:graphicFrameLocks noChangeAspect="1"/>
          </p:cNvGraphicFramePr>
          <p:nvPr/>
        </p:nvGraphicFramePr>
        <p:xfrm>
          <a:off x="285720" y="3571876"/>
          <a:ext cx="6275388" cy="638175"/>
        </p:xfrm>
        <a:graphic>
          <a:graphicData uri="http://schemas.openxmlformats.org/presentationml/2006/ole">
            <p:oleObj spid="_x0000_s38921" name="Формула" r:id="rId10" imgW="2247840" imgH="228600" progId="Equation.3">
              <p:embed/>
            </p:oleObj>
          </a:graphicData>
        </a:graphic>
      </p:graphicFrame>
      <p:cxnSp>
        <p:nvCxnSpPr>
          <p:cNvPr id="16" name="Прямая соединительная линия 15"/>
          <p:cNvCxnSpPr/>
          <p:nvPr/>
        </p:nvCxnSpPr>
        <p:spPr>
          <a:xfrm>
            <a:off x="6659563" y="4149725"/>
            <a:ext cx="649287" cy="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6804025" y="4724400"/>
            <a:ext cx="647700" cy="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5292725" y="5373688"/>
            <a:ext cx="647700" cy="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aphicFrame>
        <p:nvGraphicFramePr>
          <p:cNvPr id="38922" name="Object 11"/>
          <p:cNvGraphicFramePr>
            <a:graphicFrameLocks noChangeAspect="1"/>
          </p:cNvGraphicFramePr>
          <p:nvPr/>
        </p:nvGraphicFramePr>
        <p:xfrm>
          <a:off x="333375" y="5718175"/>
          <a:ext cx="3976688" cy="752475"/>
        </p:xfrm>
        <a:graphic>
          <a:graphicData uri="http://schemas.openxmlformats.org/presentationml/2006/ole">
            <p:oleObj spid="_x0000_s38922" name="Формула" r:id="rId11" imgW="1600200" imgH="291960" progId="Equation.3">
              <p:embed/>
            </p:oleObj>
          </a:graphicData>
        </a:graphic>
      </p:graphicFrame>
      <p:graphicFrame>
        <p:nvGraphicFramePr>
          <p:cNvPr id="38923" name="Object 12"/>
          <p:cNvGraphicFramePr>
            <a:graphicFrameLocks noChangeAspect="1"/>
          </p:cNvGraphicFramePr>
          <p:nvPr/>
        </p:nvGraphicFramePr>
        <p:xfrm>
          <a:off x="4905375" y="5715000"/>
          <a:ext cx="3976688" cy="763588"/>
        </p:xfrm>
        <a:graphic>
          <a:graphicData uri="http://schemas.openxmlformats.org/presentationml/2006/ole">
            <p:oleObj spid="_x0000_s38923" name="Формула" r:id="rId12" imgW="1600200" imgH="291960" progId="Equation.3">
              <p:embed/>
            </p:oleObj>
          </a:graphicData>
        </a:graphic>
      </p:graphicFrame>
      <p:graphicFrame>
        <p:nvGraphicFramePr>
          <p:cNvPr id="38924" name="Object 4"/>
          <p:cNvGraphicFramePr>
            <a:graphicFrameLocks noChangeAspect="1"/>
          </p:cNvGraphicFramePr>
          <p:nvPr/>
        </p:nvGraphicFramePr>
        <p:xfrm>
          <a:off x="3911600" y="2428875"/>
          <a:ext cx="2484438" cy="647700"/>
        </p:xfrm>
        <a:graphic>
          <a:graphicData uri="http://schemas.openxmlformats.org/presentationml/2006/ole">
            <p:oleObj spid="_x0000_s38924" name="Формула" r:id="rId13" imgW="876240" imgH="228600" progId="Equation.3">
              <p:embed/>
            </p:oleObj>
          </a:graphicData>
        </a:graphic>
      </p:graphicFrame>
      <p:graphicFrame>
        <p:nvGraphicFramePr>
          <p:cNvPr id="38925" name="Object 13"/>
          <p:cNvGraphicFramePr>
            <a:graphicFrameLocks noChangeAspect="1"/>
          </p:cNvGraphicFramePr>
          <p:nvPr/>
        </p:nvGraphicFramePr>
        <p:xfrm>
          <a:off x="6572264" y="2071678"/>
          <a:ext cx="1354121" cy="856886"/>
        </p:xfrm>
        <a:graphic>
          <a:graphicData uri="http://schemas.openxmlformats.org/presentationml/2006/ole">
            <p:oleObj spid="_x0000_s38925" name="Формула" r:id="rId14" imgW="761760" imgH="482400" progId="Equation.3">
              <p:embed/>
            </p:oleObj>
          </a:graphicData>
        </a:graphic>
      </p:graphicFrame>
      <p:graphicFrame>
        <p:nvGraphicFramePr>
          <p:cNvPr id="38926" name="Object 14"/>
          <p:cNvGraphicFramePr>
            <a:graphicFrameLocks noChangeAspect="1"/>
          </p:cNvGraphicFramePr>
          <p:nvPr/>
        </p:nvGraphicFramePr>
        <p:xfrm>
          <a:off x="6643702" y="3571876"/>
          <a:ext cx="647700" cy="576262"/>
        </p:xfrm>
        <a:graphic>
          <a:graphicData uri="http://schemas.openxmlformats.org/presentationml/2006/ole">
            <p:oleObj spid="_x0000_s38926" name="Формула" r:id="rId15" imgW="228600" imgH="203040" progId="Equation.3">
              <p:embed/>
            </p:oleObj>
          </a:graphicData>
        </a:graphic>
      </p:graphicFrame>
      <p:graphicFrame>
        <p:nvGraphicFramePr>
          <p:cNvPr id="38927" name="Object 15"/>
          <p:cNvGraphicFramePr>
            <a:graphicFrameLocks noChangeAspect="1"/>
          </p:cNvGraphicFramePr>
          <p:nvPr/>
        </p:nvGraphicFramePr>
        <p:xfrm>
          <a:off x="6858016" y="4214818"/>
          <a:ext cx="576263" cy="468313"/>
        </p:xfrm>
        <a:graphic>
          <a:graphicData uri="http://schemas.openxmlformats.org/presentationml/2006/ole">
            <p:oleObj spid="_x0000_s38927" name="Формула" r:id="rId16" imgW="203040" imgH="164880" progId="Equation.3">
              <p:embed/>
            </p:oleObj>
          </a:graphicData>
        </a:graphic>
      </p:graphicFrame>
      <p:graphicFrame>
        <p:nvGraphicFramePr>
          <p:cNvPr id="38928" name="Object 16"/>
          <p:cNvGraphicFramePr>
            <a:graphicFrameLocks noChangeAspect="1"/>
          </p:cNvGraphicFramePr>
          <p:nvPr/>
        </p:nvGraphicFramePr>
        <p:xfrm>
          <a:off x="5500694" y="4857760"/>
          <a:ext cx="250825" cy="468312"/>
        </p:xfrm>
        <a:graphic>
          <a:graphicData uri="http://schemas.openxmlformats.org/presentationml/2006/ole">
            <p:oleObj spid="_x0000_s38928" name="Формула" r:id="rId17" imgW="88560" imgH="1648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2"/>
          <p:cNvSpPr txBox="1">
            <a:spLocks/>
          </p:cNvSpPr>
          <p:nvPr/>
        </p:nvSpPr>
        <p:spPr>
          <a:xfrm>
            <a:off x="0" y="0"/>
            <a:ext cx="1331640" cy="64807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274320" indent="-274320" algn="ctr" fontAlgn="auto"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defRPr/>
            </a:pPr>
            <a:r>
              <a:rPr lang="ru-RU" sz="3600" b="1" dirty="0">
                <a:solidFill>
                  <a:schemeClr val="tx1"/>
                </a:solidFill>
              </a:rPr>
              <a:t>№ 2</a:t>
            </a:r>
            <a:endParaRPr lang="ru-RU" sz="3600" b="1" i="1" dirty="0">
              <a:solidFill>
                <a:schemeClr val="tx1"/>
              </a:solidFill>
            </a:endParaRPr>
          </a:p>
        </p:txBody>
      </p:sp>
      <p:sp>
        <p:nvSpPr>
          <p:cNvPr id="39942" name="Прямоугольник 31"/>
          <p:cNvSpPr>
            <a:spLocks noChangeArrowheads="1"/>
          </p:cNvSpPr>
          <p:nvPr/>
        </p:nvSpPr>
        <p:spPr bwMode="auto">
          <a:xfrm>
            <a:off x="1357290" y="0"/>
            <a:ext cx="778671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3200" dirty="0">
                <a:solidFill>
                  <a:srgbClr val="000000"/>
                </a:solidFill>
                <a:latin typeface="Cambria" pitchFamily="18" charset="0"/>
              </a:rPr>
              <a:t>Найти наибольшее и наименьшее значения функции:</a:t>
            </a:r>
            <a:endParaRPr lang="ru-RU" sz="3200" i="1" baseline="30000" dirty="0">
              <a:solidFill>
                <a:srgbClr val="000000"/>
              </a:solidFill>
              <a:latin typeface="Cambria" pitchFamily="18" charset="0"/>
              <a:cs typeface="Times New Roman" pitchFamily="18" charset="0"/>
            </a:endParaRPr>
          </a:p>
        </p:txBody>
      </p:sp>
      <p:graphicFrame>
        <p:nvGraphicFramePr>
          <p:cNvPr id="39938" name="Object 2"/>
          <p:cNvGraphicFramePr>
            <a:graphicFrameLocks noChangeAspect="1"/>
          </p:cNvGraphicFramePr>
          <p:nvPr/>
        </p:nvGraphicFramePr>
        <p:xfrm>
          <a:off x="214282" y="1122520"/>
          <a:ext cx="4643470" cy="662656"/>
        </p:xfrm>
        <a:graphic>
          <a:graphicData uri="http://schemas.openxmlformats.org/presentationml/2006/ole">
            <p:oleObj spid="_x0000_s39938" name="Формула" r:id="rId3" imgW="1600200" imgH="228600" progId="Equation.3">
              <p:embed/>
            </p:oleObj>
          </a:graphicData>
        </a:graphic>
      </p:graphicFrame>
      <p:sp>
        <p:nvSpPr>
          <p:cNvPr id="39943" name="Прямоугольник 31"/>
          <p:cNvSpPr>
            <a:spLocks noChangeArrowheads="1"/>
          </p:cNvSpPr>
          <p:nvPr/>
        </p:nvSpPr>
        <p:spPr bwMode="auto">
          <a:xfrm>
            <a:off x="4929190" y="1142984"/>
            <a:ext cx="342902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3200" dirty="0">
                <a:solidFill>
                  <a:srgbClr val="000000"/>
                </a:solidFill>
                <a:latin typeface="Cambria" pitchFamily="18" charset="0"/>
              </a:rPr>
              <a:t>на отрезке </a:t>
            </a:r>
            <a:r>
              <a:rPr lang="en-US" sz="3200" dirty="0">
                <a:solidFill>
                  <a:srgbClr val="000000"/>
                </a:solidFill>
                <a:latin typeface="Cambria" pitchFamily="18" charset="0"/>
              </a:rPr>
              <a:t>[</a:t>
            </a:r>
            <a:r>
              <a:rPr lang="ru-RU" sz="3200" dirty="0">
                <a:solidFill>
                  <a:srgbClr val="000000"/>
                </a:solidFill>
                <a:latin typeface="Cambria" pitchFamily="18" charset="0"/>
              </a:rPr>
              <a:t>-1; 0</a:t>
            </a:r>
            <a:r>
              <a:rPr lang="en-US" sz="3200" dirty="0">
                <a:solidFill>
                  <a:srgbClr val="000000"/>
                </a:solidFill>
                <a:latin typeface="Cambria" pitchFamily="18" charset="0"/>
              </a:rPr>
              <a:t>]</a:t>
            </a:r>
            <a:r>
              <a:rPr lang="ru-RU" sz="3200" dirty="0">
                <a:solidFill>
                  <a:srgbClr val="000000"/>
                </a:solidFill>
                <a:latin typeface="Cambria" pitchFamily="18" charset="0"/>
              </a:rPr>
              <a:t>.</a:t>
            </a:r>
            <a:endParaRPr lang="ru-RU" sz="3200" i="1" baseline="30000" dirty="0">
              <a:solidFill>
                <a:srgbClr val="000000"/>
              </a:solidFill>
              <a:latin typeface="Cambria" pitchFamily="18" charset="0"/>
              <a:cs typeface="Times New Roman" pitchFamily="18" charset="0"/>
            </a:endParaRPr>
          </a:p>
        </p:txBody>
      </p:sp>
      <p:graphicFrame>
        <p:nvGraphicFramePr>
          <p:cNvPr id="39939" name="Object 3"/>
          <p:cNvGraphicFramePr>
            <a:graphicFrameLocks noChangeAspect="1"/>
          </p:cNvGraphicFramePr>
          <p:nvPr/>
        </p:nvGraphicFramePr>
        <p:xfrm>
          <a:off x="214282" y="1857364"/>
          <a:ext cx="3816350" cy="647700"/>
        </p:xfrm>
        <a:graphic>
          <a:graphicData uri="http://schemas.openxmlformats.org/presentationml/2006/ole">
            <p:oleObj spid="_x0000_s39939" name="Формула" r:id="rId4" imgW="1346040" imgH="228600" progId="Equation.3">
              <p:embed/>
            </p:oleObj>
          </a:graphicData>
        </a:graphic>
      </p:graphicFrame>
      <p:graphicFrame>
        <p:nvGraphicFramePr>
          <p:cNvPr id="39940" name="Object 4"/>
          <p:cNvGraphicFramePr>
            <a:graphicFrameLocks noChangeAspect="1"/>
          </p:cNvGraphicFramePr>
          <p:nvPr/>
        </p:nvGraphicFramePr>
        <p:xfrm>
          <a:off x="285720" y="2643182"/>
          <a:ext cx="3095625" cy="576263"/>
        </p:xfrm>
        <a:graphic>
          <a:graphicData uri="http://schemas.openxmlformats.org/presentationml/2006/ole">
            <p:oleObj spid="_x0000_s39940" name="Формула" r:id="rId5" imgW="1091880" imgH="203040" progId="Equation.3">
              <p:embed/>
            </p:oleObj>
          </a:graphicData>
        </a:graphic>
      </p:graphicFrame>
      <p:graphicFrame>
        <p:nvGraphicFramePr>
          <p:cNvPr id="39941" name="Object 6"/>
          <p:cNvGraphicFramePr>
            <a:graphicFrameLocks noChangeAspect="1"/>
          </p:cNvGraphicFramePr>
          <p:nvPr/>
        </p:nvGraphicFramePr>
        <p:xfrm>
          <a:off x="357158" y="3214686"/>
          <a:ext cx="2736850" cy="1116012"/>
        </p:xfrm>
        <a:graphic>
          <a:graphicData uri="http://schemas.openxmlformats.org/presentationml/2006/ole">
            <p:oleObj spid="_x0000_s39941" name="Формула" r:id="rId6" imgW="965160" imgH="393480" progId="Equation.3">
              <p:embed/>
            </p:oleObj>
          </a:graphicData>
        </a:graphic>
      </p:graphicFrame>
      <p:graphicFrame>
        <p:nvGraphicFramePr>
          <p:cNvPr id="2" name="Object 7"/>
          <p:cNvGraphicFramePr>
            <a:graphicFrameLocks noChangeAspect="1"/>
          </p:cNvGraphicFramePr>
          <p:nvPr/>
        </p:nvGraphicFramePr>
        <p:xfrm>
          <a:off x="3571868" y="3214686"/>
          <a:ext cx="3752850" cy="1077912"/>
        </p:xfrm>
        <a:graphic>
          <a:graphicData uri="http://schemas.openxmlformats.org/presentationml/2006/ole">
            <p:oleObj spid="_x0000_s39942" name="Формула" r:id="rId7" imgW="1371600" imgH="393480" progId="Equation.3">
              <p:embed/>
            </p:oleObj>
          </a:graphicData>
        </a:graphic>
      </p:graphicFrame>
      <p:graphicFrame>
        <p:nvGraphicFramePr>
          <p:cNvPr id="3" name="Object 8"/>
          <p:cNvGraphicFramePr>
            <a:graphicFrameLocks noChangeAspect="1"/>
          </p:cNvGraphicFramePr>
          <p:nvPr/>
        </p:nvGraphicFramePr>
        <p:xfrm>
          <a:off x="214282" y="4429132"/>
          <a:ext cx="6453187" cy="638175"/>
        </p:xfrm>
        <a:graphic>
          <a:graphicData uri="http://schemas.openxmlformats.org/presentationml/2006/ole">
            <p:oleObj spid="_x0000_s39943" name="Формула" r:id="rId8" imgW="2311200" imgH="228600" progId="Equation.3">
              <p:embed/>
            </p:oleObj>
          </a:graphicData>
        </a:graphic>
      </p:graphicFrame>
      <p:graphicFrame>
        <p:nvGraphicFramePr>
          <p:cNvPr id="39944" name="Object 14"/>
          <p:cNvGraphicFramePr>
            <a:graphicFrameLocks noChangeAspect="1"/>
          </p:cNvGraphicFramePr>
          <p:nvPr/>
        </p:nvGraphicFramePr>
        <p:xfrm>
          <a:off x="285720" y="5214950"/>
          <a:ext cx="5176838" cy="638175"/>
        </p:xfrm>
        <a:graphic>
          <a:graphicData uri="http://schemas.openxmlformats.org/presentationml/2006/ole">
            <p:oleObj spid="_x0000_s39944" name="Формула" r:id="rId9" imgW="1854000" imgH="228600" progId="Equation.3">
              <p:embed/>
            </p:oleObj>
          </a:graphicData>
        </a:graphic>
      </p:graphicFrame>
      <p:cxnSp>
        <p:nvCxnSpPr>
          <p:cNvPr id="12" name="Прямая соединительная линия 11"/>
          <p:cNvCxnSpPr/>
          <p:nvPr/>
        </p:nvCxnSpPr>
        <p:spPr>
          <a:xfrm>
            <a:off x="6786578" y="5000636"/>
            <a:ext cx="649287" cy="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5643570" y="5786454"/>
            <a:ext cx="649287" cy="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aphicFrame>
        <p:nvGraphicFramePr>
          <p:cNvPr id="39947" name="Object 8"/>
          <p:cNvGraphicFramePr>
            <a:graphicFrameLocks noChangeAspect="1"/>
          </p:cNvGraphicFramePr>
          <p:nvPr/>
        </p:nvGraphicFramePr>
        <p:xfrm>
          <a:off x="6643702" y="4500570"/>
          <a:ext cx="850900" cy="495300"/>
        </p:xfrm>
        <a:graphic>
          <a:graphicData uri="http://schemas.openxmlformats.org/presentationml/2006/ole">
            <p:oleObj spid="_x0000_s39947" name="Формула" r:id="rId10" imgW="304560" imgH="177480" progId="Equation.3">
              <p:embed/>
            </p:oleObj>
          </a:graphicData>
        </a:graphic>
      </p:graphicFrame>
      <p:graphicFrame>
        <p:nvGraphicFramePr>
          <p:cNvPr id="39948" name="Object 8"/>
          <p:cNvGraphicFramePr>
            <a:graphicFrameLocks noChangeAspect="1"/>
          </p:cNvGraphicFramePr>
          <p:nvPr/>
        </p:nvGraphicFramePr>
        <p:xfrm>
          <a:off x="5500694" y="5286388"/>
          <a:ext cx="815975" cy="460375"/>
        </p:xfrm>
        <a:graphic>
          <a:graphicData uri="http://schemas.openxmlformats.org/presentationml/2006/ole">
            <p:oleObj spid="_x0000_s39948" name="Формула" r:id="rId11" imgW="291960" imgH="164880" progId="Equation.3">
              <p:embed/>
            </p:oleObj>
          </a:graphicData>
        </a:graphic>
      </p:graphicFrame>
      <p:graphicFrame>
        <p:nvGraphicFramePr>
          <p:cNvPr id="39949" name="Object 11"/>
          <p:cNvGraphicFramePr>
            <a:graphicFrameLocks noChangeAspect="1"/>
          </p:cNvGraphicFramePr>
          <p:nvPr/>
        </p:nvGraphicFramePr>
        <p:xfrm>
          <a:off x="214282" y="6000768"/>
          <a:ext cx="4102100" cy="588962"/>
        </p:xfrm>
        <a:graphic>
          <a:graphicData uri="http://schemas.openxmlformats.org/presentationml/2006/ole">
            <p:oleObj spid="_x0000_s39949" name="Формула" r:id="rId12" imgW="1650960" imgH="228600" progId="Equation.3">
              <p:embed/>
            </p:oleObj>
          </a:graphicData>
        </a:graphic>
      </p:graphicFrame>
      <p:graphicFrame>
        <p:nvGraphicFramePr>
          <p:cNvPr id="39950" name="Object 11"/>
          <p:cNvGraphicFramePr>
            <a:graphicFrameLocks noChangeAspect="1"/>
          </p:cNvGraphicFramePr>
          <p:nvPr/>
        </p:nvGraphicFramePr>
        <p:xfrm>
          <a:off x="4643438" y="6000768"/>
          <a:ext cx="3849687" cy="588962"/>
        </p:xfrm>
        <a:graphic>
          <a:graphicData uri="http://schemas.openxmlformats.org/presentationml/2006/ole">
            <p:oleObj spid="_x0000_s39950" name="Формула" r:id="rId13" imgW="154908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2"/>
          <p:cNvSpPr txBox="1">
            <a:spLocks/>
          </p:cNvSpPr>
          <p:nvPr/>
        </p:nvSpPr>
        <p:spPr>
          <a:xfrm>
            <a:off x="214282" y="142852"/>
            <a:ext cx="1331640" cy="64807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274320" indent="-274320" algn="ctr" fontAlgn="auto"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defRPr/>
            </a:pPr>
            <a:r>
              <a:rPr lang="ru-RU" sz="3600" b="1" dirty="0">
                <a:solidFill>
                  <a:schemeClr val="tx1"/>
                </a:solidFill>
              </a:rPr>
              <a:t>№ </a:t>
            </a:r>
            <a:r>
              <a:rPr lang="ru-RU" sz="3600" b="1" dirty="0" smtClean="0">
                <a:solidFill>
                  <a:schemeClr val="tx1"/>
                </a:solidFill>
              </a:rPr>
              <a:t>3</a:t>
            </a:r>
            <a:endParaRPr lang="ru-RU" sz="3600" b="1" i="1" dirty="0">
              <a:solidFill>
                <a:schemeClr val="tx1"/>
              </a:solidFill>
            </a:endParaRPr>
          </a:p>
        </p:txBody>
      </p:sp>
      <p:sp>
        <p:nvSpPr>
          <p:cNvPr id="39942" name="Прямоугольник 31"/>
          <p:cNvSpPr>
            <a:spLocks noChangeArrowheads="1"/>
          </p:cNvSpPr>
          <p:nvPr/>
        </p:nvSpPr>
        <p:spPr bwMode="auto">
          <a:xfrm>
            <a:off x="1714480" y="142852"/>
            <a:ext cx="7812087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dirty="0">
                <a:solidFill>
                  <a:srgbClr val="000000"/>
                </a:solidFill>
                <a:latin typeface="Cambria" pitchFamily="18" charset="0"/>
              </a:rPr>
              <a:t>Найти наибольшее и наименьшее значения функции:</a:t>
            </a:r>
            <a:endParaRPr lang="ru-RU" sz="3200" i="1" baseline="30000" dirty="0">
              <a:solidFill>
                <a:srgbClr val="000000"/>
              </a:solidFill>
              <a:latin typeface="Cambria" pitchFamily="18" charset="0"/>
              <a:cs typeface="Times New Roman" pitchFamily="18" charset="0"/>
            </a:endParaRPr>
          </a:p>
        </p:txBody>
      </p:sp>
      <p:graphicFrame>
        <p:nvGraphicFramePr>
          <p:cNvPr id="39938" name="Object 2"/>
          <p:cNvGraphicFramePr>
            <a:graphicFrameLocks noChangeAspect="1"/>
          </p:cNvGraphicFramePr>
          <p:nvPr/>
        </p:nvGraphicFramePr>
        <p:xfrm>
          <a:off x="214282" y="1071546"/>
          <a:ext cx="5143536" cy="758054"/>
        </p:xfrm>
        <a:graphic>
          <a:graphicData uri="http://schemas.openxmlformats.org/presentationml/2006/ole">
            <p:oleObj spid="_x0000_s925698" name="Формула" r:id="rId3" imgW="1549080" imgH="228600" progId="Equation.3">
              <p:embed/>
            </p:oleObj>
          </a:graphicData>
        </a:graphic>
      </p:graphicFrame>
      <p:sp>
        <p:nvSpPr>
          <p:cNvPr id="39943" name="Прямоугольник 31"/>
          <p:cNvSpPr>
            <a:spLocks noChangeArrowheads="1"/>
          </p:cNvSpPr>
          <p:nvPr/>
        </p:nvSpPr>
        <p:spPr bwMode="auto">
          <a:xfrm>
            <a:off x="5429256" y="1142984"/>
            <a:ext cx="350046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3200" dirty="0">
                <a:solidFill>
                  <a:srgbClr val="000000"/>
                </a:solidFill>
                <a:latin typeface="Cambria" pitchFamily="18" charset="0"/>
              </a:rPr>
              <a:t>на отрезке </a:t>
            </a:r>
            <a:r>
              <a:rPr lang="en-US" sz="3200" dirty="0">
                <a:solidFill>
                  <a:srgbClr val="000000"/>
                </a:solidFill>
                <a:latin typeface="Cambria" pitchFamily="18" charset="0"/>
              </a:rPr>
              <a:t>[</a:t>
            </a:r>
            <a:r>
              <a:rPr lang="ru-RU" sz="3200" dirty="0" smtClean="0">
                <a:solidFill>
                  <a:srgbClr val="000000"/>
                </a:solidFill>
                <a:latin typeface="Cambria" pitchFamily="18" charset="0"/>
              </a:rPr>
              <a:t>-4; 4</a:t>
            </a:r>
            <a:r>
              <a:rPr lang="en-US" sz="3200" dirty="0" smtClean="0">
                <a:solidFill>
                  <a:srgbClr val="000000"/>
                </a:solidFill>
                <a:latin typeface="Cambria" pitchFamily="18" charset="0"/>
              </a:rPr>
              <a:t>]</a:t>
            </a:r>
            <a:endParaRPr lang="ru-RU" sz="3200" i="1" baseline="30000" dirty="0">
              <a:solidFill>
                <a:srgbClr val="000000"/>
              </a:solidFill>
              <a:latin typeface="Cambria" pitchFamily="18" charset="0"/>
              <a:cs typeface="Times New Roman" pitchFamily="18" charset="0"/>
            </a:endParaRPr>
          </a:p>
        </p:txBody>
      </p:sp>
      <p:graphicFrame>
        <p:nvGraphicFramePr>
          <p:cNvPr id="39939" name="Object 3"/>
          <p:cNvGraphicFramePr>
            <a:graphicFrameLocks noChangeAspect="1"/>
          </p:cNvGraphicFramePr>
          <p:nvPr/>
        </p:nvGraphicFramePr>
        <p:xfrm>
          <a:off x="214282" y="1857364"/>
          <a:ext cx="3492500" cy="647700"/>
        </p:xfrm>
        <a:graphic>
          <a:graphicData uri="http://schemas.openxmlformats.org/presentationml/2006/ole">
            <p:oleObj spid="_x0000_s925699" name="Формула" r:id="rId4" imgW="1231560" imgH="228600" progId="Equation.3">
              <p:embed/>
            </p:oleObj>
          </a:graphicData>
        </a:graphic>
      </p:graphicFrame>
      <p:graphicFrame>
        <p:nvGraphicFramePr>
          <p:cNvPr id="39940" name="Object 4"/>
          <p:cNvGraphicFramePr>
            <a:graphicFrameLocks noChangeAspect="1"/>
          </p:cNvGraphicFramePr>
          <p:nvPr/>
        </p:nvGraphicFramePr>
        <p:xfrm>
          <a:off x="285720" y="2571744"/>
          <a:ext cx="2879725" cy="647700"/>
        </p:xfrm>
        <a:graphic>
          <a:graphicData uri="http://schemas.openxmlformats.org/presentationml/2006/ole">
            <p:oleObj spid="_x0000_s925700" name="Формула" r:id="rId5" imgW="1015920" imgH="228600" progId="Equation.3">
              <p:embed/>
            </p:oleObj>
          </a:graphicData>
        </a:graphic>
      </p:graphicFrame>
      <p:graphicFrame>
        <p:nvGraphicFramePr>
          <p:cNvPr id="39941" name="Object 6"/>
          <p:cNvGraphicFramePr>
            <a:graphicFrameLocks noChangeAspect="1"/>
          </p:cNvGraphicFramePr>
          <p:nvPr/>
        </p:nvGraphicFramePr>
        <p:xfrm>
          <a:off x="3214678" y="2571744"/>
          <a:ext cx="2665412" cy="684212"/>
        </p:xfrm>
        <a:graphic>
          <a:graphicData uri="http://schemas.openxmlformats.org/presentationml/2006/ole">
            <p:oleObj spid="_x0000_s925701" name="Формула" r:id="rId6" imgW="939600" imgH="241200" progId="Equation.3">
              <p:embed/>
            </p:oleObj>
          </a:graphicData>
        </a:graphic>
      </p:graphicFrame>
      <p:graphicFrame>
        <p:nvGraphicFramePr>
          <p:cNvPr id="2" name="Object 7"/>
          <p:cNvGraphicFramePr>
            <a:graphicFrameLocks noChangeAspect="1"/>
          </p:cNvGraphicFramePr>
          <p:nvPr/>
        </p:nvGraphicFramePr>
        <p:xfrm>
          <a:off x="231775" y="3143250"/>
          <a:ext cx="3894138" cy="660400"/>
        </p:xfrm>
        <a:graphic>
          <a:graphicData uri="http://schemas.openxmlformats.org/presentationml/2006/ole">
            <p:oleObj spid="_x0000_s925702" name="Формула" r:id="rId7" imgW="1422360" imgH="241200" progId="Equation.3">
              <p:embed/>
            </p:oleObj>
          </a:graphicData>
        </a:graphic>
      </p:graphicFrame>
      <p:graphicFrame>
        <p:nvGraphicFramePr>
          <p:cNvPr id="3" name="Object 8"/>
          <p:cNvGraphicFramePr>
            <a:graphicFrameLocks noChangeAspect="1"/>
          </p:cNvGraphicFramePr>
          <p:nvPr/>
        </p:nvGraphicFramePr>
        <p:xfrm>
          <a:off x="142844" y="3786190"/>
          <a:ext cx="6807200" cy="638175"/>
        </p:xfrm>
        <a:graphic>
          <a:graphicData uri="http://schemas.openxmlformats.org/presentationml/2006/ole">
            <p:oleObj spid="_x0000_s925703" name="Формула" r:id="rId8" imgW="2438280" imgH="228600" progId="Equation.3">
              <p:embed/>
            </p:oleObj>
          </a:graphicData>
        </a:graphic>
      </p:graphicFrame>
      <p:cxnSp>
        <p:nvCxnSpPr>
          <p:cNvPr id="12" name="Прямая соединительная линия 11"/>
          <p:cNvCxnSpPr/>
          <p:nvPr/>
        </p:nvCxnSpPr>
        <p:spPr>
          <a:xfrm>
            <a:off x="6357950" y="4357694"/>
            <a:ext cx="649287" cy="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6786578" y="5786454"/>
            <a:ext cx="649287" cy="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aphicFrame>
        <p:nvGraphicFramePr>
          <p:cNvPr id="925705" name="Object 9"/>
          <p:cNvGraphicFramePr>
            <a:graphicFrameLocks noChangeAspect="1"/>
          </p:cNvGraphicFramePr>
          <p:nvPr/>
        </p:nvGraphicFramePr>
        <p:xfrm>
          <a:off x="7500958" y="5357826"/>
          <a:ext cx="1643042" cy="488950"/>
        </p:xfrm>
        <a:graphic>
          <a:graphicData uri="http://schemas.openxmlformats.org/presentationml/2006/ole">
            <p:oleObj spid="_x0000_s925705" name="Формула" r:id="rId9" imgW="939600" imgH="291960" progId="Equation.3">
              <p:embed/>
            </p:oleObj>
          </a:graphicData>
        </a:graphic>
      </p:graphicFrame>
      <p:graphicFrame>
        <p:nvGraphicFramePr>
          <p:cNvPr id="925706" name="Object 11"/>
          <p:cNvGraphicFramePr>
            <a:graphicFrameLocks noChangeAspect="1"/>
          </p:cNvGraphicFramePr>
          <p:nvPr/>
        </p:nvGraphicFramePr>
        <p:xfrm>
          <a:off x="7000892" y="4000504"/>
          <a:ext cx="1643074" cy="488950"/>
        </p:xfrm>
        <a:graphic>
          <a:graphicData uri="http://schemas.openxmlformats.org/presentationml/2006/ole">
            <p:oleObj spid="_x0000_s925706" name="Формула" r:id="rId10" imgW="927000" imgH="291960" progId="Equation.3">
              <p:embed/>
            </p:oleObj>
          </a:graphicData>
        </a:graphic>
      </p:graphicFrame>
      <p:graphicFrame>
        <p:nvGraphicFramePr>
          <p:cNvPr id="925707" name="Object 8"/>
          <p:cNvGraphicFramePr>
            <a:graphicFrameLocks noChangeAspect="1"/>
          </p:cNvGraphicFramePr>
          <p:nvPr/>
        </p:nvGraphicFramePr>
        <p:xfrm>
          <a:off x="214282" y="4500570"/>
          <a:ext cx="5211763" cy="638175"/>
        </p:xfrm>
        <a:graphic>
          <a:graphicData uri="http://schemas.openxmlformats.org/presentationml/2006/ole">
            <p:oleObj spid="_x0000_s925707" name="Формула" r:id="rId11" imgW="1866600" imgH="228600" progId="Equation.3">
              <p:embed/>
            </p:oleObj>
          </a:graphicData>
        </a:graphic>
      </p:graphicFrame>
      <p:graphicFrame>
        <p:nvGraphicFramePr>
          <p:cNvPr id="925708" name="Object 8"/>
          <p:cNvGraphicFramePr>
            <a:graphicFrameLocks noChangeAspect="1"/>
          </p:cNvGraphicFramePr>
          <p:nvPr/>
        </p:nvGraphicFramePr>
        <p:xfrm>
          <a:off x="214282" y="5214950"/>
          <a:ext cx="7161213" cy="638175"/>
        </p:xfrm>
        <a:graphic>
          <a:graphicData uri="http://schemas.openxmlformats.org/presentationml/2006/ole">
            <p:oleObj spid="_x0000_s925708" name="Формула" r:id="rId12" imgW="2565360" imgH="228600" progId="Equation.3">
              <p:embed/>
            </p:oleObj>
          </a:graphicData>
        </a:graphic>
      </p:graphicFrame>
      <p:graphicFrame>
        <p:nvGraphicFramePr>
          <p:cNvPr id="925709" name="Object 8"/>
          <p:cNvGraphicFramePr>
            <a:graphicFrameLocks noChangeAspect="1"/>
          </p:cNvGraphicFramePr>
          <p:nvPr/>
        </p:nvGraphicFramePr>
        <p:xfrm>
          <a:off x="144463" y="5929313"/>
          <a:ext cx="5494337" cy="638175"/>
        </p:xfrm>
        <a:graphic>
          <a:graphicData uri="http://schemas.openxmlformats.org/presentationml/2006/ole">
            <p:oleObj spid="_x0000_s925709" name="Формула" r:id="rId13" imgW="196848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2"/>
          <p:cNvSpPr txBox="1">
            <a:spLocks/>
          </p:cNvSpPr>
          <p:nvPr/>
        </p:nvSpPr>
        <p:spPr>
          <a:xfrm>
            <a:off x="214282" y="142852"/>
            <a:ext cx="1331640" cy="64807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274320" indent="-274320" algn="ctr" fontAlgn="auto"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defRPr/>
            </a:pPr>
            <a:r>
              <a:rPr lang="ru-RU" sz="3600" b="1" dirty="0">
                <a:solidFill>
                  <a:schemeClr val="tx1"/>
                </a:solidFill>
              </a:rPr>
              <a:t>№ </a:t>
            </a:r>
            <a:r>
              <a:rPr lang="ru-RU" sz="3600" b="1" dirty="0" smtClean="0">
                <a:solidFill>
                  <a:schemeClr val="tx1"/>
                </a:solidFill>
              </a:rPr>
              <a:t>4</a:t>
            </a:r>
            <a:endParaRPr lang="ru-RU" sz="3600" b="1" i="1" dirty="0">
              <a:solidFill>
                <a:schemeClr val="tx1"/>
              </a:solidFill>
            </a:endParaRPr>
          </a:p>
        </p:txBody>
      </p:sp>
      <p:sp>
        <p:nvSpPr>
          <p:cNvPr id="39942" name="Прямоугольник 31"/>
          <p:cNvSpPr>
            <a:spLocks noChangeArrowheads="1"/>
          </p:cNvSpPr>
          <p:nvPr/>
        </p:nvSpPr>
        <p:spPr bwMode="auto">
          <a:xfrm>
            <a:off x="1714480" y="142852"/>
            <a:ext cx="7812087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dirty="0">
                <a:solidFill>
                  <a:srgbClr val="000000"/>
                </a:solidFill>
                <a:latin typeface="Cambria" pitchFamily="18" charset="0"/>
              </a:rPr>
              <a:t>Найти наибольшее и наименьшее значения функции:</a:t>
            </a:r>
            <a:endParaRPr lang="ru-RU" sz="3200" i="1" baseline="30000" dirty="0">
              <a:solidFill>
                <a:srgbClr val="000000"/>
              </a:solidFill>
              <a:latin typeface="Cambria" pitchFamily="18" charset="0"/>
              <a:cs typeface="Times New Roman" pitchFamily="18" charset="0"/>
            </a:endParaRPr>
          </a:p>
        </p:txBody>
      </p:sp>
      <p:graphicFrame>
        <p:nvGraphicFramePr>
          <p:cNvPr id="39938" name="Object 2"/>
          <p:cNvGraphicFramePr>
            <a:graphicFrameLocks noChangeAspect="1"/>
          </p:cNvGraphicFramePr>
          <p:nvPr/>
        </p:nvGraphicFramePr>
        <p:xfrm>
          <a:off x="285720" y="1071546"/>
          <a:ext cx="4243387" cy="1476375"/>
        </p:xfrm>
        <a:graphic>
          <a:graphicData uri="http://schemas.openxmlformats.org/presentationml/2006/ole">
            <p:oleObj spid="_x0000_s924674" name="Формула" r:id="rId3" imgW="1130040" imgH="393480" progId="Equation.3">
              <p:embed/>
            </p:oleObj>
          </a:graphicData>
        </a:graphic>
      </p:graphicFrame>
      <p:sp>
        <p:nvSpPr>
          <p:cNvPr id="39943" name="Прямоугольник 31"/>
          <p:cNvSpPr>
            <a:spLocks noChangeArrowheads="1"/>
          </p:cNvSpPr>
          <p:nvPr/>
        </p:nvSpPr>
        <p:spPr bwMode="auto">
          <a:xfrm>
            <a:off x="4857752" y="1500174"/>
            <a:ext cx="407196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3200" dirty="0">
                <a:solidFill>
                  <a:srgbClr val="000000"/>
                </a:solidFill>
                <a:latin typeface="Cambria" pitchFamily="18" charset="0"/>
              </a:rPr>
              <a:t>на отрезке </a:t>
            </a:r>
            <a:r>
              <a:rPr lang="en-US" sz="3200" dirty="0" smtClean="0">
                <a:solidFill>
                  <a:srgbClr val="000000"/>
                </a:solidFill>
                <a:latin typeface="Cambria" pitchFamily="18" charset="0"/>
              </a:rPr>
              <a:t>[</a:t>
            </a:r>
            <a:r>
              <a:rPr lang="ru-RU" sz="3200" dirty="0" smtClean="0">
                <a:solidFill>
                  <a:srgbClr val="000000"/>
                </a:solidFill>
                <a:latin typeface="Cambria" pitchFamily="18" charset="0"/>
              </a:rPr>
              <a:t>1; 3</a:t>
            </a:r>
            <a:r>
              <a:rPr lang="en-US" sz="3200" dirty="0" smtClean="0">
                <a:solidFill>
                  <a:srgbClr val="000000"/>
                </a:solidFill>
                <a:latin typeface="Cambria" pitchFamily="18" charset="0"/>
              </a:rPr>
              <a:t>]</a:t>
            </a:r>
            <a:r>
              <a:rPr lang="ru-RU" sz="3200" dirty="0">
                <a:solidFill>
                  <a:srgbClr val="000000"/>
                </a:solidFill>
                <a:latin typeface="Cambria" pitchFamily="18" charset="0"/>
              </a:rPr>
              <a:t>.</a:t>
            </a:r>
            <a:endParaRPr lang="ru-RU" sz="3200" i="1" baseline="30000" dirty="0">
              <a:solidFill>
                <a:srgbClr val="000000"/>
              </a:solidFill>
              <a:latin typeface="Cambria" pitchFamily="18" charset="0"/>
              <a:cs typeface="Times New Roman" pitchFamily="18" charset="0"/>
            </a:endParaRPr>
          </a:p>
        </p:txBody>
      </p:sp>
      <p:graphicFrame>
        <p:nvGraphicFramePr>
          <p:cNvPr id="39939" name="Object 3"/>
          <p:cNvGraphicFramePr>
            <a:graphicFrameLocks noChangeAspect="1"/>
          </p:cNvGraphicFramePr>
          <p:nvPr/>
        </p:nvGraphicFramePr>
        <p:xfrm>
          <a:off x="357158" y="2857496"/>
          <a:ext cx="2447925" cy="647700"/>
        </p:xfrm>
        <a:graphic>
          <a:graphicData uri="http://schemas.openxmlformats.org/presentationml/2006/ole">
            <p:oleObj spid="_x0000_s924675" name="Формула" r:id="rId4" imgW="863280" imgH="228600" progId="Equation.3">
              <p:embed/>
            </p:oleObj>
          </a:graphicData>
        </a:graphic>
      </p:graphicFrame>
      <p:graphicFrame>
        <p:nvGraphicFramePr>
          <p:cNvPr id="39940" name="Object 4"/>
          <p:cNvGraphicFramePr>
            <a:graphicFrameLocks noChangeAspect="1"/>
          </p:cNvGraphicFramePr>
          <p:nvPr/>
        </p:nvGraphicFramePr>
        <p:xfrm>
          <a:off x="285720" y="3500438"/>
          <a:ext cx="1908175" cy="647700"/>
        </p:xfrm>
        <a:graphic>
          <a:graphicData uri="http://schemas.openxmlformats.org/presentationml/2006/ole">
            <p:oleObj spid="_x0000_s924676" name="Формула" r:id="rId5" imgW="672840" imgH="228600" progId="Equation.3">
              <p:embed/>
            </p:oleObj>
          </a:graphicData>
        </a:graphic>
      </p:graphicFrame>
      <p:graphicFrame>
        <p:nvGraphicFramePr>
          <p:cNvPr id="39941" name="Object 6"/>
          <p:cNvGraphicFramePr>
            <a:graphicFrameLocks noChangeAspect="1"/>
          </p:cNvGraphicFramePr>
          <p:nvPr/>
        </p:nvGraphicFramePr>
        <p:xfrm>
          <a:off x="2428860" y="3500438"/>
          <a:ext cx="2413000" cy="684212"/>
        </p:xfrm>
        <a:graphic>
          <a:graphicData uri="http://schemas.openxmlformats.org/presentationml/2006/ole">
            <p:oleObj spid="_x0000_s924677" name="Формула" r:id="rId6" imgW="850680" imgH="241200" progId="Equation.3">
              <p:embed/>
            </p:oleObj>
          </a:graphicData>
        </a:graphic>
      </p:graphicFrame>
      <p:graphicFrame>
        <p:nvGraphicFramePr>
          <p:cNvPr id="2" name="Object 7"/>
          <p:cNvGraphicFramePr>
            <a:graphicFrameLocks noChangeAspect="1"/>
          </p:cNvGraphicFramePr>
          <p:nvPr/>
        </p:nvGraphicFramePr>
        <p:xfrm>
          <a:off x="5072066" y="3500438"/>
          <a:ext cx="2816225" cy="660400"/>
        </p:xfrm>
        <a:graphic>
          <a:graphicData uri="http://schemas.openxmlformats.org/presentationml/2006/ole">
            <p:oleObj spid="_x0000_s924678" name="Формула" r:id="rId7" imgW="1028520" imgH="241200" progId="Equation.3">
              <p:embed/>
            </p:oleObj>
          </a:graphicData>
        </a:graphic>
      </p:graphicFrame>
      <p:graphicFrame>
        <p:nvGraphicFramePr>
          <p:cNvPr id="3" name="Object 8"/>
          <p:cNvGraphicFramePr>
            <a:graphicFrameLocks noChangeAspect="1"/>
          </p:cNvGraphicFramePr>
          <p:nvPr/>
        </p:nvGraphicFramePr>
        <p:xfrm>
          <a:off x="285720" y="4214818"/>
          <a:ext cx="5283200" cy="1098550"/>
        </p:xfrm>
        <a:graphic>
          <a:graphicData uri="http://schemas.openxmlformats.org/presentationml/2006/ole">
            <p:oleObj spid="_x0000_s924679" name="Формула" r:id="rId8" imgW="1892160" imgH="393480" progId="Equation.3">
              <p:embed/>
            </p:oleObj>
          </a:graphicData>
        </a:graphic>
      </p:graphicFrame>
      <p:cxnSp>
        <p:nvCxnSpPr>
          <p:cNvPr id="12" name="Прямая соединительная линия 11"/>
          <p:cNvCxnSpPr/>
          <p:nvPr/>
        </p:nvCxnSpPr>
        <p:spPr>
          <a:xfrm>
            <a:off x="5000628" y="5357826"/>
            <a:ext cx="649287" cy="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6643702" y="6357958"/>
            <a:ext cx="785818" cy="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aphicFrame>
        <p:nvGraphicFramePr>
          <p:cNvPr id="924681" name="Object 8"/>
          <p:cNvGraphicFramePr>
            <a:graphicFrameLocks noChangeAspect="1"/>
          </p:cNvGraphicFramePr>
          <p:nvPr/>
        </p:nvGraphicFramePr>
        <p:xfrm>
          <a:off x="214282" y="5551930"/>
          <a:ext cx="7143800" cy="1024562"/>
        </p:xfrm>
        <a:graphic>
          <a:graphicData uri="http://schemas.openxmlformats.org/presentationml/2006/ole">
            <p:oleObj spid="_x0000_s924681" name="Формула" r:id="rId9" imgW="2743200" imgH="393480" progId="Equation.3">
              <p:embed/>
            </p:oleObj>
          </a:graphicData>
        </a:graphic>
      </p:graphicFrame>
      <p:graphicFrame>
        <p:nvGraphicFramePr>
          <p:cNvPr id="924682" name="Object 11"/>
          <p:cNvGraphicFramePr>
            <a:graphicFrameLocks noChangeAspect="1"/>
          </p:cNvGraphicFramePr>
          <p:nvPr/>
        </p:nvGraphicFramePr>
        <p:xfrm>
          <a:off x="5786446" y="4572008"/>
          <a:ext cx="1500187" cy="488950"/>
        </p:xfrm>
        <a:graphic>
          <a:graphicData uri="http://schemas.openxmlformats.org/presentationml/2006/ole">
            <p:oleObj spid="_x0000_s924682" name="Формула" r:id="rId10" imgW="927000" imgH="291960" progId="Equation.3">
              <p:embed/>
            </p:oleObj>
          </a:graphicData>
        </a:graphic>
      </p:graphicFrame>
      <p:graphicFrame>
        <p:nvGraphicFramePr>
          <p:cNvPr id="924684" name="Object 12"/>
          <p:cNvGraphicFramePr>
            <a:graphicFrameLocks noChangeAspect="1"/>
          </p:cNvGraphicFramePr>
          <p:nvPr/>
        </p:nvGraphicFramePr>
        <p:xfrm>
          <a:off x="7429520" y="5929330"/>
          <a:ext cx="1714480" cy="488950"/>
        </p:xfrm>
        <a:graphic>
          <a:graphicData uri="http://schemas.openxmlformats.org/presentationml/2006/ole">
            <p:oleObj spid="_x0000_s924684" name="Формула" r:id="rId11" imgW="939600" imgH="2919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2" name="Прямоугольник 31"/>
          <p:cNvSpPr>
            <a:spLocks noChangeArrowheads="1"/>
          </p:cNvSpPr>
          <p:nvPr/>
        </p:nvSpPr>
        <p:spPr bwMode="auto">
          <a:xfrm>
            <a:off x="285720" y="571480"/>
            <a:ext cx="8501122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rgbClr val="000000"/>
                </a:solidFill>
                <a:latin typeface="Cambria" pitchFamily="18" charset="0"/>
              </a:rPr>
              <a:t>Найти наибольшее и наименьшее значения </a:t>
            </a:r>
            <a:r>
              <a:rPr lang="ru-RU" sz="2800" dirty="0" smtClean="0">
                <a:solidFill>
                  <a:srgbClr val="000000"/>
                </a:solidFill>
                <a:latin typeface="Cambria" pitchFamily="18" charset="0"/>
              </a:rPr>
              <a:t>функции на отрезке:</a:t>
            </a:r>
            <a:endParaRPr lang="ru-RU" sz="2800" i="1" baseline="30000" dirty="0">
              <a:solidFill>
                <a:srgbClr val="000000"/>
              </a:solidFill>
              <a:latin typeface="Cambria" pitchFamily="18" charset="0"/>
              <a:cs typeface="Times New Roman" pitchFamily="18" charset="0"/>
            </a:endParaRPr>
          </a:p>
        </p:txBody>
      </p:sp>
      <p:graphicFrame>
        <p:nvGraphicFramePr>
          <p:cNvPr id="39938" name="Object 2"/>
          <p:cNvGraphicFramePr>
            <a:graphicFrameLocks noChangeAspect="1"/>
          </p:cNvGraphicFramePr>
          <p:nvPr/>
        </p:nvGraphicFramePr>
        <p:xfrm>
          <a:off x="428596" y="1571612"/>
          <a:ext cx="5565775" cy="758825"/>
        </p:xfrm>
        <a:graphic>
          <a:graphicData uri="http://schemas.openxmlformats.org/presentationml/2006/ole">
            <p:oleObj spid="_x0000_s1168386" name="Формула" r:id="rId3" imgW="1676160" imgH="228600" progId="Equation.3">
              <p:embed/>
            </p:oleObj>
          </a:graphicData>
        </a:graphic>
      </p:graphicFrame>
      <p:graphicFrame>
        <p:nvGraphicFramePr>
          <p:cNvPr id="1168397" name="Object 2"/>
          <p:cNvGraphicFramePr>
            <a:graphicFrameLocks noChangeAspect="1"/>
          </p:cNvGraphicFramePr>
          <p:nvPr/>
        </p:nvGraphicFramePr>
        <p:xfrm>
          <a:off x="357158" y="2214554"/>
          <a:ext cx="5902325" cy="1306512"/>
        </p:xfrm>
        <a:graphic>
          <a:graphicData uri="http://schemas.openxmlformats.org/presentationml/2006/ole">
            <p:oleObj spid="_x0000_s1168397" name="Формула" r:id="rId4" imgW="1777680" imgH="393480" progId="Equation.3">
              <p:embed/>
            </p:oleObj>
          </a:graphicData>
        </a:graphic>
      </p:graphicFrame>
      <p:graphicFrame>
        <p:nvGraphicFramePr>
          <p:cNvPr id="1168399" name="Object 2"/>
          <p:cNvGraphicFramePr>
            <a:graphicFrameLocks noChangeAspect="1"/>
          </p:cNvGraphicFramePr>
          <p:nvPr/>
        </p:nvGraphicFramePr>
        <p:xfrm>
          <a:off x="357158" y="3500438"/>
          <a:ext cx="7167563" cy="1306513"/>
        </p:xfrm>
        <a:graphic>
          <a:graphicData uri="http://schemas.openxmlformats.org/presentationml/2006/ole">
            <p:oleObj spid="_x0000_s1168399" name="Формула" r:id="rId5" imgW="2158920" imgH="393480" progId="Equation.3">
              <p:embed/>
            </p:oleObj>
          </a:graphicData>
        </a:graphic>
      </p:graphicFrame>
      <p:sp>
        <p:nvSpPr>
          <p:cNvPr id="6" name="Прямоугольник 6"/>
          <p:cNvSpPr>
            <a:spLocks noChangeArrowheads="1"/>
          </p:cNvSpPr>
          <p:nvPr/>
        </p:nvSpPr>
        <p:spPr bwMode="auto">
          <a:xfrm>
            <a:off x="500034" y="4919663"/>
            <a:ext cx="8358187" cy="193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dirty="0">
                <a:solidFill>
                  <a:srgbClr val="C00000"/>
                </a:solidFill>
              </a:rPr>
              <a:t>Домашнее задание: </a:t>
            </a:r>
            <a:r>
              <a:rPr lang="ru-RU" sz="2000" dirty="0">
                <a:solidFill>
                  <a:srgbClr val="0070C0"/>
                </a:solidFill>
              </a:rPr>
              <a:t>1) Написать краткий конспект урока в тетради;</a:t>
            </a:r>
          </a:p>
          <a:p>
            <a:r>
              <a:rPr lang="ru-RU" sz="2000" dirty="0">
                <a:solidFill>
                  <a:srgbClr val="0070C0"/>
                </a:solidFill>
              </a:rPr>
              <a:t>		    2) Решить задачи для самостоятельного решения  в тетради.</a:t>
            </a:r>
          </a:p>
          <a:p>
            <a:r>
              <a:rPr lang="ru-RU" sz="2000" dirty="0">
                <a:solidFill>
                  <a:srgbClr val="C00000"/>
                </a:solidFill>
              </a:rPr>
              <a:t>Сфотографировать и отправить на электронную почту преподавателя </a:t>
            </a:r>
            <a:r>
              <a:rPr lang="en-US" sz="2000" dirty="0">
                <a:solidFill>
                  <a:schemeClr val="accent2"/>
                </a:solidFill>
                <a:hlinkClick r:id="rId6"/>
              </a:rPr>
              <a:t>olgadumnova80@mail.ru</a:t>
            </a:r>
            <a:r>
              <a:rPr lang="ru-RU" sz="2000" dirty="0">
                <a:solidFill>
                  <a:schemeClr val="accent2"/>
                </a:solidFill>
              </a:rPr>
              <a:t> </a:t>
            </a:r>
            <a:r>
              <a:rPr lang="ru-RU" sz="2000" dirty="0">
                <a:solidFill>
                  <a:srgbClr val="C00000"/>
                </a:solidFill>
              </a:rPr>
              <a:t>или в личные сообщения «В контакте» </a:t>
            </a:r>
            <a:r>
              <a:rPr lang="ru-RU" sz="2000" u="sng" dirty="0">
                <a:hlinkClick r:id="rId7"/>
              </a:rPr>
              <a:t>https://vk.com/id407022472</a:t>
            </a:r>
            <a:r>
              <a:rPr lang="ru-RU" sz="2000" dirty="0"/>
              <a:t> Ольга </a:t>
            </a:r>
            <a:r>
              <a:rPr lang="ru-RU" sz="2000" dirty="0" err="1"/>
              <a:t>Думнова</a:t>
            </a:r>
            <a:endParaRPr lang="ru-RU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1357290" y="0"/>
            <a:ext cx="65674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Задания для самостоятельного решения:</a:t>
            </a:r>
            <a:endParaRPr lang="ru-RU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25053</TotalTime>
  <Words>217</Words>
  <Application>Microsoft Office PowerPoint</Application>
  <PresentationFormat>Экран (4:3)</PresentationFormat>
  <Paragraphs>44</Paragraphs>
  <Slides>8</Slides>
  <Notes>0</Notes>
  <HiddenSlides>1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0" baseType="lpstr">
      <vt:lpstr>Эркер</vt:lpstr>
      <vt:lpstr>Формула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Manager>БГА</Manager>
  <Company>ектс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Начала математического анализа</dc:title>
  <dc:creator>Колледж; Башкирцева Г.А.</dc:creator>
  <cp:lastModifiedBy>SERGEY</cp:lastModifiedBy>
  <cp:revision>1680</cp:revision>
  <dcterms:created xsi:type="dcterms:W3CDTF">2014-02-06T11:08:09Z</dcterms:created>
  <dcterms:modified xsi:type="dcterms:W3CDTF">2020-12-22T15:54:59Z</dcterms:modified>
</cp:coreProperties>
</file>