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62" r:id="rId5"/>
    <p:sldId id="270" r:id="rId6"/>
    <p:sldId id="263" r:id="rId7"/>
    <p:sldId id="264" r:id="rId8"/>
    <p:sldId id="265" r:id="rId9"/>
    <p:sldId id="271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282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E20BF-7139-47B8-B88B-A3D0EE249326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3FA55-6AD4-402A-B140-0BDB4D3A17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778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A3098-2161-4761-9748-17DD7E7C7A7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2907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A3098-2161-4761-9748-17DD7E7C7A7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2907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A3098-2161-4761-9748-17DD7E7C7A7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2907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6010-DB31-47F5-A693-B00A2EB960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2EDD4-29D6-40CF-8788-162E0491C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63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6010-DB31-47F5-A693-B00A2EB960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2EDD4-29D6-40CF-8788-162E0491C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539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6010-DB31-47F5-A693-B00A2EB960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2EDD4-29D6-40CF-8788-162E0491C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568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6010-DB31-47F5-A693-B00A2EB960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2EDD4-29D6-40CF-8788-162E0491C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84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6010-DB31-47F5-A693-B00A2EB960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2EDD4-29D6-40CF-8788-162E0491C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789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6010-DB31-47F5-A693-B00A2EB960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2EDD4-29D6-40CF-8788-162E0491C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27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6010-DB31-47F5-A693-B00A2EB960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2EDD4-29D6-40CF-8788-162E0491C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654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6010-DB31-47F5-A693-B00A2EB960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2EDD4-29D6-40CF-8788-162E0491C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063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6010-DB31-47F5-A693-B00A2EB960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2EDD4-29D6-40CF-8788-162E0491C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87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6010-DB31-47F5-A693-B00A2EB960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2EDD4-29D6-40CF-8788-162E0491C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167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16010-DB31-47F5-A693-B00A2EB960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2EDD4-29D6-40CF-8788-162E0491C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940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16010-DB31-47F5-A693-B00A2EB96007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2EDD4-29D6-40CF-8788-162E0491C6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5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7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32.png"/><Relationship Id="rId5" Type="http://schemas.openxmlformats.org/officeDocument/2006/relationships/image" Target="../media/image1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4" Type="http://schemas.openxmlformats.org/officeDocument/2006/relationships/image" Target="../media/image1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000" b="1" dirty="0" smtClean="0">
                <a:solidFill>
                  <a:srgbClr val="003366"/>
                </a:solidFill>
              </a:rPr>
              <a:t>Преобразование произведений тригонометрических функций в суммы</a:t>
            </a:r>
            <a:endParaRPr lang="ru-RU" sz="5000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623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45170" y="555526"/>
                <a:ext cx="25040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ru-RU" i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70" y="555526"/>
                <a:ext cx="2504083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45485" y="1059582"/>
                <a:ext cx="41261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i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85" y="1059582"/>
                <a:ext cx="412613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45485" y="1581314"/>
                <a:ext cx="41261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i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85" y="1581314"/>
                <a:ext cx="4126130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1482637" y="1052469"/>
                <a:ext cx="2741199" cy="4062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+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637" y="1052469"/>
                <a:ext cx="2741199" cy="4062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756075" y="2074043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075" y="2074043"/>
                <a:ext cx="41069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1485771" y="1583422"/>
                <a:ext cx="27411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−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5771" y="1583422"/>
                <a:ext cx="2741199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563275" y="2082934"/>
                <a:ext cx="17554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=2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i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275" y="2082934"/>
                <a:ext cx="1755481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582052" y="556036"/>
                <a:ext cx="17554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=2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i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052" y="556036"/>
                <a:ext cx="1755481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62577" y="555526"/>
                <a:ext cx="41815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⋅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ru-RU" i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77" y="555526"/>
                <a:ext cx="4181529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092005" y="2605934"/>
                <a:ext cx="18532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⇒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⋅</m:t>
                          </m:r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</m:func>
                        </m:e>
                      </m:func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005" y="2605934"/>
                <a:ext cx="1853264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795160" y="2437323"/>
                <a:ext cx="2503314" cy="6280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𝑠𝑖𝑛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𝑠𝑖𝑛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num>
                        <m:den/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160" y="2437323"/>
                <a:ext cx="2503314" cy="62805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6863914" y="2742805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914" y="2742805"/>
                <a:ext cx="365806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90555" y="2684297"/>
                <a:ext cx="25040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ru-RU" i="1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55" y="2684297"/>
                <a:ext cx="2504083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9020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4.19753E-6 L -0.13958 0.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35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-0.00371 L 0.16302 0.0969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94" y="50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78309E-6 L -1.66667E-6 0.3980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9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0179E-6 L 0.36284 -0.07498 " pathEditMode="relative" rAng="0" ptsTypes="AA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42" y="-3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7" grpId="1" animBg="1"/>
      <p:bldP spid="10" grpId="0" animBg="1"/>
      <p:bldP spid="13" grpId="0" animBg="1"/>
      <p:bldP spid="13" grpId="1" animBg="1"/>
      <p:bldP spid="15" grpId="0" animBg="1"/>
      <p:bldP spid="17" grpId="0" animBg="1"/>
      <p:bldP spid="16" grpId="0" animBg="1"/>
      <p:bldP spid="16" grpId="1" animBg="1"/>
      <p:bldP spid="2" grpId="0" animBg="1"/>
      <p:bldP spid="8" grpId="0" animBg="1"/>
      <p:bldP spid="9" grpId="0" animBg="1"/>
      <p:bldP spid="22" grpId="0" animBg="1"/>
      <p:bldP spid="22" grpId="1" animBg="1"/>
      <p:bldP spid="22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45170" y="555526"/>
                <a:ext cx="25505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ru-RU" i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70" y="555526"/>
                <a:ext cx="255050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45485" y="1059582"/>
                <a:ext cx="40611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i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85" y="1059582"/>
                <a:ext cx="4061176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45485" y="1581314"/>
                <a:ext cx="40611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i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85" y="1581314"/>
                <a:ext cx="4061176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1513705" y="1061764"/>
                <a:ext cx="27412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𝑖𝑛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𝑖𝑛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705" y="1061764"/>
                <a:ext cx="27412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799205" y="2074043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205" y="2074043"/>
                <a:ext cx="41069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1516381" y="1580342"/>
                <a:ext cx="27412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𝑖𝑛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𝑖𝑛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381" y="1580342"/>
                <a:ext cx="27412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563275" y="2082934"/>
                <a:ext cx="17786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=2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i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275" y="2082934"/>
                <a:ext cx="1778692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582052" y="556036"/>
                <a:ext cx="17786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=2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i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052" y="556036"/>
                <a:ext cx="1778692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092005" y="2614480"/>
                <a:ext cx="18764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⇒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⋅</m:t>
                          </m:r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</m:func>
                        </m:e>
                      </m:func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005" y="2614480"/>
                <a:ext cx="1876476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8" name="Прямоугольник 17"/>
              <p:cNvSpPr/>
              <p:nvPr/>
            </p:nvSpPr>
            <p:spPr>
              <a:xfrm>
                <a:off x="6863914" y="2751351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914" y="2751351"/>
                <a:ext cx="365806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90555" y="2692843"/>
                <a:ext cx="25505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ru-RU" i="1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55" y="2692843"/>
                <a:ext cx="2550506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5786614" y="2437323"/>
                <a:ext cx="2549737" cy="6280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𝑐𝑜𝑠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𝑐𝑜𝑠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num>
                        <m:den/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614" y="2437323"/>
                <a:ext cx="2549737" cy="62805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30608" y="556135"/>
                <a:ext cx="41557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⋅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ru-RU" i="1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608" y="556135"/>
                <a:ext cx="4155753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74645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1.2473E-6 L -0.14132 0.2000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35" y="100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-0.00371 L 0.16302 0.0969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94" y="50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78309E-6 L -1.66667E-6 0.3980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9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3.29836E-6 C -0.00035 -0.01204 -0.00087 -0.03549 -0.00087 -0.03518 L 0.00017 -0.04536 L 0.59653 -0.04382 " pathEditMode="relative" rAng="0" ptsTypes="fAAA">
                                      <p:cBhvr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57" y="-2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7" grpId="1" animBg="1"/>
      <p:bldP spid="10" grpId="0" animBg="1"/>
      <p:bldP spid="13" grpId="0" animBg="1"/>
      <p:bldP spid="13" grpId="1" animBg="1"/>
      <p:bldP spid="15" grpId="0" animBg="1"/>
      <p:bldP spid="17" grpId="0" animBg="1"/>
      <p:bldP spid="16" grpId="0" animBg="1"/>
      <p:bldP spid="18" grpId="0" animBg="1"/>
      <p:bldP spid="19" grpId="0" animBg="1"/>
      <p:bldP spid="19" grpId="2" animBg="1"/>
      <p:bldP spid="19" grpId="3" animBg="1"/>
      <p:bldP spid="22" grpId="0" animBg="1"/>
      <p:bldP spid="23" grpId="0" animBg="1"/>
      <p:bldP spid="2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45170" y="555526"/>
                <a:ext cx="25505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ru-RU" i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70" y="555526"/>
                <a:ext cx="2550506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45485" y="1059582"/>
                <a:ext cx="40611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i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85" y="1059582"/>
                <a:ext cx="4061176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45485" y="1581314"/>
                <a:ext cx="40611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i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85" y="1581314"/>
                <a:ext cx="4061176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1513705" y="1061764"/>
                <a:ext cx="27412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𝑖𝑛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𝑖𝑛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705" y="1061764"/>
                <a:ext cx="27412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799205" y="2074043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205" y="2074043"/>
                <a:ext cx="41069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1516381" y="1580342"/>
                <a:ext cx="27412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</m:t>
                          </m:r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𝑐𝑜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𝑖𝑛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𝑖𝑛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381" y="1580342"/>
                <a:ext cx="27412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563275" y="2082934"/>
                <a:ext cx="19053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i="1" smtClean="0">
                          <a:latin typeface="Cambria Math"/>
                        </a:rPr>
                        <m:t>2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i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3275" y="2082934"/>
                <a:ext cx="1905393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582052" y="556036"/>
                <a:ext cx="19053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i="1" smtClean="0">
                          <a:latin typeface="Cambria Math"/>
                        </a:rPr>
                        <m:t>2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𝑠</m:t>
                          </m:r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</m:oMath>
                  </m:oMathPara>
                </a14:m>
                <a:endParaRPr lang="ru-RU" i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052" y="556036"/>
                <a:ext cx="1905393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254379" y="2614480"/>
                <a:ext cx="18300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⇒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⋅</m:t>
                          </m:r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</m:func>
                        </m:e>
                      </m:func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ru-RU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379" y="2614480"/>
                <a:ext cx="1830053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8" name="Прямоугольник 17"/>
              <p:cNvSpPr/>
              <p:nvPr/>
            </p:nvSpPr>
            <p:spPr>
              <a:xfrm>
                <a:off x="7070140" y="2747604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0140" y="2747604"/>
                <a:ext cx="365806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90555" y="2692843"/>
                <a:ext cx="25505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ru-RU" i="1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555" y="2692843"/>
                <a:ext cx="2550506" cy="369332"/>
              </a:xfrm>
              <a:prstGeom prst="rect">
                <a:avLst/>
              </a:prstGeom>
              <a:blipFill rotWithShape="1">
                <a:blip r:embed="rId1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5995068" y="2459479"/>
                <a:ext cx="2549737" cy="6280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𝑐𝑜𝑠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𝑐𝑜𝑠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func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</m:num>
                        <m:den/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5068" y="2459479"/>
                <a:ext cx="2549737" cy="62805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40501" y="555939"/>
                <a:ext cx="42816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=−2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⋅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ru-RU" i="1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501" y="555939"/>
                <a:ext cx="4281685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82799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1.2473E-6 L -0.14132 0.2000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35" y="100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86 -0.00371 L 0.16302 0.0969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94" y="50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78309E-6 L -1.66667E-6 0.3980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9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3.29836E-6 C -0.00035 -0.01204 -0.00087 -0.03549 -0.00087 -0.03518 L 0.00017 -0.04536 L 0.59653 -0.04382 " pathEditMode="relative" rAng="0" ptsTypes="fAAA">
                                      <p:cBhvr>
                                        <p:cTn id="6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57" y="-2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7" grpId="1" animBg="1"/>
      <p:bldP spid="10" grpId="0" animBg="1"/>
      <p:bldP spid="13" grpId="0" animBg="1"/>
      <p:bldP spid="13" grpId="1" animBg="1"/>
      <p:bldP spid="15" grpId="0" animBg="1"/>
      <p:bldP spid="17" grpId="0" animBg="1"/>
      <p:bldP spid="16" grpId="0" animBg="1"/>
      <p:bldP spid="18" grpId="0" animBg="1"/>
      <p:bldP spid="19" grpId="0" animBg="1"/>
      <p:bldP spid="19" grpId="1" animBg="1"/>
      <p:bldP spid="19" grpId="2" animBg="1"/>
      <p:bldP spid="22" grpId="0" animBg="1"/>
      <p:bldP spid="23" grpId="0" animBg="1"/>
      <p:bldP spid="2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857250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FF0000"/>
                </a:solidFill>
              </a:rPr>
              <a:t>Преобразование произведений тригонометрических функций в суммы:</a:t>
            </a:r>
            <a:endParaRPr lang="ru-RU" sz="3000" b="1" dirty="0">
              <a:solidFill>
                <a:srgbClr val="FF0000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17356" y="1351254"/>
            <a:ext cx="5159526" cy="806696"/>
            <a:chOff x="4092005" y="2394593"/>
            <a:chExt cx="3944109" cy="806696"/>
          </a:xfrm>
        </p:grpSpPr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4092005" y="2605934"/>
                  <a:ext cx="156565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𝑠𝑖𝑛</m:t>
                            </m:r>
                          </m:fName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𝑠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⋅</m:t>
                            </m:r>
                            <m:func>
                              <m:func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𝑐𝑜𝑠</m:t>
                                </m:r>
                              </m:fName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𝑡</m:t>
                                </m:r>
                              </m:e>
                            </m:func>
                          </m:e>
                        </m:func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</m:oMath>
                    </m:oMathPara>
                  </a14:m>
                  <a:endParaRPr lang="ru-RU" sz="2400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2005" y="2605934"/>
                  <a:ext cx="1565654" cy="46166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5540734" y="2394593"/>
                  <a:ext cx="2495380" cy="8066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𝑠𝑖𝑛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func>
                                  <m:func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𝑠𝑖𝑛</m:t>
                                    </m:r>
                                  </m:fName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</m:func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e>
                            </m:func>
                          </m:num>
                          <m:den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ru-RU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40734" y="2394593"/>
                  <a:ext cx="2495380" cy="806696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Группа 13"/>
          <p:cNvGrpSpPr/>
          <p:nvPr/>
        </p:nvGrpSpPr>
        <p:grpSpPr>
          <a:xfrm>
            <a:off x="231896" y="2226719"/>
            <a:ext cx="5478780" cy="806696"/>
            <a:chOff x="4092005" y="2394593"/>
            <a:chExt cx="5021930" cy="806696"/>
          </a:xfrm>
        </p:grpSpPr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4092005" y="2614480"/>
                  <a:ext cx="207960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𝑐𝑜𝑠</m:t>
                            </m:r>
                          </m:fName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𝑠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⋅</m:t>
                            </m:r>
                            <m:func>
                              <m:func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𝑐𝑜𝑠</m:t>
                                </m:r>
                              </m:fName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𝑡</m:t>
                                </m:r>
                              </m:e>
                            </m:func>
                          </m:e>
                        </m:func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</m:oMath>
                    </m:oMathPara>
                  </a14:m>
                  <a:endParaRPr lang="ru-RU" sz="2400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2005" y="2614480"/>
                  <a:ext cx="2079608" cy="46166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5786614" y="2394593"/>
                  <a:ext cx="3327321" cy="8066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𝑐𝑜𝑠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func>
                                  <m:func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</m:func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e>
                            </m:func>
                          </m:num>
                          <m:den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ru-RU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6614" y="2394593"/>
                  <a:ext cx="3327321" cy="806696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Группа 17"/>
          <p:cNvGrpSpPr/>
          <p:nvPr/>
        </p:nvGrpSpPr>
        <p:grpSpPr>
          <a:xfrm>
            <a:off x="377178" y="3223462"/>
            <a:ext cx="5162016" cy="806696"/>
            <a:chOff x="4314201" y="2391111"/>
            <a:chExt cx="5162016" cy="806696"/>
          </a:xfrm>
        </p:grpSpPr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314201" y="2614480"/>
                  <a:ext cx="201664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𝑠𝑖𝑛</m:t>
                            </m:r>
                          </m:fName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𝑠</m:t>
                            </m:r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⋅</m:t>
                            </m:r>
                            <m:func>
                              <m:func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𝑠𝑖𝑛</m:t>
                                </m:r>
                              </m:fName>
                              <m: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𝑡</m:t>
                                </m:r>
                              </m:e>
                            </m:func>
                          </m:e>
                        </m:func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=</m:t>
                        </m:r>
                      </m:oMath>
                    </m:oMathPara>
                  </a14:m>
                  <a:endParaRPr lang="ru-RU" sz="2400" i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4201" y="2614480"/>
                  <a:ext cx="2016641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6148896" y="2391111"/>
                  <a:ext cx="3327321" cy="8066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𝑐𝑜𝑠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𝑐𝑜𝑠</m:t>
                                    </m:r>
                                  </m:fName>
                                  <m:e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𝑠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</m:func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)</m:t>
                                </m:r>
                              </m:e>
                            </m:func>
                          </m:num>
                          <m:den>
                            <m:r>
                              <a:rPr lang="ru-RU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ru-RU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48896" y="2391111"/>
                  <a:ext cx="3327321" cy="806696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="" xmlns:p14="http://schemas.microsoft.com/office/powerpoint/2010/main" val="192288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21"/>
            <a:ext cx="8229600" cy="8572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43558"/>
                <a:ext cx="8229600" cy="375106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sz="1800" dirty="0" smtClean="0"/>
                  <a:t>Вычислить, преобразовывая произведение в сумму: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1800" b="0" i="1" smtClean="0">
                            <a:latin typeface="Cambria Math"/>
                          </a:rPr>
                          <m:t>𝑐𝑜𝑠</m:t>
                        </m:r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14°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⋅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𝑐𝑜𝑠</m:t>
                        </m:r>
                      </m:fName>
                      <m: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16°</m:t>
                        </m:r>
                      </m:e>
                    </m:func>
                  </m:oMath>
                </a14:m>
                <a:r>
                  <a:rPr lang="en-US" sz="1800" i="1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1800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𝑠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𝑠</m:t>
                                  </m:r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𝑐𝑜𝑠</m:t>
                                  </m:r>
                                </m:fName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𝑠</m:t>
                                  </m:r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</m:func>
                            </m:e>
                          </m:func>
                        </m:num>
                        <m:den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8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                               =</m:t>
                      </m:r>
                      <m:f>
                        <m:fPr>
                          <m:ctrlPr>
                            <a:rPr lang="en-US" sz="18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800" i="1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14°</m:t>
                                  </m:r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16°</m:t>
                                  </m:r>
                                </m:e>
                              </m:d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𝑐𝑜𝑠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18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b="0" i="1" smtClean="0">
                                          <a:latin typeface="Cambria Math"/>
                                          <a:ea typeface="Cambria Math"/>
                                        </a:rPr>
                                        <m:t>14°</m:t>
                                      </m:r>
                                      <m:r>
                                        <a:rPr lang="en-US" sz="1800" i="1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1800" b="0" i="1" smtClean="0">
                                          <a:latin typeface="Cambria Math"/>
                                          <a:ea typeface="Cambria Math"/>
                                        </a:rPr>
                                        <m:t>16°</m:t>
                                      </m:r>
                                    </m:e>
                                  </m:d>
                                </m:e>
                              </m:func>
                            </m:e>
                          </m:func>
                        </m:num>
                        <m:den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30°+</m:t>
                              </m:r>
                              <m:func>
                                <m:funcPr>
                                  <m:ctrlP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𝑐𝑜𝑠</m:t>
                                  </m:r>
                                </m:fName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(−2°)</m:t>
                                  </m:r>
                                </m:e>
                              </m:func>
                            </m:e>
                          </m:func>
                        </m:num>
                        <m:den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800" i="1" dirty="0" smtClean="0"/>
              </a:p>
              <a:p>
                <a:pPr marL="0" indent="0">
                  <a:buNone/>
                </a:pPr>
                <a:endParaRPr lang="en-US" sz="11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1800" i="1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18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1800" i="1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sz="1800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i="1" smtClean="0">
                          <a:latin typeface="Cambria Math"/>
                          <a:ea typeface="Cambria Math"/>
                        </a:rPr>
                        <m:t>⇒</m:t>
                      </m:r>
                      <m:func>
                        <m:funcPr>
                          <m:ctrlPr>
                            <a:rPr lang="en-US" sz="1800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(−2°)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2°</m:t>
                          </m:r>
                        </m:e>
                      </m:func>
                    </m:oMath>
                  </m:oMathPara>
                </a14:m>
                <a:endParaRPr lang="ru-RU" sz="1800" i="1" dirty="0"/>
              </a:p>
              <a:p>
                <a:pPr marL="0" indent="0">
                  <a:buNone/>
                </a:pPr>
                <a:endParaRPr lang="en-US" sz="90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                               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2°</m:t>
                              </m:r>
                            </m:e>
                          </m:func>
                        </m:num>
                        <m:den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800" i="1" dirty="0" smtClean="0"/>
              </a:p>
              <a:p>
                <a:pPr marL="0" indent="0">
                  <a:buNone/>
                </a:pPr>
                <a:endParaRPr lang="en-US" sz="1800" i="1" dirty="0"/>
              </a:p>
              <a:p>
                <a:pPr marL="0" indent="0">
                  <a:buNone/>
                </a:pPr>
                <a:r>
                  <a:rPr lang="ru-RU" sz="1800" dirty="0" smtClean="0"/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8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  <m:r>
                      <a:rPr lang="en-US" sz="1800" i="1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1800" i="1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en-US" sz="1800" i="1">
                                <a:latin typeface="Cambria Math"/>
                                <a:ea typeface="Cambria Math"/>
                              </a:rPr>
                              <m:t>𝑐𝑜𝑠</m:t>
                            </m:r>
                          </m:fName>
                          <m:e>
                            <m:r>
                              <a:rPr lang="en-US" sz="1800" i="1">
                                <a:latin typeface="Cambria Math"/>
                                <a:ea typeface="Cambria Math"/>
                              </a:rPr>
                              <m:t>2°</m:t>
                            </m:r>
                          </m:e>
                        </m:func>
                      </m:num>
                      <m:den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1800" dirty="0" smtClean="0"/>
                  <a:t>.</a:t>
                </a:r>
                <a:endParaRPr lang="en-US" sz="1800" dirty="0" smtClean="0"/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pPr marL="0" indent="0">
                  <a:buNone/>
                </a:pPr>
                <a:endParaRPr lang="ru-RU" sz="1800" i="1" dirty="0" smtClean="0"/>
              </a:p>
              <a:p>
                <a:pPr marL="0" indent="0">
                  <a:buNone/>
                </a:pPr>
                <a:endParaRPr lang="ru-RU" sz="1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43558"/>
                <a:ext cx="8229600" cy="3751065"/>
              </a:xfrm>
              <a:blipFill rotWithShape="1">
                <a:blip r:embed="rId2"/>
                <a:stretch>
                  <a:fillRect l="-593" t="-14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5600382" y="817920"/>
                <a:ext cx="18516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14°</m:t>
                          </m:r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16°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382" y="817920"/>
                <a:ext cx="185166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388256" y="2079880"/>
                <a:ext cx="18516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14°</m:t>
                          </m:r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16°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56" y="2079880"/>
                <a:ext cx="185166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77576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0926 L -0.56806 0.2443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03" y="117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108 L 0 0.2320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7" grpId="1" animBg="1"/>
      <p:bldP spid="9" grpId="0" animBg="1"/>
      <p:bldP spid="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3131"/>
            <a:ext cx="8229600" cy="8572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78844"/>
                <a:ext cx="8229600" cy="412515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ru-RU" sz="1800" dirty="0" smtClean="0"/>
                  <a:t>Решить уравнение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1800" b="0" i="1" smtClean="0">
                            <a:latin typeface="Cambria Math"/>
                          </a:rPr>
                          <m:t>𝑠𝑖𝑛</m:t>
                        </m:r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1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12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⋅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𝑐𝑜𝑠</m:t>
                        </m:r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8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/>
                                    <a:ea typeface="Cambria Math"/>
                                  </a:rPr>
                                  <m:t>12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sz="18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i="1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1800" dirty="0" smtClean="0"/>
                  <a:t>Решение: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1800" b="0" i="1" smtClean="0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𝑠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func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𝑡</m:t>
                              </m:r>
                              <m:r>
                                <a:rPr lang="en-US" sz="18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8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                                                      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800" i="1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80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sz="18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b="0" i="1" smtClean="0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800" b="0" i="1" smtClean="0">
                                          <a:latin typeface="Cambria Math"/>
                                          <a:ea typeface="Cambria Math"/>
                                        </a:rPr>
                                        <m:t>12</m:t>
                                      </m:r>
                                    </m:den>
                                  </m:f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18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b="0" i="1" smtClean="0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800" b="0" i="1" smtClean="0">
                                          <a:latin typeface="Cambria Math"/>
                                          <a:ea typeface="Cambria Math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1800" i="1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sz="18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b="0" i="1" smtClean="0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800" b="0" i="1" smtClean="0">
                                          <a:latin typeface="Cambria Math"/>
                                          <a:ea typeface="Cambria Math"/>
                                        </a:rPr>
                                        <m:t>12</m:t>
                                      </m:r>
                                    </m:den>
                                  </m:f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sz="18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b="0" i="1" smtClean="0">
                                          <a:latin typeface="Cambria Math"/>
                                          <a:ea typeface="Cambria Math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US" sz="1800" b="0" i="1" smtClean="0">
                                          <a:latin typeface="Cambria Math"/>
                                          <a:ea typeface="Cambria Math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18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1800" b="0" i="1" smtClean="0">
                                  <a:latin typeface="Cambria Math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1800" b="0" i="1" smtClean="0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1800" b="0" i="1" smtClean="0">
                                  <a:latin typeface="Cambria Math"/>
                                </a:rPr>
                                <m:t>𝑠𝑖𝑛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func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800" i="1" dirty="0" smtClean="0"/>
              </a:p>
              <a:p>
                <a:pPr marL="0" indent="0">
                  <a:buNone/>
                </a:pPr>
                <a:endParaRPr lang="en-US" sz="12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                            </m:t>
                      </m:r>
                      <m:r>
                        <a:rPr lang="ru-RU" sz="1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1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sz="1800" b="0" i="1" smtClean="0">
                          <a:latin typeface="Cambria Math"/>
                          <a:ea typeface="Cambria Math"/>
                        </a:rPr>
                        <m:t>⇒</m:t>
                      </m:r>
                      <m:func>
                        <m:funcPr>
                          <m:ctrlPr>
                            <a:rPr lang="en-US" sz="18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1800" i="1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  <m:r>
                            <a:rPr lang="en-US" sz="1800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i="1"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18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1800" i="1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f>
                            <m:f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</m:e>
                      </m:func>
                      <m:r>
                        <a:rPr lang="ru-RU" sz="1800" b="0" i="1" smtClean="0">
                          <a:latin typeface="Cambria Math"/>
                        </a:rPr>
                        <m:t>=1</m:t>
                      </m:r>
                      <m:r>
                        <a:rPr lang="ru-RU" sz="1800" b="0" i="1" smtClean="0">
                          <a:latin typeface="Cambria Math"/>
                          <a:ea typeface="Cambria Math"/>
                        </a:rPr>
                        <m:t>⇒</m:t>
                      </m:r>
                      <m:func>
                        <m:funcPr>
                          <m:ctrlPr>
                            <a:rPr lang="en-US" sz="18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1800" i="1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  <m:r>
                            <a:rPr lang="en-US" sz="1800" i="1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ru-RU" sz="1800" b="0" i="1" smtClean="0">
                          <a:latin typeface="Cambria Math"/>
                        </a:rPr>
                        <m:t>=1−</m:t>
                      </m:r>
                      <m:f>
                        <m:fPr>
                          <m:ctrlPr>
                            <a:rPr lang="ru-RU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1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sz="1800" b="0" i="1" smtClean="0">
                          <a:latin typeface="Cambria Math"/>
                          <a:ea typeface="Cambria Math"/>
                        </a:rPr>
                        <m:t>⇒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8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2</m:t>
                      </m:r>
                      <m:r>
                        <a:rPr lang="en-US" sz="1800" b="0" i="1" smtClean="0">
                          <a:latin typeface="Cambria Math"/>
                        </a:rPr>
                        <m:t>𝑥</m:t>
                      </m:r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1800" b="0" i="1" smtClean="0">
                          <a:latin typeface="Cambria Math"/>
                        </a:rPr>
                        <m:t>+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𝑍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⇒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18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8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latin typeface="Cambria Math"/>
                            </a:rPr>
                            <m:t>𝑘</m:t>
                          </m:r>
                        </m:sup>
                      </m:sSup>
                      <m:f>
                        <m:fPr>
                          <m:ctrlPr>
                            <a:rPr lang="en-US" sz="1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sz="18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𝜋</m:t>
                          </m:r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𝑘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800" i="1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1800" i="1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1800" i="1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1800" i="1">
                          <a:latin typeface="Cambria Math"/>
                          <a:ea typeface="Cambria Math"/>
                        </a:rPr>
                        <m:t>𝑍</m:t>
                      </m:r>
                    </m:oMath>
                  </m:oMathPara>
                </a14:m>
                <a:endParaRPr lang="en-US" sz="1800" i="1" dirty="0" smtClean="0"/>
              </a:p>
              <a:p>
                <a:pPr marL="0" indent="0">
                  <a:buNone/>
                </a:pPr>
                <a:r>
                  <a:rPr lang="ru-RU" sz="1800" dirty="0" smtClean="0"/>
                  <a:t>Ответ: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1800" i="1">
                            <a:latin typeface="Cambria Math"/>
                          </a:rPr>
                          <m:t>𝑘</m:t>
                        </m:r>
                      </m:sup>
                    </m:sSup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sz="18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sz="1800" i="1">
                            <a:latin typeface="Cambria Math"/>
                            <a:ea typeface="Cambria Math"/>
                          </a:rPr>
                          <m:t>𝑘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800" i="1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1800" i="1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1800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1800" i="1"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r>
                  <a:rPr lang="ru-RU" sz="1800" dirty="0" smtClean="0"/>
                  <a:t>.</a:t>
                </a:r>
                <a:endParaRPr lang="en-US" sz="1800" dirty="0" smtClean="0"/>
              </a:p>
              <a:p>
                <a:pPr marL="0" indent="0">
                  <a:buNone/>
                </a:pPr>
                <a:endParaRPr lang="en-US" sz="1800" i="1" dirty="0" smtClean="0"/>
              </a:p>
              <a:p>
                <a:pPr marL="0" indent="0">
                  <a:buNone/>
                </a:pPr>
                <a:endParaRPr lang="ru-RU" sz="1800" i="1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78844"/>
                <a:ext cx="8229600" cy="4125153"/>
              </a:xfrm>
              <a:blipFill rotWithShape="1">
                <a:blip r:embed="rId2"/>
                <a:stretch>
                  <a:fillRect l="-4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2139554" y="653172"/>
                <a:ext cx="2758897" cy="536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7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1700" i="1">
                              <a:latin typeface="Cambria Math"/>
                            </a:rPr>
                            <m:t>𝑠𝑖𝑛</m:t>
                          </m:r>
                        </m:fName>
                        <m:e>
                          <m:d>
                            <m:dPr>
                              <m:ctrlPr>
                                <a:rPr lang="en-US" sz="17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7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1700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7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7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700" i="1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1700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sz="1700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sz="1700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d>
                            <m:dPr>
                              <m:ctrlPr>
                                <a:rPr lang="en-US" sz="17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17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17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7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7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700" i="1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ru-RU" sz="17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9554" y="653172"/>
                <a:ext cx="2758897" cy="536814"/>
              </a:xfrm>
              <a:prstGeom prst="rect">
                <a:avLst/>
              </a:prstGeom>
              <a:blipFill rotWithShape="1">
                <a:blip r:embed="rId3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648896" y="2432103"/>
                <a:ext cx="154164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700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7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1700" i="1">
                                  <a:latin typeface="Cambria Math"/>
                                </a:rPr>
                                <m:t>𝑠𝑖𝑛</m:t>
                              </m:r>
                            </m:fName>
                            <m:e>
                              <m:r>
                                <a:rPr lang="en-US" sz="17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700" i="1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1700" i="1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sz="1700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1700" i="1">
                                  <a:latin typeface="Cambria Math"/>
                                </a:rPr>
                                <m:t>𝑠𝑖𝑛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sz="17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7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700" i="1"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func>
                        </m:num>
                        <m:den>
                          <m:r>
                            <a:rPr lang="en-US" sz="17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1700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896" y="2432103"/>
                <a:ext cx="1541640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8235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29 -0.0216 L -0.18733 0.2577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2" y="139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-0.02469 L -0.02622 0.1296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77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7" grpId="0" animBg="1"/>
      <p:bldP spid="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745"/>
            <a:ext cx="8229600" cy="8572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Пример:</a:t>
            </a:r>
            <a:endParaRPr lang="ru-RU" sz="32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47895"/>
                <a:ext cx="8229600" cy="33944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1800" dirty="0" smtClean="0"/>
                  <a:t>Найти значение выражения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1800" b="0" i="1" smtClean="0">
                            <a:latin typeface="Cambria Math"/>
                          </a:rPr>
                          <m:t>𝑐𝑜𝑠</m:t>
                        </m:r>
                      </m:fName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sz="1800" b="0" i="1" smtClean="0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func>
                    <m:r>
                      <a:rPr lang="en-US" sz="1800" b="0" i="1" smtClean="0">
                        <a:latin typeface="Cambria Math"/>
                        <a:ea typeface="Cambria Math"/>
                      </a:rPr>
                      <m:t>⋅</m:t>
                    </m:r>
                    <m:func>
                      <m:funcPr>
                        <m:ctrlPr>
                          <a:rPr lang="en-US" sz="1800" b="0" i="1" smtClean="0"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a:rPr lang="en-US" sz="1800" b="0" i="1" smtClean="0">
                            <a:latin typeface="Cambria Math"/>
                            <a:ea typeface="Cambria Math"/>
                          </a:rPr>
                          <m:t>𝑐𝑜𝑠</m:t>
                        </m:r>
                      </m:fName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</m:e>
                    </m:func>
                    <m:r>
                      <a:rPr lang="ru-RU" sz="18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ru-RU" sz="1800" i="1" dirty="0" smtClean="0"/>
                  <a:t>, </a:t>
                </a:r>
                <a:r>
                  <a:rPr lang="ru-RU" sz="1800" dirty="0" smtClean="0"/>
                  <a:t>если</a:t>
                </a:r>
                <a:r>
                  <a:rPr lang="ru-RU" sz="1800" i="1" dirty="0" smtClean="0"/>
                  <a:t/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1800" b="0" i="1" smtClean="0">
                            <a:latin typeface="Cambria Math"/>
                          </a:rPr>
                          <m:t>𝑐𝑜𝑠</m:t>
                        </m:r>
                      </m:fName>
                      <m:e>
                        <m:r>
                          <a:rPr lang="en-US" sz="1800" b="0" i="1" smtClean="0"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1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800" i="1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1800" dirty="0" smtClean="0"/>
                  <a:t>Решение:</a:t>
                </a:r>
                <a:endParaRPr lang="en-US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1800" i="1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sz="1800" i="1">
                              <a:latin typeface="Cambria Math"/>
                            </a:rPr>
                            <m:t>𝑠</m:t>
                          </m:r>
                        </m:e>
                      </m:func>
                      <m:r>
                        <a:rPr lang="en-US" sz="1800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sz="1800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</m:func>
                      <m:r>
                        <a:rPr lang="en-US" sz="18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800" i="1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𝑠</m:t>
                                  </m:r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18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𝑐𝑜𝑠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𝑠</m:t>
                                  </m:r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𝑡</m:t>
                                  </m:r>
                                  <m:r>
                                    <a:rPr lang="en-US" sz="1800" i="1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</m:func>
                            </m:e>
                          </m:func>
                        </m:num>
                        <m:den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ru-RU" sz="1800" dirty="0" smtClean="0"/>
              </a:p>
              <a:p>
                <a:pPr marL="0" indent="0">
                  <a:buNone/>
                </a:pPr>
                <a:endParaRPr lang="ru-RU" sz="1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47895"/>
                <a:ext cx="8229600" cy="3394472"/>
              </a:xfrm>
              <a:blipFill rotWithShape="1">
                <a:blip r:embed="rId2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3176796" y="858034"/>
                <a:ext cx="1554656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6796" y="858034"/>
                <a:ext cx="1554656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1789088" y="2152402"/>
                <a:ext cx="3220048" cy="7986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𝑐𝑜𝑠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f>
                                    <m:fPr>
                                      <m:ctrlPr>
                                        <a:rPr lang="en-US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</m:func>
                            </m:e>
                          </m:func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9088" y="2152402"/>
                <a:ext cx="3220048" cy="79861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4812258" y="2340083"/>
                <a:ext cx="1899301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𝑐𝑜𝑠</m:t>
                                  </m:r>
                                </m:fName>
                                <m:e>
                                  <m:r>
                                    <a:rPr lang="en-US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func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258" y="2340083"/>
                <a:ext cx="1899301" cy="6109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759916" y="483518"/>
                <a:ext cx="18256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func>
                      <m:r>
                        <a:rPr lang="en-US" sz="1400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sz="1400" i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916" y="483518"/>
                <a:ext cx="1825628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6524762" y="2305899"/>
                <a:ext cx="243124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  <m:r>
                            <m:rPr>
                              <m:nor/>
                            </m:rPr>
                            <a:rPr lang="ru-RU" i="1" dirty="0"/>
                            <m:t> 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+</m:t>
                          </m:r>
                          <m:func>
                            <m:funcPr>
                              <m:ctrlPr>
                                <a:rPr lang="en-US" b="0" i="1" dirty="0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en-US" b="0" i="1" dirty="0" smtClean="0">
                                  <a:latin typeface="Cambria Math"/>
                                </a:rPr>
                                <m:t>𝑐𝑜𝑠</m:t>
                              </m:r>
                            </m:fName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4762" y="2305899"/>
                <a:ext cx="2431243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422482" y="2337064"/>
                <a:ext cx="1554656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</a:rPr>
                            <m:t>𝑐𝑜𝑠</m:t>
                          </m:r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  <m:r>
                        <a:rPr lang="en-US" i="1">
                          <a:latin typeface="Cambria Math"/>
                          <a:ea typeface="Cambria Math"/>
                        </a:rPr>
                        <m:t>⋅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482" y="2337064"/>
                <a:ext cx="1554656" cy="61093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1794232" y="2956458"/>
                <a:ext cx="1964256" cy="853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  <m:r>
                            <m:rPr>
                              <m:nor/>
                            </m:rPr>
                            <a:rPr lang="ru-RU" i="1" dirty="0"/>
                            <m:t> 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dirty="0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dirty="0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4232" y="2956458"/>
                <a:ext cx="1964256" cy="85331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3572434" y="3014851"/>
                <a:ext cx="2021707" cy="7938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  <m:r>
                            <m:rPr>
                              <m:nor/>
                            </m:rPr>
                            <a:rPr lang="ru-RU" i="1" dirty="0"/>
                            <m:t> </m:t>
                          </m:r>
                          <m:r>
                            <a:rPr lang="en-US" b="0" i="1" dirty="0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dirty="0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dirty="0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dirty="0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2434" y="3014851"/>
                <a:ext cx="2021707" cy="79387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473631" y="4155926"/>
                <a:ext cx="1110304" cy="489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/>
                  <a:t>Ответ:</a:t>
                </a:r>
                <a:r>
                  <a:rPr lang="en-US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18</m:t>
                        </m:r>
                      </m:den>
                    </m:f>
                  </m:oMath>
                </a14:m>
                <a:r>
                  <a:rPr lang="ru-RU" dirty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31" y="4155926"/>
                <a:ext cx="1110304" cy="489814"/>
              </a:xfrm>
              <a:prstGeom prst="rect">
                <a:avLst/>
              </a:prstGeom>
              <a:blipFill rotWithShape="1">
                <a:blip r:embed="rId11"/>
                <a:stretch>
                  <a:fillRect l="-4945" r="-3846" b="-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71057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4.07407E-6 L -0.30104 0.2879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22" y="14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-1.7834E-6 L -0.00052 0.1681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83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Краткий конспект;</a:t>
            </a:r>
          </a:p>
          <a:p>
            <a:r>
              <a:rPr lang="ru-RU" dirty="0" smtClean="0"/>
              <a:t>Выполнить задания: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357436"/>
            <a:ext cx="44481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00444"/>
            <a:ext cx="38385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31</Words>
  <Application>Microsoft Office PowerPoint</Application>
  <PresentationFormat>Экран (16:9)</PresentationFormat>
  <Paragraphs>73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Преобразование произведений тригонометрических функций в суммы</vt:lpstr>
      <vt:lpstr>Слайд 2</vt:lpstr>
      <vt:lpstr>Слайд 3</vt:lpstr>
      <vt:lpstr>Слайд 4</vt:lpstr>
      <vt:lpstr>Преобразование произведений тригонометрических функций в суммы:</vt:lpstr>
      <vt:lpstr>Пример:</vt:lpstr>
      <vt:lpstr>Пример:</vt:lpstr>
      <vt:lpstr>Пример:</vt:lpstr>
      <vt:lpstr>Домашнее задание: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SERGEY</cp:lastModifiedBy>
  <cp:revision>28</cp:revision>
  <dcterms:created xsi:type="dcterms:W3CDTF">2014-04-18T09:26:34Z</dcterms:created>
  <dcterms:modified xsi:type="dcterms:W3CDTF">2021-01-12T14:40:14Z</dcterms:modified>
</cp:coreProperties>
</file>