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9" r:id="rId3"/>
    <p:sldId id="260" r:id="rId4"/>
    <p:sldId id="262" r:id="rId5"/>
    <p:sldId id="270" r:id="rId6"/>
    <p:sldId id="263" r:id="rId7"/>
    <p:sldId id="264" r:id="rId8"/>
    <p:sldId id="265" r:id="rId9"/>
    <p:sldId id="271" r:id="rId10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66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15" d="100"/>
          <a:sy n="115" d="100"/>
        </p:scale>
        <p:origin x="-282" y="-10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DE20BF-7139-47B8-B88B-A3D0EE249326}" type="datetimeFigureOut">
              <a:rPr lang="ru-RU" smtClean="0"/>
              <a:pPr/>
              <a:t>12.01.2021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53FA55-6AD4-402A-B140-0BDB4D3A175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977824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BA3098-2161-4761-9748-17DD7E7C7A75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4929078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BA3098-2161-4761-9748-17DD7E7C7A75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4929078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BA3098-2161-4761-9748-17DD7E7C7A75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4929078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16010-DB31-47F5-A693-B00A2EB96007}" type="datetimeFigureOut">
              <a:rPr lang="ru-RU" smtClean="0"/>
              <a:pPr/>
              <a:t>12.01.2021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2EDD4-29D6-40CF-8788-162E0491C69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946356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16010-DB31-47F5-A693-B00A2EB96007}" type="datetimeFigureOut">
              <a:rPr lang="ru-RU" smtClean="0"/>
              <a:pPr/>
              <a:t>12.01.2021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2EDD4-29D6-40CF-8788-162E0491C69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215397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16010-DB31-47F5-A693-B00A2EB96007}" type="datetimeFigureOut">
              <a:rPr lang="ru-RU" smtClean="0"/>
              <a:pPr/>
              <a:t>12.01.2021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2EDD4-29D6-40CF-8788-162E0491C69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205683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16010-DB31-47F5-A693-B00A2EB96007}" type="datetimeFigureOut">
              <a:rPr lang="ru-RU" smtClean="0"/>
              <a:pPr/>
              <a:t>12.01.2021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2EDD4-29D6-40CF-8788-162E0491C69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220849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16010-DB31-47F5-A693-B00A2EB96007}" type="datetimeFigureOut">
              <a:rPr lang="ru-RU" smtClean="0"/>
              <a:pPr/>
              <a:t>12.01.2021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2EDD4-29D6-40CF-8788-162E0491C69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77894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16010-DB31-47F5-A693-B00A2EB96007}" type="datetimeFigureOut">
              <a:rPr lang="ru-RU" smtClean="0"/>
              <a:pPr/>
              <a:t>12.01.2021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2EDD4-29D6-40CF-8788-162E0491C69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34276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16010-DB31-47F5-A693-B00A2EB96007}" type="datetimeFigureOut">
              <a:rPr lang="ru-RU" smtClean="0"/>
              <a:pPr/>
              <a:t>12.01.2021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2EDD4-29D6-40CF-8788-162E0491C69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926542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16010-DB31-47F5-A693-B00A2EB96007}" type="datetimeFigureOut">
              <a:rPr lang="ru-RU" smtClean="0"/>
              <a:pPr/>
              <a:t>12.01.2021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2EDD4-29D6-40CF-8788-162E0491C69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2706375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16010-DB31-47F5-A693-B00A2EB96007}" type="datetimeFigureOut">
              <a:rPr lang="ru-RU" smtClean="0"/>
              <a:pPr/>
              <a:t>12.01.2021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2EDD4-29D6-40CF-8788-162E0491C69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598714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16010-DB31-47F5-A693-B00A2EB96007}" type="datetimeFigureOut">
              <a:rPr lang="ru-RU" smtClean="0"/>
              <a:pPr/>
              <a:t>12.01.2021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2EDD4-29D6-40CF-8788-162E0491C69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816767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16010-DB31-47F5-A693-B00A2EB96007}" type="datetimeFigureOut">
              <a:rPr lang="ru-RU" smtClean="0"/>
              <a:pPr/>
              <a:t>12.01.2021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2EDD4-29D6-40CF-8788-162E0491C69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1194014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016010-DB31-47F5-A693-B00A2EB96007}" type="datetimeFigureOut">
              <a:rPr lang="ru-RU" smtClean="0"/>
              <a:pPr/>
              <a:t>12.01.2021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C2EDD4-29D6-40CF-8788-162E0491C69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454853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13" Type="http://schemas.openxmlformats.org/officeDocument/2006/relationships/image" Target="../media/image24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12" Type="http://schemas.openxmlformats.org/officeDocument/2006/relationships/image" Target="../media/image2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11" Type="http://schemas.openxmlformats.org/officeDocument/2006/relationships/image" Target="../media/image22.png"/><Relationship Id="rId5" Type="http://schemas.openxmlformats.org/officeDocument/2006/relationships/image" Target="../media/image16.png"/><Relationship Id="rId15" Type="http://schemas.openxmlformats.org/officeDocument/2006/relationships/image" Target="../media/image26.png"/><Relationship Id="rId10" Type="http://schemas.openxmlformats.org/officeDocument/2006/relationships/image" Target="../media/image21.png"/><Relationship Id="rId4" Type="http://schemas.openxmlformats.org/officeDocument/2006/relationships/image" Target="../media/image15.png"/><Relationship Id="rId9" Type="http://schemas.openxmlformats.org/officeDocument/2006/relationships/image" Target="../media/image20.png"/><Relationship Id="rId14" Type="http://schemas.openxmlformats.org/officeDocument/2006/relationships/image" Target="../media/image2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13" Type="http://schemas.openxmlformats.org/officeDocument/2006/relationships/image" Target="../media/image34.png"/><Relationship Id="rId3" Type="http://schemas.openxmlformats.org/officeDocument/2006/relationships/image" Target="../media/image27.png"/><Relationship Id="rId7" Type="http://schemas.openxmlformats.org/officeDocument/2006/relationships/image" Target="../media/image28.png"/><Relationship Id="rId12" Type="http://schemas.openxmlformats.org/officeDocument/2006/relationships/image" Target="../media/image3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11" Type="http://schemas.openxmlformats.org/officeDocument/2006/relationships/image" Target="../media/image32.png"/><Relationship Id="rId5" Type="http://schemas.openxmlformats.org/officeDocument/2006/relationships/image" Target="../media/image16.png"/><Relationship Id="rId15" Type="http://schemas.openxmlformats.org/officeDocument/2006/relationships/image" Target="../media/image36.png"/><Relationship Id="rId10" Type="http://schemas.openxmlformats.org/officeDocument/2006/relationships/image" Target="../media/image31.png"/><Relationship Id="rId4" Type="http://schemas.openxmlformats.org/officeDocument/2006/relationships/image" Target="../media/image15.png"/><Relationship Id="rId9" Type="http://schemas.openxmlformats.org/officeDocument/2006/relationships/image" Target="../media/image30.png"/><Relationship Id="rId14" Type="http://schemas.openxmlformats.org/officeDocument/2006/relationships/image" Target="../media/image3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7" Type="http://schemas.openxmlformats.org/officeDocument/2006/relationships/image" Target="../media/image42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1.png"/><Relationship Id="rId5" Type="http://schemas.openxmlformats.org/officeDocument/2006/relationships/image" Target="../media/image40.png"/><Relationship Id="rId4" Type="http://schemas.openxmlformats.org/officeDocument/2006/relationships/image" Target="../media/image3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8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.png"/><Relationship Id="rId3" Type="http://schemas.openxmlformats.org/officeDocument/2006/relationships/image" Target="../media/image50.png"/><Relationship Id="rId7" Type="http://schemas.openxmlformats.org/officeDocument/2006/relationships/image" Target="../media/image54.png"/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3.png"/><Relationship Id="rId11" Type="http://schemas.openxmlformats.org/officeDocument/2006/relationships/image" Target="../media/image58.png"/><Relationship Id="rId5" Type="http://schemas.openxmlformats.org/officeDocument/2006/relationships/image" Target="../media/image52.png"/><Relationship Id="rId10" Type="http://schemas.openxmlformats.org/officeDocument/2006/relationships/image" Target="../media/image57.png"/><Relationship Id="rId4" Type="http://schemas.openxmlformats.org/officeDocument/2006/relationships/image" Target="../media/image51.png"/><Relationship Id="rId9" Type="http://schemas.openxmlformats.org/officeDocument/2006/relationships/image" Target="../media/image5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png"/><Relationship Id="rId2" Type="http://schemas.openxmlformats.org/officeDocument/2006/relationships/image" Target="../media/image5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sz="5000" b="1" dirty="0" smtClean="0">
                <a:solidFill>
                  <a:srgbClr val="003366"/>
                </a:solidFill>
              </a:rPr>
              <a:t>Преобразование произведений тригонометрических функций в суммы</a:t>
            </a:r>
            <a:endParaRPr lang="ru-RU" sz="5000" b="1" dirty="0">
              <a:solidFill>
                <a:srgbClr val="003366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36239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=""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245170" y="555526"/>
                <a:ext cx="250408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uncPr>
                        <m:fName>
                          <m:r>
                            <a:rPr lang="en-US" b="0" i="1" smtClean="0">
                              <a:latin typeface="Cambria Math"/>
                            </a:rPr>
                            <m:t>𝑠𝑖𝑛</m:t>
                          </m:r>
                        </m:fName>
                        <m:e>
                          <m:r>
                            <a:rPr lang="en-US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𝑠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𝑡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)</m:t>
                          </m:r>
                        </m:e>
                      </m:func>
                      <m:r>
                        <a:rPr lang="en-US" b="0" i="1" smtClean="0">
                          <a:latin typeface="Cambria Math"/>
                        </a:rPr>
                        <m:t>+</m:t>
                      </m:r>
                      <m:func>
                        <m:func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uncPr>
                        <m:fName>
                          <m:r>
                            <a:rPr lang="en-US" b="0" i="1" smtClean="0">
                              <a:latin typeface="Cambria Math"/>
                            </a:rPr>
                            <m:t>𝑠𝑖𝑛</m:t>
                          </m:r>
                        </m:fName>
                        <m:e>
                          <m:r>
                            <a:rPr lang="en-US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𝑠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𝑡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)</m:t>
                          </m:r>
                        </m:e>
                      </m:func>
                    </m:oMath>
                  </m:oMathPara>
                </a14:m>
                <a:endParaRPr lang="ru-RU" i="1" dirty="0"/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5170" y="555526"/>
                <a:ext cx="2504083" cy="369332"/>
              </a:xfrm>
              <a:prstGeom prst="rect">
                <a:avLst/>
              </a:prstGeom>
              <a:blipFill rotWithShape="1">
                <a:blip r:embed="rId3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=""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245485" y="1059582"/>
                <a:ext cx="412613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i="1" smtClean="0">
                              <a:latin typeface="Cambria Math"/>
                            </a:rPr>
                          </m:ctrlPr>
                        </m:funcPr>
                        <m:fName>
                          <m:r>
                            <a:rPr lang="en-US" i="1">
                              <a:latin typeface="Cambria Math"/>
                            </a:rPr>
                            <m:t>𝑠𝑖𝑛</m:t>
                          </m:r>
                        </m:fName>
                        <m:e>
                          <m:r>
                            <a:rPr lang="en-US" i="1">
                              <a:latin typeface="Cambria Math"/>
                            </a:rPr>
                            <m:t>(</m:t>
                          </m:r>
                          <m:r>
                            <a:rPr lang="en-US" i="1">
                              <a:latin typeface="Cambria Math"/>
                            </a:rPr>
                            <m:t>𝑠</m:t>
                          </m:r>
                          <m:r>
                            <a:rPr lang="en-US" i="1">
                              <a:latin typeface="Cambria Math"/>
                            </a:rPr>
                            <m:t>+</m:t>
                          </m:r>
                          <m:r>
                            <a:rPr lang="en-US" i="1">
                              <a:latin typeface="Cambria Math"/>
                            </a:rPr>
                            <m:t>𝑡</m:t>
                          </m:r>
                          <m:r>
                            <a:rPr lang="en-US" i="1">
                              <a:latin typeface="Cambria Math"/>
                            </a:rPr>
                            <m:t>)</m:t>
                          </m:r>
                        </m:e>
                      </m:func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uncPr>
                        <m:fName>
                          <m:r>
                            <a:rPr lang="en-US" b="0" i="1" smtClean="0">
                              <a:latin typeface="Cambria Math"/>
                            </a:rPr>
                            <m:t>𝑠𝑖𝑛</m:t>
                          </m:r>
                        </m:fName>
                        <m:e>
                          <m:r>
                            <a:rPr lang="en-US" b="0" i="1" smtClean="0">
                              <a:latin typeface="Cambria Math"/>
                            </a:rPr>
                            <m:t>𝑠</m:t>
                          </m:r>
                        </m:e>
                      </m:func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⋅</m:t>
                      </m:r>
                      <m:func>
                        <m:func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funcPr>
                        <m:fName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𝑐𝑜𝑠</m:t>
                          </m:r>
                        </m:fName>
                        <m:e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𝑡</m:t>
                          </m:r>
                        </m:e>
                      </m:func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+</m:t>
                      </m:r>
                      <m:func>
                        <m:func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funcPr>
                        <m:fName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𝑐𝑜𝑠</m:t>
                          </m:r>
                        </m:fName>
                        <m:e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𝑠</m:t>
                          </m:r>
                        </m:e>
                      </m:func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⋅</m:t>
                      </m:r>
                      <m:func>
                        <m:func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funcPr>
                        <m:fName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𝑠𝑖𝑛</m:t>
                          </m:r>
                        </m:fName>
                        <m:e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𝑡</m:t>
                          </m:r>
                        </m:e>
                      </m:func>
                    </m:oMath>
                  </m:oMathPara>
                </a14:m>
                <a:endParaRPr lang="ru-RU" i="1" dirty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5485" y="1059582"/>
                <a:ext cx="4126130" cy="369332"/>
              </a:xfrm>
              <a:prstGeom prst="rect">
                <a:avLst/>
              </a:prstGeom>
              <a:blipFill rotWithShape="1">
                <a:blip r:embed="rId4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=""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245485" y="1581314"/>
                <a:ext cx="412613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i="1" smtClean="0">
                              <a:latin typeface="Cambria Math"/>
                            </a:rPr>
                          </m:ctrlPr>
                        </m:funcPr>
                        <m:fName>
                          <m:r>
                            <a:rPr lang="en-US" i="1">
                              <a:latin typeface="Cambria Math"/>
                            </a:rPr>
                            <m:t>𝑠𝑖𝑛</m:t>
                          </m:r>
                        </m:fName>
                        <m:e>
                          <m:r>
                            <a:rPr lang="en-US" i="1">
                              <a:latin typeface="Cambria Math"/>
                            </a:rPr>
                            <m:t>(</m:t>
                          </m:r>
                          <m:r>
                            <a:rPr lang="en-US" i="1">
                              <a:latin typeface="Cambria Math"/>
                            </a:rPr>
                            <m:t>𝑠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−</m:t>
                          </m:r>
                          <m:r>
                            <a:rPr lang="en-US" i="1">
                              <a:latin typeface="Cambria Math"/>
                            </a:rPr>
                            <m:t>𝑡</m:t>
                          </m:r>
                          <m:r>
                            <a:rPr lang="en-US" i="1">
                              <a:latin typeface="Cambria Math"/>
                            </a:rPr>
                            <m:t>)</m:t>
                          </m:r>
                        </m:e>
                      </m:func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uncPr>
                        <m:fName>
                          <m:r>
                            <a:rPr lang="en-US" b="0" i="1" smtClean="0">
                              <a:latin typeface="Cambria Math"/>
                            </a:rPr>
                            <m:t>𝑠𝑖𝑛</m:t>
                          </m:r>
                        </m:fName>
                        <m:e>
                          <m:r>
                            <a:rPr lang="en-US" b="0" i="1" smtClean="0">
                              <a:latin typeface="Cambria Math"/>
                            </a:rPr>
                            <m:t>𝑠</m:t>
                          </m:r>
                        </m:e>
                      </m:func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⋅</m:t>
                      </m:r>
                      <m:func>
                        <m:func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funcPr>
                        <m:fName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𝑐𝑜𝑠</m:t>
                          </m:r>
                        </m:fName>
                        <m:e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𝑡</m:t>
                          </m:r>
                        </m:e>
                      </m:func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−</m:t>
                      </m:r>
                      <m:func>
                        <m:func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funcPr>
                        <m:fName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𝑐𝑜𝑠</m:t>
                          </m:r>
                        </m:fName>
                        <m:e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𝑠</m:t>
                          </m:r>
                        </m:e>
                      </m:func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⋅</m:t>
                      </m:r>
                      <m:func>
                        <m:func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funcPr>
                        <m:fName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𝑠𝑖𝑛</m:t>
                          </m:r>
                        </m:fName>
                        <m:e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𝑡</m:t>
                          </m:r>
                        </m:e>
                      </m:func>
                    </m:oMath>
                  </m:oMathPara>
                </a14:m>
                <a:endParaRPr lang="ru-RU" i="1" dirty="0"/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5485" y="1581314"/>
                <a:ext cx="4126130" cy="369332"/>
              </a:xfrm>
              <a:prstGeom prst="rect">
                <a:avLst/>
              </a:prstGeom>
              <a:blipFill rotWithShape="1">
                <a:blip r:embed="rId5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="" xmlns:a14="http://schemas.microsoft.com/office/drawing/2010/main" Requires="a14">
          <p:sp>
            <p:nvSpPr>
              <p:cNvPr id="7" name="Прямоугольник 6"/>
              <p:cNvSpPr/>
              <p:nvPr/>
            </p:nvSpPr>
            <p:spPr>
              <a:xfrm>
                <a:off x="1482637" y="1052469"/>
                <a:ext cx="2741199" cy="4062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i="1">
                              <a:latin typeface="Cambria Math"/>
                            </a:rPr>
                          </m:ctrlPr>
                        </m:funcPr>
                        <m:fName>
                          <m:r>
                            <a:rPr lang="en-US" i="1">
                              <a:latin typeface="Cambria Math"/>
                            </a:rPr>
                            <m:t>𝑠𝑖𝑛</m:t>
                          </m:r>
                        </m:fName>
                        <m:e>
                          <m:r>
                            <a:rPr lang="en-US" i="1">
                              <a:latin typeface="Cambria Math"/>
                            </a:rPr>
                            <m:t>𝑠</m:t>
                          </m:r>
                        </m:e>
                      </m:func>
                      <m:r>
                        <a:rPr lang="en-US" i="1">
                          <a:latin typeface="Cambria Math"/>
                          <a:ea typeface="Cambria Math"/>
                        </a:rPr>
                        <m:t>⋅</m:t>
                      </m:r>
                      <m:func>
                        <m:funcPr>
                          <m:ctrlPr>
                            <a:rPr lang="en-US" i="1">
                              <a:latin typeface="Cambria Math"/>
                              <a:ea typeface="Cambria Math"/>
                            </a:rPr>
                          </m:ctrlPr>
                        </m:funcPr>
                        <m:fName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𝑐𝑜𝑠</m:t>
                          </m:r>
                        </m:fName>
                        <m:e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𝑡</m:t>
                          </m:r>
                        </m:e>
                      </m:func>
                      <m:r>
                        <a:rPr lang="en-US" i="1">
                          <a:latin typeface="Cambria Math"/>
                          <a:ea typeface="Cambria Math"/>
                        </a:rPr>
                        <m:t>+</m:t>
                      </m:r>
                      <m:func>
                        <m:funcPr>
                          <m:ctrlPr>
                            <a:rPr lang="en-US" i="1">
                              <a:latin typeface="Cambria Math"/>
                              <a:ea typeface="Cambria Math"/>
                            </a:rPr>
                          </m:ctrlPr>
                        </m:funcPr>
                        <m:fName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𝑐𝑜𝑠</m:t>
                          </m:r>
                        </m:fName>
                        <m:e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𝑠</m:t>
                          </m:r>
                        </m:e>
                      </m:func>
                      <m:r>
                        <a:rPr lang="en-US" i="1">
                          <a:latin typeface="Cambria Math"/>
                          <a:ea typeface="Cambria Math"/>
                        </a:rPr>
                        <m:t>⋅</m:t>
                      </m:r>
                      <m:func>
                        <m:funcPr>
                          <m:ctrlPr>
                            <a:rPr lang="en-US" i="1">
                              <a:latin typeface="Cambria Math"/>
                              <a:ea typeface="Cambria Math"/>
                            </a:rPr>
                          </m:ctrlPr>
                        </m:funcPr>
                        <m:fName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𝑠𝑖𝑛</m:t>
                          </m:r>
                        </m:fName>
                        <m:e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𝑡</m:t>
                          </m:r>
                        </m:e>
                      </m:func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82637" y="1052469"/>
                <a:ext cx="2741199" cy="40626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=""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2756075" y="2074043"/>
                <a:ext cx="41069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56075" y="2074043"/>
                <a:ext cx="410690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="" xmlns:a14="http://schemas.microsoft.com/office/drawing/2010/main" Requires="a14">
          <p:sp>
            <p:nvSpPr>
              <p:cNvPr id="13" name="Прямоугольник 12"/>
              <p:cNvSpPr/>
              <p:nvPr/>
            </p:nvSpPr>
            <p:spPr>
              <a:xfrm>
                <a:off x="1485771" y="1583422"/>
                <a:ext cx="274119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i="1">
                              <a:latin typeface="Cambria Math"/>
                            </a:rPr>
                          </m:ctrlPr>
                        </m:funcPr>
                        <m:fName>
                          <m:r>
                            <a:rPr lang="en-US" i="1">
                              <a:latin typeface="Cambria Math"/>
                            </a:rPr>
                            <m:t>𝑠𝑖𝑛</m:t>
                          </m:r>
                        </m:fName>
                        <m:e>
                          <m:r>
                            <a:rPr lang="en-US" i="1">
                              <a:latin typeface="Cambria Math"/>
                            </a:rPr>
                            <m:t>𝑠</m:t>
                          </m:r>
                        </m:e>
                      </m:func>
                      <m:r>
                        <a:rPr lang="en-US" i="1">
                          <a:latin typeface="Cambria Math"/>
                          <a:ea typeface="Cambria Math"/>
                        </a:rPr>
                        <m:t>⋅</m:t>
                      </m:r>
                      <m:func>
                        <m:funcPr>
                          <m:ctrlPr>
                            <a:rPr lang="en-US" i="1">
                              <a:latin typeface="Cambria Math"/>
                              <a:ea typeface="Cambria Math"/>
                            </a:rPr>
                          </m:ctrlPr>
                        </m:funcPr>
                        <m:fName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𝑐𝑜𝑠</m:t>
                          </m:r>
                        </m:fName>
                        <m:e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𝑡</m:t>
                          </m:r>
                        </m:e>
                      </m:func>
                      <m:r>
                        <a:rPr lang="en-US" i="1">
                          <a:latin typeface="Cambria Math"/>
                          <a:ea typeface="Cambria Math"/>
                        </a:rPr>
                        <m:t>−</m:t>
                      </m:r>
                      <m:func>
                        <m:funcPr>
                          <m:ctrlPr>
                            <a:rPr lang="en-US" i="1">
                              <a:latin typeface="Cambria Math"/>
                              <a:ea typeface="Cambria Math"/>
                            </a:rPr>
                          </m:ctrlPr>
                        </m:funcPr>
                        <m:fName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𝑐𝑜𝑠</m:t>
                          </m:r>
                        </m:fName>
                        <m:e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𝑠</m:t>
                          </m:r>
                        </m:e>
                      </m:func>
                      <m:r>
                        <a:rPr lang="en-US" i="1">
                          <a:latin typeface="Cambria Math"/>
                          <a:ea typeface="Cambria Math"/>
                        </a:rPr>
                        <m:t>⋅</m:t>
                      </m:r>
                      <m:func>
                        <m:funcPr>
                          <m:ctrlPr>
                            <a:rPr lang="en-US" i="1">
                              <a:latin typeface="Cambria Math"/>
                              <a:ea typeface="Cambria Math"/>
                            </a:rPr>
                          </m:ctrlPr>
                        </m:funcPr>
                        <m:fName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𝑠𝑖𝑛</m:t>
                          </m:r>
                        </m:fName>
                        <m:e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𝑡</m:t>
                          </m:r>
                        </m:e>
                      </m:func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85771" y="1583422"/>
                <a:ext cx="2741199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="" xmlns:a14="http://schemas.microsoft.com/office/drawing/2010/main" Requires="a14">
          <p:sp>
            <p:nvSpPr>
              <p:cNvPr id="15" name="TextBox 14"/>
              <p:cNvSpPr txBox="1"/>
              <p:nvPr/>
            </p:nvSpPr>
            <p:spPr>
              <a:xfrm>
                <a:off x="5563275" y="2082934"/>
                <a:ext cx="175548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</a:rPr>
                        <m:t>=2</m:t>
                      </m:r>
                      <m:func>
                        <m:funcPr>
                          <m:ctrlPr>
                            <a:rPr lang="en-US" i="1">
                              <a:latin typeface="Cambria Math"/>
                            </a:rPr>
                          </m:ctrlPr>
                        </m:funcPr>
                        <m:fName>
                          <m:r>
                            <a:rPr lang="en-US" i="1">
                              <a:latin typeface="Cambria Math"/>
                            </a:rPr>
                            <m:t>𝑠𝑖𝑛</m:t>
                          </m:r>
                        </m:fName>
                        <m:e>
                          <m:r>
                            <a:rPr lang="en-US" i="1">
                              <a:latin typeface="Cambria Math"/>
                            </a:rPr>
                            <m:t>𝑠</m:t>
                          </m:r>
                        </m:e>
                      </m:func>
                      <m:r>
                        <a:rPr lang="en-US" i="1">
                          <a:latin typeface="Cambria Math"/>
                          <a:ea typeface="Cambria Math"/>
                        </a:rPr>
                        <m:t>⋅</m:t>
                      </m:r>
                      <m:func>
                        <m:funcPr>
                          <m:ctrlPr>
                            <a:rPr lang="en-US" i="1">
                              <a:latin typeface="Cambria Math"/>
                              <a:ea typeface="Cambria Math"/>
                            </a:rPr>
                          </m:ctrlPr>
                        </m:funcPr>
                        <m:fName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𝑐𝑜𝑠</m:t>
                          </m:r>
                        </m:fName>
                        <m:e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𝑡</m:t>
                          </m:r>
                        </m:e>
                      </m:func>
                    </m:oMath>
                  </m:oMathPara>
                </a14:m>
                <a:endParaRPr lang="ru-RU" i="1" dirty="0"/>
              </a:p>
            </p:txBody>
          </p:sp>
        </mc:Choice>
        <mc:Fallback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63275" y="2082934"/>
                <a:ext cx="1755481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="" xmlns:a14="http://schemas.microsoft.com/office/drawing/2010/main" Requires="a14">
          <p:sp>
            <p:nvSpPr>
              <p:cNvPr id="17" name="TextBox 16"/>
              <p:cNvSpPr txBox="1"/>
              <p:nvPr/>
            </p:nvSpPr>
            <p:spPr>
              <a:xfrm>
                <a:off x="2582052" y="556036"/>
                <a:ext cx="175548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</a:rPr>
                        <m:t>=2</m:t>
                      </m:r>
                      <m:func>
                        <m:funcPr>
                          <m:ctrlPr>
                            <a:rPr lang="en-US" i="1">
                              <a:latin typeface="Cambria Math"/>
                            </a:rPr>
                          </m:ctrlPr>
                        </m:funcPr>
                        <m:fName>
                          <m:r>
                            <a:rPr lang="en-US" i="1">
                              <a:latin typeface="Cambria Math"/>
                            </a:rPr>
                            <m:t>𝑠𝑖𝑛</m:t>
                          </m:r>
                        </m:fName>
                        <m:e>
                          <m:r>
                            <a:rPr lang="en-US" i="1">
                              <a:latin typeface="Cambria Math"/>
                            </a:rPr>
                            <m:t>𝑠</m:t>
                          </m:r>
                        </m:e>
                      </m:func>
                      <m:r>
                        <a:rPr lang="en-US" i="1">
                          <a:latin typeface="Cambria Math"/>
                          <a:ea typeface="Cambria Math"/>
                        </a:rPr>
                        <m:t>⋅</m:t>
                      </m:r>
                      <m:func>
                        <m:funcPr>
                          <m:ctrlPr>
                            <a:rPr lang="en-US" i="1">
                              <a:latin typeface="Cambria Math"/>
                              <a:ea typeface="Cambria Math"/>
                            </a:rPr>
                          </m:ctrlPr>
                        </m:funcPr>
                        <m:fName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𝑐𝑜𝑠</m:t>
                          </m:r>
                        </m:fName>
                        <m:e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𝑡</m:t>
                          </m:r>
                        </m:e>
                      </m:func>
                    </m:oMath>
                  </m:oMathPara>
                </a14:m>
                <a:endParaRPr lang="ru-RU" i="1" dirty="0"/>
              </a:p>
            </p:txBody>
          </p:sp>
        </mc:Choice>
        <mc:Fallback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82052" y="556036"/>
                <a:ext cx="1755481" cy="36933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="" xmlns:a14="http://schemas.microsoft.com/office/drawing/2010/main" Requires="a14">
          <p:sp>
            <p:nvSpPr>
              <p:cNvPr id="16" name="TextBox 15"/>
              <p:cNvSpPr txBox="1"/>
              <p:nvPr/>
            </p:nvSpPr>
            <p:spPr>
              <a:xfrm>
                <a:off x="262577" y="555526"/>
                <a:ext cx="418152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uncPr>
                        <m:fName>
                          <m:r>
                            <a:rPr lang="en-US" b="0" i="1" smtClean="0">
                              <a:latin typeface="Cambria Math"/>
                            </a:rPr>
                            <m:t>𝑠𝑖𝑛</m:t>
                          </m:r>
                        </m:fName>
                        <m:e>
                          <m:r>
                            <a:rPr lang="en-US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𝑠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𝑡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)</m:t>
                          </m:r>
                        </m:e>
                      </m:func>
                      <m:r>
                        <a:rPr lang="en-US" b="0" i="1" smtClean="0">
                          <a:latin typeface="Cambria Math"/>
                        </a:rPr>
                        <m:t>+</m:t>
                      </m:r>
                      <m:func>
                        <m:func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uncPr>
                        <m:fName>
                          <m:r>
                            <a:rPr lang="en-US" b="0" i="1" smtClean="0">
                              <a:latin typeface="Cambria Math"/>
                            </a:rPr>
                            <m:t>𝑠𝑖𝑛</m:t>
                          </m:r>
                        </m:fName>
                        <m:e>
                          <m:r>
                            <a:rPr lang="en-US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𝑠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𝑡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)</m:t>
                          </m:r>
                        </m:e>
                      </m:func>
                      <m:r>
                        <a:rPr lang="en-US" b="0" i="1" smtClean="0">
                          <a:latin typeface="Cambria Math"/>
                        </a:rPr>
                        <m:t>=2</m:t>
                      </m:r>
                      <m:func>
                        <m:func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uncPr>
                        <m:fName>
                          <m:r>
                            <a:rPr lang="en-US" b="0" i="1" smtClean="0">
                              <a:latin typeface="Cambria Math"/>
                            </a:rPr>
                            <m:t>𝑠𝑖𝑛</m:t>
                          </m:r>
                        </m:fName>
                        <m:e>
                          <m:r>
                            <a:rPr lang="en-US" b="0" i="1" smtClean="0">
                              <a:latin typeface="Cambria Math"/>
                            </a:rPr>
                            <m:t>𝑠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⋅</m:t>
                          </m:r>
                          <m:func>
                            <m:funcPr>
                              <m:ctrlP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</m:ctrlPr>
                            </m:funcPr>
                            <m:fName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𝑐𝑜𝑠</m:t>
                              </m:r>
                            </m:fName>
                            <m:e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𝑡</m:t>
                              </m:r>
                            </m:e>
                          </m:func>
                        </m:e>
                      </m:func>
                    </m:oMath>
                  </m:oMathPara>
                </a14:m>
                <a:endParaRPr lang="ru-RU" i="1" dirty="0"/>
              </a:p>
            </p:txBody>
          </p:sp>
        </mc:Choice>
        <mc:Fallback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2577" y="555526"/>
                <a:ext cx="4181529" cy="369332"/>
              </a:xfrm>
              <a:prstGeom prst="rect">
                <a:avLst/>
              </a:prstGeom>
              <a:blipFill rotWithShape="1">
                <a:blip r:embed="rId11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=""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4092005" y="2605934"/>
                <a:ext cx="185326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atin typeface="Cambria Math"/>
                          <a:ea typeface="Cambria Math"/>
                        </a:rPr>
                        <m:t>⇒</m:t>
                      </m:r>
                      <m:func>
                        <m:func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</m:ctrlPr>
                        </m:funcPr>
                        <m:fNam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𝑠𝑖𝑛</m:t>
                          </m:r>
                        </m:fName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𝑠</m:t>
                          </m:r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⋅</m:t>
                          </m:r>
                          <m:func>
                            <m:funcPr>
                              <m:ctrlP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funcPr>
                            <m:fName>
                              <m: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  <a:ea typeface="Cambria Math"/>
                                </a:rPr>
                                <m:t>𝑐𝑜𝑠</m:t>
                              </m:r>
                            </m:fName>
                            <m:e>
                              <m: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  <a:ea typeface="Cambria Math"/>
                                </a:rPr>
                                <m:t>𝑡</m:t>
                              </m:r>
                            </m:e>
                          </m:func>
                        </m:e>
                      </m:func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</m:oMath>
                  </m:oMathPara>
                </a14:m>
                <a:endParaRPr lang="ru-RU" i="1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92005" y="2605934"/>
                <a:ext cx="1853264" cy="369332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="" xmlns:a14="http://schemas.microsoft.com/office/drawing/2010/main" Requires="a14">
          <p:sp>
            <p:nvSpPr>
              <p:cNvPr id="8" name="TextBox 7"/>
              <p:cNvSpPr txBox="1"/>
              <p:nvPr/>
            </p:nvSpPr>
            <p:spPr>
              <a:xfrm>
                <a:off x="5795160" y="2437323"/>
                <a:ext cx="2503314" cy="6280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𝑠𝑖𝑛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b="0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  <m:t>𝑠</m:t>
                                  </m:r>
                                  <m:r>
                                    <a:rPr lang="en-US" b="0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  <m:t>+</m:t>
                                  </m:r>
                                  <m:r>
                                    <a:rPr lang="en-US" b="0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  <m:t>𝑡</m:t>
                                  </m:r>
                                </m:e>
                              </m:d>
                              <m: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+</m:t>
                              </m:r>
                              <m:func>
                                <m:funcPr>
                                  <m:ctrlPr>
                                    <a:rPr lang="en-US" b="0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</m:ctrlPr>
                                </m:funcPr>
                                <m:fName>
                                  <m:r>
                                    <a:rPr lang="en-US" b="0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  <m:t>𝑠𝑖𝑛</m:t>
                                  </m:r>
                                </m:fName>
                                <m:e>
                                  <m:r>
                                    <a:rPr lang="en-US" b="0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  <m:t>(</m:t>
                                  </m:r>
                                  <m:r>
                                    <a:rPr lang="en-US" b="0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  <m:t>𝑠</m:t>
                                  </m:r>
                                  <m:r>
                                    <a:rPr lang="en-US" b="0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a:rPr lang="en-US" b="0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  <m:t>𝑡</m:t>
                                  </m:r>
                                </m:e>
                              </m:func>
                              <m: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)</m:t>
                              </m:r>
                            </m:e>
                          </m:func>
                        </m:num>
                        <m:den/>
                      </m:f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5160" y="2437323"/>
                <a:ext cx="2503314" cy="628057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="" xmlns:a14="http://schemas.microsoft.com/office/drawing/2010/main" Requires="a14">
          <p:sp>
            <p:nvSpPr>
              <p:cNvPr id="9" name="Прямоугольник 8"/>
              <p:cNvSpPr/>
              <p:nvPr/>
            </p:nvSpPr>
            <p:spPr>
              <a:xfrm>
                <a:off x="6863914" y="2742805"/>
                <a:ext cx="36580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rgbClr val="FF0000"/>
                          </a:solidFill>
                          <a:latin typeface="Cambria Math"/>
                        </a:rPr>
                        <m:t>2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63914" y="2742805"/>
                <a:ext cx="365806" cy="369332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="" xmlns:a14="http://schemas.microsoft.com/office/drawing/2010/main" Requires="a14">
          <p:sp>
            <p:nvSpPr>
              <p:cNvPr id="22" name="TextBox 21"/>
              <p:cNvSpPr txBox="1"/>
              <p:nvPr/>
            </p:nvSpPr>
            <p:spPr>
              <a:xfrm>
                <a:off x="290555" y="2684297"/>
                <a:ext cx="250408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uncPr>
                        <m:fName>
                          <m:r>
                            <a:rPr lang="en-US" b="0" i="1" smtClean="0">
                              <a:latin typeface="Cambria Math"/>
                            </a:rPr>
                            <m:t>𝑠𝑖𝑛</m:t>
                          </m:r>
                        </m:fName>
                        <m:e>
                          <m:r>
                            <a:rPr lang="en-US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𝑠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𝑡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)</m:t>
                          </m:r>
                        </m:e>
                      </m:func>
                      <m:r>
                        <a:rPr lang="en-US" b="0" i="1" smtClean="0">
                          <a:latin typeface="Cambria Math"/>
                        </a:rPr>
                        <m:t>+</m:t>
                      </m:r>
                      <m:func>
                        <m:func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uncPr>
                        <m:fName>
                          <m:r>
                            <a:rPr lang="en-US" b="0" i="1" smtClean="0">
                              <a:latin typeface="Cambria Math"/>
                            </a:rPr>
                            <m:t>𝑠𝑖𝑛</m:t>
                          </m:r>
                        </m:fName>
                        <m:e>
                          <m:r>
                            <a:rPr lang="en-US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𝑠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𝑡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)</m:t>
                          </m:r>
                        </m:e>
                      </m:func>
                    </m:oMath>
                  </m:oMathPara>
                </a14:m>
                <a:endParaRPr lang="ru-RU" i="1" dirty="0"/>
              </a:p>
            </p:txBody>
          </p:sp>
        </mc:Choice>
        <mc:Fallback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0555" y="2684297"/>
                <a:ext cx="2504083" cy="369332"/>
              </a:xfrm>
              <a:prstGeom prst="rect">
                <a:avLst/>
              </a:prstGeom>
              <a:blipFill rotWithShape="1">
                <a:blip r:embed="rId15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="" xmlns:p14="http://schemas.microsoft.com/office/powerpoint/2010/main" val="390206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12 4.19753E-6 L -0.13958 0.2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135" y="10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886 -0.00371 L 0.16302 0.09691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594" y="50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2.78309E-6 L -1.66667E-6 0.39803 " pathEditMode="relative" rAng="0" ptsTypes="AA">
                                      <p:cBhvr>
                                        <p:cTn id="51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99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2.0179E-6 L 0.36284 -0.07498 " pathEditMode="relative" rAng="0" ptsTypes="AA">
                                      <p:cBhvr>
                                        <p:cTn id="6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142" y="-37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7" grpId="1" animBg="1"/>
      <p:bldP spid="10" grpId="0" animBg="1"/>
      <p:bldP spid="13" grpId="0" animBg="1"/>
      <p:bldP spid="13" grpId="1" animBg="1"/>
      <p:bldP spid="15" grpId="0" animBg="1"/>
      <p:bldP spid="17" grpId="0" animBg="1"/>
      <p:bldP spid="16" grpId="0" animBg="1"/>
      <p:bldP spid="16" grpId="1" animBg="1"/>
      <p:bldP spid="2" grpId="0" animBg="1"/>
      <p:bldP spid="8" grpId="0" animBg="1"/>
      <p:bldP spid="9" grpId="0" animBg="1"/>
      <p:bldP spid="22" grpId="0" animBg="1"/>
      <p:bldP spid="22" grpId="1" animBg="1"/>
      <p:bldP spid="22" grpId="2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=""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245170" y="555526"/>
                <a:ext cx="25505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uncPr>
                        <m:fName>
                          <m:r>
                            <a:rPr lang="en-US" b="0" i="1" smtClean="0">
                              <a:latin typeface="Cambria Math"/>
                            </a:rPr>
                            <m:t>𝑐𝑜𝑠</m:t>
                          </m:r>
                        </m:fName>
                        <m:e>
                          <m:r>
                            <a:rPr lang="en-US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𝑠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𝑡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)</m:t>
                          </m:r>
                        </m:e>
                      </m:func>
                      <m:r>
                        <a:rPr lang="en-US" b="0" i="1" smtClean="0">
                          <a:latin typeface="Cambria Math"/>
                        </a:rPr>
                        <m:t>+</m:t>
                      </m:r>
                      <m:func>
                        <m:func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uncPr>
                        <m:fName>
                          <m:r>
                            <a:rPr lang="en-US" b="0" i="1" smtClean="0">
                              <a:latin typeface="Cambria Math"/>
                            </a:rPr>
                            <m:t>𝑐𝑜𝑠</m:t>
                          </m:r>
                        </m:fName>
                        <m:e>
                          <m:r>
                            <a:rPr lang="en-US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𝑠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𝑡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)</m:t>
                          </m:r>
                        </m:e>
                      </m:func>
                    </m:oMath>
                  </m:oMathPara>
                </a14:m>
                <a:endParaRPr lang="ru-RU" i="1" dirty="0"/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5170" y="555526"/>
                <a:ext cx="2550506" cy="369332"/>
              </a:xfrm>
              <a:prstGeom prst="rect">
                <a:avLst/>
              </a:prstGeom>
              <a:blipFill rotWithShape="1">
                <a:blip r:embed="rId3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=""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245485" y="1059582"/>
                <a:ext cx="406117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i="1" smtClean="0">
                              <a:latin typeface="Cambria Math"/>
                            </a:rPr>
                          </m:ctrlPr>
                        </m:funcPr>
                        <m:fName>
                          <m:r>
                            <a:rPr lang="en-US" b="0" i="1" smtClean="0">
                              <a:latin typeface="Cambria Math"/>
                            </a:rPr>
                            <m:t>𝑐𝑜</m:t>
                          </m:r>
                          <m:r>
                            <a:rPr lang="en-US" i="1">
                              <a:latin typeface="Cambria Math"/>
                            </a:rPr>
                            <m:t>𝑠</m:t>
                          </m:r>
                        </m:fName>
                        <m:e>
                          <m:r>
                            <a:rPr lang="en-US" i="1">
                              <a:latin typeface="Cambria Math"/>
                            </a:rPr>
                            <m:t>(</m:t>
                          </m:r>
                          <m:r>
                            <a:rPr lang="en-US" i="1">
                              <a:latin typeface="Cambria Math"/>
                            </a:rPr>
                            <m:t>𝑠</m:t>
                          </m:r>
                          <m:r>
                            <a:rPr lang="en-US" i="1">
                              <a:latin typeface="Cambria Math"/>
                            </a:rPr>
                            <m:t>+</m:t>
                          </m:r>
                          <m:r>
                            <a:rPr lang="en-US" i="1">
                              <a:latin typeface="Cambria Math"/>
                            </a:rPr>
                            <m:t>𝑡</m:t>
                          </m:r>
                          <m:r>
                            <a:rPr lang="en-US" i="1">
                              <a:latin typeface="Cambria Math"/>
                            </a:rPr>
                            <m:t>)</m:t>
                          </m:r>
                        </m:e>
                      </m:func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uncPr>
                        <m:fName>
                          <m:r>
                            <a:rPr lang="en-US" b="0" i="1" smtClean="0">
                              <a:latin typeface="Cambria Math"/>
                            </a:rPr>
                            <m:t>𝑐𝑜𝑠</m:t>
                          </m:r>
                        </m:fName>
                        <m:e>
                          <m:r>
                            <a:rPr lang="en-US" b="0" i="1" smtClean="0">
                              <a:latin typeface="Cambria Math"/>
                            </a:rPr>
                            <m:t>𝑠</m:t>
                          </m:r>
                        </m:e>
                      </m:func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⋅</m:t>
                      </m:r>
                      <m:func>
                        <m:func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funcPr>
                        <m:fName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𝑐𝑜𝑠</m:t>
                          </m:r>
                        </m:fName>
                        <m:e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𝑡</m:t>
                          </m:r>
                        </m:e>
                      </m:func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−</m:t>
                      </m:r>
                      <m:func>
                        <m:func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funcPr>
                        <m:fName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𝑠𝑖𝑛</m:t>
                          </m:r>
                        </m:fName>
                        <m:e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𝑠</m:t>
                          </m:r>
                        </m:e>
                      </m:func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⋅</m:t>
                      </m:r>
                      <m:func>
                        <m:func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funcPr>
                        <m:fName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𝑠𝑖𝑛</m:t>
                          </m:r>
                        </m:fName>
                        <m:e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𝑡</m:t>
                          </m:r>
                        </m:e>
                      </m:func>
                    </m:oMath>
                  </m:oMathPara>
                </a14:m>
                <a:endParaRPr lang="ru-RU" i="1" dirty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5485" y="1059582"/>
                <a:ext cx="4061176" cy="369332"/>
              </a:xfrm>
              <a:prstGeom prst="rect">
                <a:avLst/>
              </a:prstGeom>
              <a:blipFill rotWithShape="1">
                <a:blip r:embed="rId4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=""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245485" y="1581314"/>
                <a:ext cx="406117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i="1" smtClean="0">
                              <a:latin typeface="Cambria Math"/>
                            </a:rPr>
                          </m:ctrlPr>
                        </m:funcPr>
                        <m:fName>
                          <m:r>
                            <a:rPr lang="en-US" b="0" i="1" smtClean="0">
                              <a:latin typeface="Cambria Math"/>
                            </a:rPr>
                            <m:t>𝑐𝑜</m:t>
                          </m:r>
                          <m:r>
                            <a:rPr lang="en-US" i="1">
                              <a:latin typeface="Cambria Math"/>
                            </a:rPr>
                            <m:t>𝑠</m:t>
                          </m:r>
                        </m:fName>
                        <m:e>
                          <m:r>
                            <a:rPr lang="en-US" i="1">
                              <a:latin typeface="Cambria Math"/>
                            </a:rPr>
                            <m:t>(</m:t>
                          </m:r>
                          <m:r>
                            <a:rPr lang="en-US" i="1">
                              <a:latin typeface="Cambria Math"/>
                            </a:rPr>
                            <m:t>𝑠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−</m:t>
                          </m:r>
                          <m:r>
                            <a:rPr lang="en-US" i="1">
                              <a:latin typeface="Cambria Math"/>
                            </a:rPr>
                            <m:t>𝑡</m:t>
                          </m:r>
                          <m:r>
                            <a:rPr lang="en-US" i="1">
                              <a:latin typeface="Cambria Math"/>
                            </a:rPr>
                            <m:t>)</m:t>
                          </m:r>
                        </m:e>
                      </m:func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uncPr>
                        <m:fName>
                          <m:r>
                            <a:rPr lang="en-US" b="0" i="1" smtClean="0">
                              <a:latin typeface="Cambria Math"/>
                            </a:rPr>
                            <m:t>𝑐𝑜𝑠</m:t>
                          </m:r>
                        </m:fName>
                        <m:e>
                          <m:r>
                            <a:rPr lang="en-US" b="0" i="1" smtClean="0">
                              <a:latin typeface="Cambria Math"/>
                            </a:rPr>
                            <m:t>𝑠</m:t>
                          </m:r>
                        </m:e>
                      </m:func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⋅</m:t>
                      </m:r>
                      <m:func>
                        <m:func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funcPr>
                        <m:fName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𝑐𝑜𝑠</m:t>
                          </m:r>
                        </m:fName>
                        <m:e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𝑡</m:t>
                          </m:r>
                        </m:e>
                      </m:func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+</m:t>
                      </m:r>
                      <m:func>
                        <m:func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funcPr>
                        <m:fName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𝑠𝑖𝑛</m:t>
                          </m:r>
                        </m:fName>
                        <m:e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𝑠</m:t>
                          </m:r>
                        </m:e>
                      </m:func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⋅</m:t>
                      </m:r>
                      <m:func>
                        <m:func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funcPr>
                        <m:fName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𝑠𝑖𝑛</m:t>
                          </m:r>
                        </m:fName>
                        <m:e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𝑡</m:t>
                          </m:r>
                        </m:e>
                      </m:func>
                    </m:oMath>
                  </m:oMathPara>
                </a14:m>
                <a:endParaRPr lang="ru-RU" i="1" dirty="0"/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5485" y="1581314"/>
                <a:ext cx="4061176" cy="369332"/>
              </a:xfrm>
              <a:prstGeom prst="rect">
                <a:avLst/>
              </a:prstGeom>
              <a:blipFill rotWithShape="1">
                <a:blip r:embed="rId5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="" xmlns:a14="http://schemas.microsoft.com/office/drawing/2010/main" Requires="a14">
          <p:sp>
            <p:nvSpPr>
              <p:cNvPr id="7" name="Прямоугольник 6"/>
              <p:cNvSpPr/>
              <p:nvPr/>
            </p:nvSpPr>
            <p:spPr>
              <a:xfrm>
                <a:off x="1513705" y="1061764"/>
                <a:ext cx="274120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i="1" smtClean="0">
                              <a:latin typeface="Cambria Math"/>
                            </a:rPr>
                          </m:ctrlPr>
                        </m:funcPr>
                        <m:fName>
                          <m:r>
                            <a:rPr lang="en-US" b="0" i="1" smtClean="0">
                              <a:latin typeface="Cambria Math"/>
                            </a:rPr>
                            <m:t>𝑐𝑜</m:t>
                          </m:r>
                          <m:r>
                            <a:rPr lang="en-US" i="1">
                              <a:latin typeface="Cambria Math"/>
                            </a:rPr>
                            <m:t>𝑠</m:t>
                          </m:r>
                        </m:fName>
                        <m:e>
                          <m:r>
                            <a:rPr lang="en-US" i="1">
                              <a:latin typeface="Cambria Math"/>
                            </a:rPr>
                            <m:t>𝑠</m:t>
                          </m:r>
                        </m:e>
                      </m:func>
                      <m:r>
                        <a:rPr lang="en-US" i="1">
                          <a:latin typeface="Cambria Math"/>
                          <a:ea typeface="Cambria Math"/>
                        </a:rPr>
                        <m:t>⋅</m:t>
                      </m:r>
                      <m:func>
                        <m:funcPr>
                          <m:ctrlPr>
                            <a:rPr lang="en-US" i="1">
                              <a:latin typeface="Cambria Math"/>
                              <a:ea typeface="Cambria Math"/>
                            </a:rPr>
                          </m:ctrlPr>
                        </m:funcPr>
                        <m:fName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𝑐𝑜</m:t>
                          </m:r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𝑠</m:t>
                          </m:r>
                        </m:fName>
                        <m:e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𝑡</m:t>
                          </m:r>
                        </m:e>
                      </m:func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−</m:t>
                      </m:r>
                      <m:func>
                        <m:funcPr>
                          <m:ctrlPr>
                            <a:rPr lang="en-US" i="1">
                              <a:latin typeface="Cambria Math"/>
                              <a:ea typeface="Cambria Math"/>
                            </a:rPr>
                          </m:ctrlPr>
                        </m:funcPr>
                        <m:fName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𝑠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𝑖𝑛</m:t>
                          </m:r>
                        </m:fName>
                        <m:e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𝑠</m:t>
                          </m:r>
                        </m:e>
                      </m:func>
                      <m:r>
                        <a:rPr lang="en-US" i="1">
                          <a:latin typeface="Cambria Math"/>
                          <a:ea typeface="Cambria Math"/>
                        </a:rPr>
                        <m:t>⋅</m:t>
                      </m:r>
                      <m:func>
                        <m:funcPr>
                          <m:ctrlPr>
                            <a:rPr lang="en-US" i="1">
                              <a:latin typeface="Cambria Math"/>
                              <a:ea typeface="Cambria Math"/>
                            </a:rPr>
                          </m:ctrlPr>
                        </m:funcPr>
                        <m:fName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𝑠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𝑖𝑛</m:t>
                          </m:r>
                        </m:fName>
                        <m:e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𝑡</m:t>
                          </m:r>
                        </m:e>
                      </m:func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3705" y="1061764"/>
                <a:ext cx="2741200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=""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2799205" y="2074043"/>
                <a:ext cx="41069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99205" y="2074043"/>
                <a:ext cx="410690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="" xmlns:a14="http://schemas.microsoft.com/office/drawing/2010/main" Requires="a14">
          <p:sp>
            <p:nvSpPr>
              <p:cNvPr id="13" name="Прямоугольник 12"/>
              <p:cNvSpPr/>
              <p:nvPr/>
            </p:nvSpPr>
            <p:spPr>
              <a:xfrm>
                <a:off x="1516381" y="1580342"/>
                <a:ext cx="274120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i="1" smtClean="0">
                              <a:latin typeface="Cambria Math"/>
                            </a:rPr>
                          </m:ctrlPr>
                        </m:funcPr>
                        <m:fName>
                          <m:r>
                            <a:rPr lang="en-US" b="0" i="1" smtClean="0">
                              <a:latin typeface="Cambria Math"/>
                            </a:rPr>
                            <m:t>𝑐𝑜</m:t>
                          </m:r>
                          <m:r>
                            <a:rPr lang="en-US" i="1">
                              <a:latin typeface="Cambria Math"/>
                            </a:rPr>
                            <m:t>𝑠</m:t>
                          </m:r>
                        </m:fName>
                        <m:e>
                          <m:r>
                            <a:rPr lang="en-US" i="1">
                              <a:latin typeface="Cambria Math"/>
                            </a:rPr>
                            <m:t>𝑠</m:t>
                          </m:r>
                        </m:e>
                      </m:func>
                      <m:r>
                        <a:rPr lang="en-US" i="1">
                          <a:latin typeface="Cambria Math"/>
                          <a:ea typeface="Cambria Math"/>
                        </a:rPr>
                        <m:t>⋅</m:t>
                      </m:r>
                      <m:func>
                        <m:funcPr>
                          <m:ctrlPr>
                            <a:rPr lang="en-US" i="1">
                              <a:latin typeface="Cambria Math"/>
                              <a:ea typeface="Cambria Math"/>
                            </a:rPr>
                          </m:ctrlPr>
                        </m:funcPr>
                        <m:fName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𝑐𝑜</m:t>
                          </m:r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𝑠</m:t>
                          </m:r>
                        </m:fName>
                        <m:e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𝑡</m:t>
                          </m:r>
                        </m:e>
                      </m:func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+</m:t>
                      </m:r>
                      <m:func>
                        <m:funcPr>
                          <m:ctrlPr>
                            <a:rPr lang="en-US" i="1">
                              <a:latin typeface="Cambria Math"/>
                              <a:ea typeface="Cambria Math"/>
                            </a:rPr>
                          </m:ctrlPr>
                        </m:funcPr>
                        <m:fName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𝑠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𝑖𝑛</m:t>
                          </m:r>
                        </m:fName>
                        <m:e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𝑠</m:t>
                          </m:r>
                        </m:e>
                      </m:func>
                      <m:r>
                        <a:rPr lang="en-US" i="1">
                          <a:latin typeface="Cambria Math"/>
                          <a:ea typeface="Cambria Math"/>
                        </a:rPr>
                        <m:t>⋅</m:t>
                      </m:r>
                      <m:func>
                        <m:funcPr>
                          <m:ctrlPr>
                            <a:rPr lang="en-US" i="1">
                              <a:latin typeface="Cambria Math"/>
                              <a:ea typeface="Cambria Math"/>
                            </a:rPr>
                          </m:ctrlPr>
                        </m:funcPr>
                        <m:fName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𝑠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𝑖𝑛</m:t>
                          </m:r>
                        </m:fName>
                        <m:e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𝑡</m:t>
                          </m:r>
                        </m:e>
                      </m:func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6381" y="1580342"/>
                <a:ext cx="2741200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="" xmlns:a14="http://schemas.microsoft.com/office/drawing/2010/main" Requires="a14">
          <p:sp>
            <p:nvSpPr>
              <p:cNvPr id="15" name="TextBox 14"/>
              <p:cNvSpPr txBox="1"/>
              <p:nvPr/>
            </p:nvSpPr>
            <p:spPr>
              <a:xfrm>
                <a:off x="5563275" y="2082934"/>
                <a:ext cx="177869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/>
                        </a:rPr>
                        <m:t>=2</m:t>
                      </m:r>
                      <m:func>
                        <m:funcPr>
                          <m:ctrlPr>
                            <a:rPr lang="en-US" i="1">
                              <a:latin typeface="Cambria Math"/>
                            </a:rPr>
                          </m:ctrlPr>
                        </m:funcPr>
                        <m:fName>
                          <m:r>
                            <a:rPr lang="en-US" b="0" i="1" smtClean="0">
                              <a:latin typeface="Cambria Math"/>
                            </a:rPr>
                            <m:t>𝑐𝑜𝑠</m:t>
                          </m:r>
                        </m:fName>
                        <m:e>
                          <m:r>
                            <a:rPr lang="en-US" i="1">
                              <a:latin typeface="Cambria Math"/>
                            </a:rPr>
                            <m:t>𝑠</m:t>
                          </m:r>
                        </m:e>
                      </m:func>
                      <m:r>
                        <a:rPr lang="en-US" i="1">
                          <a:latin typeface="Cambria Math"/>
                          <a:ea typeface="Cambria Math"/>
                        </a:rPr>
                        <m:t>⋅</m:t>
                      </m:r>
                      <m:func>
                        <m:funcPr>
                          <m:ctrlPr>
                            <a:rPr lang="en-US" i="1">
                              <a:latin typeface="Cambria Math"/>
                              <a:ea typeface="Cambria Math"/>
                            </a:rPr>
                          </m:ctrlPr>
                        </m:funcPr>
                        <m:fName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𝑐𝑜𝑠</m:t>
                          </m:r>
                        </m:fName>
                        <m:e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𝑡</m:t>
                          </m:r>
                        </m:e>
                      </m:func>
                    </m:oMath>
                  </m:oMathPara>
                </a14:m>
                <a:endParaRPr lang="ru-RU" i="1" dirty="0"/>
              </a:p>
            </p:txBody>
          </p:sp>
        </mc:Choice>
        <mc:Fallback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63275" y="2082934"/>
                <a:ext cx="1778692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="" xmlns:a14="http://schemas.microsoft.com/office/drawing/2010/main" Requires="a14">
          <p:sp>
            <p:nvSpPr>
              <p:cNvPr id="17" name="TextBox 16"/>
              <p:cNvSpPr txBox="1"/>
              <p:nvPr/>
            </p:nvSpPr>
            <p:spPr>
              <a:xfrm>
                <a:off x="2582052" y="556036"/>
                <a:ext cx="177869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/>
                        </a:rPr>
                        <m:t>=2</m:t>
                      </m:r>
                      <m:func>
                        <m:funcPr>
                          <m:ctrlPr>
                            <a:rPr lang="en-US" i="1">
                              <a:latin typeface="Cambria Math"/>
                            </a:rPr>
                          </m:ctrlPr>
                        </m:funcPr>
                        <m:fName>
                          <m:r>
                            <a:rPr lang="en-US" b="0" i="1" smtClean="0">
                              <a:latin typeface="Cambria Math"/>
                            </a:rPr>
                            <m:t>𝑐𝑜</m:t>
                          </m:r>
                          <m:r>
                            <a:rPr lang="en-US" i="1">
                              <a:latin typeface="Cambria Math"/>
                            </a:rPr>
                            <m:t>𝑠</m:t>
                          </m:r>
                        </m:fName>
                        <m:e>
                          <m:r>
                            <a:rPr lang="en-US" i="1">
                              <a:latin typeface="Cambria Math"/>
                            </a:rPr>
                            <m:t>𝑠</m:t>
                          </m:r>
                        </m:e>
                      </m:func>
                      <m:r>
                        <a:rPr lang="en-US" i="1">
                          <a:latin typeface="Cambria Math"/>
                          <a:ea typeface="Cambria Math"/>
                        </a:rPr>
                        <m:t>⋅</m:t>
                      </m:r>
                      <m:func>
                        <m:funcPr>
                          <m:ctrlPr>
                            <a:rPr lang="en-US" i="1">
                              <a:latin typeface="Cambria Math"/>
                              <a:ea typeface="Cambria Math"/>
                            </a:rPr>
                          </m:ctrlPr>
                        </m:funcPr>
                        <m:fName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𝑐𝑜𝑠</m:t>
                          </m:r>
                        </m:fName>
                        <m:e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𝑡</m:t>
                          </m:r>
                        </m:e>
                      </m:func>
                    </m:oMath>
                  </m:oMathPara>
                </a14:m>
                <a:endParaRPr lang="ru-RU" i="1" dirty="0"/>
              </a:p>
            </p:txBody>
          </p:sp>
        </mc:Choice>
        <mc:Fallback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82052" y="556036"/>
                <a:ext cx="1778692" cy="36933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="" xmlns:a14="http://schemas.microsoft.com/office/drawing/2010/main" Requires="a14">
          <p:sp>
            <p:nvSpPr>
              <p:cNvPr id="16" name="TextBox 15"/>
              <p:cNvSpPr txBox="1"/>
              <p:nvPr/>
            </p:nvSpPr>
            <p:spPr>
              <a:xfrm>
                <a:off x="4092005" y="2614480"/>
                <a:ext cx="187647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atin typeface="Cambria Math"/>
                          <a:ea typeface="Cambria Math"/>
                        </a:rPr>
                        <m:t>⇒</m:t>
                      </m:r>
                      <m:func>
                        <m:func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</m:ctrlPr>
                        </m:funcPr>
                        <m:fNam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𝑐𝑜𝑠</m:t>
                          </m:r>
                        </m:fName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𝑠</m:t>
                          </m:r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⋅</m:t>
                          </m:r>
                          <m:func>
                            <m:funcPr>
                              <m:ctrlP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funcPr>
                            <m:fName>
                              <m: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  <a:ea typeface="Cambria Math"/>
                                </a:rPr>
                                <m:t>𝑐𝑜𝑠</m:t>
                              </m:r>
                            </m:fName>
                            <m:e>
                              <m: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  <a:ea typeface="Cambria Math"/>
                                </a:rPr>
                                <m:t>𝑡</m:t>
                              </m:r>
                            </m:e>
                          </m:func>
                        </m:e>
                      </m:func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</m:oMath>
                  </m:oMathPara>
                </a14:m>
                <a:endParaRPr lang="ru-RU" i="1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92005" y="2614480"/>
                <a:ext cx="1876476" cy="369332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="" xmlns:a14="http://schemas.microsoft.com/office/drawing/2010/main" Requires="a14">
          <p:sp>
            <p:nvSpPr>
              <p:cNvPr id="18" name="Прямоугольник 17"/>
              <p:cNvSpPr/>
              <p:nvPr/>
            </p:nvSpPr>
            <p:spPr>
              <a:xfrm>
                <a:off x="6863914" y="2751351"/>
                <a:ext cx="36580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rgbClr val="FF0000"/>
                          </a:solidFill>
                          <a:latin typeface="Cambria Math"/>
                        </a:rPr>
                        <m:t>2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63914" y="2751351"/>
                <a:ext cx="365806" cy="369332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="" xmlns:a14="http://schemas.microsoft.com/office/drawing/2010/main" Requires="a14">
          <p:sp>
            <p:nvSpPr>
              <p:cNvPr id="19" name="TextBox 18"/>
              <p:cNvSpPr txBox="1"/>
              <p:nvPr/>
            </p:nvSpPr>
            <p:spPr>
              <a:xfrm>
                <a:off x="290555" y="2692843"/>
                <a:ext cx="25505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uncPr>
                        <m:fName>
                          <m:r>
                            <a:rPr lang="en-US" b="0" i="1" smtClean="0">
                              <a:latin typeface="Cambria Math"/>
                            </a:rPr>
                            <m:t>𝑐𝑜𝑠</m:t>
                          </m:r>
                        </m:fName>
                        <m:e>
                          <m:r>
                            <a:rPr lang="en-US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𝑠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𝑡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)</m:t>
                          </m:r>
                        </m:e>
                      </m:func>
                      <m:r>
                        <a:rPr lang="en-US" b="0" i="1" smtClean="0">
                          <a:latin typeface="Cambria Math"/>
                        </a:rPr>
                        <m:t>+</m:t>
                      </m:r>
                      <m:func>
                        <m:func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uncPr>
                        <m:fName>
                          <m:r>
                            <a:rPr lang="en-US" b="0" i="1" smtClean="0">
                              <a:latin typeface="Cambria Math"/>
                            </a:rPr>
                            <m:t>𝑐𝑜𝑠</m:t>
                          </m:r>
                        </m:fName>
                        <m:e>
                          <m:r>
                            <a:rPr lang="en-US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𝑠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𝑡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)</m:t>
                          </m:r>
                        </m:e>
                      </m:func>
                    </m:oMath>
                  </m:oMathPara>
                </a14:m>
                <a:endParaRPr lang="ru-RU" i="1" dirty="0"/>
              </a:p>
            </p:txBody>
          </p:sp>
        </mc:Choice>
        <mc:Fallback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0555" y="2692843"/>
                <a:ext cx="2550506" cy="369332"/>
              </a:xfrm>
              <a:prstGeom prst="rect">
                <a:avLst/>
              </a:prstGeom>
              <a:blipFill rotWithShape="1">
                <a:blip r:embed="rId13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="" xmlns:a14="http://schemas.microsoft.com/office/drawing/2010/main" Requires="a14">
          <p:sp>
            <p:nvSpPr>
              <p:cNvPr id="22" name="TextBox 21"/>
              <p:cNvSpPr txBox="1"/>
              <p:nvPr/>
            </p:nvSpPr>
            <p:spPr>
              <a:xfrm>
                <a:off x="5786614" y="2437323"/>
                <a:ext cx="2549737" cy="6280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𝑐𝑜𝑠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b="0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  <m:t>𝑠</m:t>
                                  </m:r>
                                  <m:r>
                                    <a:rPr lang="en-US" b="0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  <m:t>+</m:t>
                                  </m:r>
                                  <m:r>
                                    <a:rPr lang="en-US" b="0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  <m:t>𝑡</m:t>
                                  </m:r>
                                </m:e>
                              </m:d>
                              <m: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+</m:t>
                              </m:r>
                              <m:func>
                                <m:funcPr>
                                  <m:ctrlPr>
                                    <a:rPr lang="en-US" b="0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</m:ctrlPr>
                                </m:funcPr>
                                <m:fName>
                                  <m:r>
                                    <a:rPr lang="en-US" b="0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  <m:t>𝑐𝑜𝑠</m:t>
                                  </m:r>
                                </m:fName>
                                <m:e>
                                  <m:r>
                                    <a:rPr lang="en-US" b="0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  <m:t>(</m:t>
                                  </m:r>
                                  <m:r>
                                    <a:rPr lang="en-US" b="0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  <m:t>𝑠</m:t>
                                  </m:r>
                                  <m:r>
                                    <a:rPr lang="en-US" b="0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a:rPr lang="en-US" b="0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  <m:t>𝑡</m:t>
                                  </m:r>
                                </m:e>
                              </m:func>
                              <m: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)</m:t>
                              </m:r>
                            </m:e>
                          </m:func>
                        </m:num>
                        <m:den/>
                      </m:f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86614" y="2437323"/>
                <a:ext cx="2549737" cy="628057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="" xmlns:a14="http://schemas.microsoft.com/office/drawing/2010/main" Requires="a14">
          <p:sp>
            <p:nvSpPr>
              <p:cNvPr id="23" name="TextBox 22"/>
              <p:cNvSpPr txBox="1"/>
              <p:nvPr/>
            </p:nvSpPr>
            <p:spPr>
              <a:xfrm>
                <a:off x="230608" y="556135"/>
                <a:ext cx="415575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uncPr>
                        <m:fName>
                          <m:r>
                            <a:rPr lang="en-US" b="0" i="1" smtClean="0">
                              <a:latin typeface="Cambria Math"/>
                            </a:rPr>
                            <m:t>𝑐𝑜𝑠</m:t>
                          </m:r>
                        </m:fName>
                        <m:e>
                          <m:r>
                            <a:rPr lang="en-US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𝑠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𝑡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)</m:t>
                          </m:r>
                        </m:e>
                      </m:func>
                      <m:r>
                        <a:rPr lang="en-US" b="0" i="1" smtClean="0">
                          <a:latin typeface="Cambria Math"/>
                        </a:rPr>
                        <m:t>+</m:t>
                      </m:r>
                      <m:func>
                        <m:func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uncPr>
                        <m:fName>
                          <m:r>
                            <a:rPr lang="en-US" b="0" i="1" smtClean="0">
                              <a:latin typeface="Cambria Math"/>
                            </a:rPr>
                            <m:t>𝑐𝑜𝑠</m:t>
                          </m:r>
                        </m:fName>
                        <m:e>
                          <m:r>
                            <a:rPr lang="en-US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𝑠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𝑡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)</m:t>
                          </m:r>
                        </m:e>
                      </m:func>
                      <m:r>
                        <a:rPr lang="en-US" b="0" i="1" smtClean="0">
                          <a:latin typeface="Cambria Math"/>
                        </a:rPr>
                        <m:t>=2</m:t>
                      </m:r>
                      <m:func>
                        <m:func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uncPr>
                        <m:fName>
                          <m:r>
                            <a:rPr lang="en-US" b="0" i="1" smtClean="0">
                              <a:latin typeface="Cambria Math"/>
                            </a:rPr>
                            <m:t>𝑐𝑜𝑠</m:t>
                          </m:r>
                        </m:fName>
                        <m:e>
                          <m:r>
                            <a:rPr lang="en-US" b="0" i="1" smtClean="0">
                              <a:latin typeface="Cambria Math"/>
                            </a:rPr>
                            <m:t>𝑠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⋅</m:t>
                          </m:r>
                          <m:func>
                            <m:funcPr>
                              <m:ctrlP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</m:ctrlPr>
                            </m:funcPr>
                            <m:fName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𝑐𝑜𝑠</m:t>
                              </m:r>
                            </m:fName>
                            <m:e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𝑡</m:t>
                              </m:r>
                            </m:e>
                          </m:func>
                        </m:e>
                      </m:func>
                    </m:oMath>
                  </m:oMathPara>
                </a14:m>
                <a:endParaRPr lang="ru-RU" i="1" dirty="0"/>
              </a:p>
            </p:txBody>
          </p:sp>
        </mc:Choice>
        <mc:Fallback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0608" y="556135"/>
                <a:ext cx="4155753" cy="369332"/>
              </a:xfrm>
              <a:prstGeom prst="rect">
                <a:avLst/>
              </a:prstGeom>
              <a:blipFill rotWithShape="1">
                <a:blip r:embed="rId15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="" xmlns:p14="http://schemas.microsoft.com/office/powerpoint/2010/main" val="746450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39 1.2473E-6 L -0.14132 0.20006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135" y="1000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886 -0.00371 L 0.16302 0.09691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594" y="50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2.78309E-6 L -1.66667E-6 0.39803 " pathEditMode="relative" rAng="0" ptsTypes="AA">
                                      <p:cBhvr>
                                        <p:cTn id="51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99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0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7 3.29836E-6 C -0.00035 -0.01204 -0.00087 -0.03549 -0.00087 -0.03518 L 0.00017 -0.04536 L 0.59653 -0.04382 " pathEditMode="relative" rAng="0" ptsTypes="fAAA">
                                      <p:cBhvr>
                                        <p:cTn id="63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757" y="-22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000"/>
                            </p:stCondLst>
                            <p:childTnLst>
                              <p:par>
                                <p:cTn id="65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7" grpId="1" animBg="1"/>
      <p:bldP spid="10" grpId="0" animBg="1"/>
      <p:bldP spid="13" grpId="0" animBg="1"/>
      <p:bldP spid="13" grpId="1" animBg="1"/>
      <p:bldP spid="15" grpId="0" animBg="1"/>
      <p:bldP spid="17" grpId="0" animBg="1"/>
      <p:bldP spid="16" grpId="0" animBg="1"/>
      <p:bldP spid="18" grpId="0" animBg="1"/>
      <p:bldP spid="19" grpId="0" animBg="1"/>
      <p:bldP spid="19" grpId="2" animBg="1"/>
      <p:bldP spid="19" grpId="3" animBg="1"/>
      <p:bldP spid="22" grpId="0" animBg="1"/>
      <p:bldP spid="23" grpId="0" animBg="1"/>
      <p:bldP spid="23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=""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245170" y="555526"/>
                <a:ext cx="25505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uncPr>
                        <m:fName>
                          <m:r>
                            <a:rPr lang="en-US" b="0" i="1" smtClean="0">
                              <a:latin typeface="Cambria Math"/>
                            </a:rPr>
                            <m:t>𝑐𝑜𝑠</m:t>
                          </m:r>
                        </m:fName>
                        <m:e>
                          <m:r>
                            <a:rPr lang="en-US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𝑠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𝑡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)</m:t>
                          </m:r>
                        </m:e>
                      </m:func>
                      <m:r>
                        <a:rPr lang="en-US" b="0" i="1" smtClean="0">
                          <a:latin typeface="Cambria Math"/>
                        </a:rPr>
                        <m:t>−</m:t>
                      </m:r>
                      <m:func>
                        <m:func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uncPr>
                        <m:fName>
                          <m:r>
                            <a:rPr lang="en-US" b="0" i="1" smtClean="0">
                              <a:latin typeface="Cambria Math"/>
                            </a:rPr>
                            <m:t>𝑐𝑜𝑠</m:t>
                          </m:r>
                        </m:fName>
                        <m:e>
                          <m:r>
                            <a:rPr lang="en-US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𝑠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𝑡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)</m:t>
                          </m:r>
                        </m:e>
                      </m:func>
                    </m:oMath>
                  </m:oMathPara>
                </a14:m>
                <a:endParaRPr lang="ru-RU" i="1" dirty="0"/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5170" y="555526"/>
                <a:ext cx="2550506" cy="369332"/>
              </a:xfrm>
              <a:prstGeom prst="rect">
                <a:avLst/>
              </a:prstGeom>
              <a:blipFill rotWithShape="1">
                <a:blip r:embed="rId3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=""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245485" y="1059582"/>
                <a:ext cx="406117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i="1" smtClean="0">
                              <a:latin typeface="Cambria Math"/>
                            </a:rPr>
                          </m:ctrlPr>
                        </m:funcPr>
                        <m:fName>
                          <m:r>
                            <a:rPr lang="en-US" b="0" i="1" smtClean="0">
                              <a:latin typeface="Cambria Math"/>
                            </a:rPr>
                            <m:t>𝑐𝑜</m:t>
                          </m:r>
                          <m:r>
                            <a:rPr lang="en-US" i="1">
                              <a:latin typeface="Cambria Math"/>
                            </a:rPr>
                            <m:t>𝑠</m:t>
                          </m:r>
                        </m:fName>
                        <m:e>
                          <m:r>
                            <a:rPr lang="en-US" i="1">
                              <a:latin typeface="Cambria Math"/>
                            </a:rPr>
                            <m:t>(</m:t>
                          </m:r>
                          <m:r>
                            <a:rPr lang="en-US" i="1">
                              <a:latin typeface="Cambria Math"/>
                            </a:rPr>
                            <m:t>𝑠</m:t>
                          </m:r>
                          <m:r>
                            <a:rPr lang="en-US" i="1">
                              <a:latin typeface="Cambria Math"/>
                            </a:rPr>
                            <m:t>+</m:t>
                          </m:r>
                          <m:r>
                            <a:rPr lang="en-US" i="1">
                              <a:latin typeface="Cambria Math"/>
                            </a:rPr>
                            <m:t>𝑡</m:t>
                          </m:r>
                          <m:r>
                            <a:rPr lang="en-US" i="1">
                              <a:latin typeface="Cambria Math"/>
                            </a:rPr>
                            <m:t>)</m:t>
                          </m:r>
                        </m:e>
                      </m:func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uncPr>
                        <m:fName>
                          <m:r>
                            <a:rPr lang="en-US" b="0" i="1" smtClean="0">
                              <a:latin typeface="Cambria Math"/>
                            </a:rPr>
                            <m:t>𝑐𝑜𝑠</m:t>
                          </m:r>
                        </m:fName>
                        <m:e>
                          <m:r>
                            <a:rPr lang="en-US" b="0" i="1" smtClean="0">
                              <a:latin typeface="Cambria Math"/>
                            </a:rPr>
                            <m:t>𝑠</m:t>
                          </m:r>
                        </m:e>
                      </m:func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⋅</m:t>
                      </m:r>
                      <m:func>
                        <m:func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funcPr>
                        <m:fName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𝑐𝑜𝑠</m:t>
                          </m:r>
                        </m:fName>
                        <m:e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𝑡</m:t>
                          </m:r>
                        </m:e>
                      </m:func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−</m:t>
                      </m:r>
                      <m:func>
                        <m:func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funcPr>
                        <m:fName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𝑠𝑖𝑛</m:t>
                          </m:r>
                        </m:fName>
                        <m:e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𝑠</m:t>
                          </m:r>
                        </m:e>
                      </m:func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⋅</m:t>
                      </m:r>
                      <m:func>
                        <m:func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funcPr>
                        <m:fName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𝑠𝑖𝑛</m:t>
                          </m:r>
                        </m:fName>
                        <m:e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𝑡</m:t>
                          </m:r>
                        </m:e>
                      </m:func>
                    </m:oMath>
                  </m:oMathPara>
                </a14:m>
                <a:endParaRPr lang="ru-RU" i="1" dirty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5485" y="1059582"/>
                <a:ext cx="4061176" cy="369332"/>
              </a:xfrm>
              <a:prstGeom prst="rect">
                <a:avLst/>
              </a:prstGeom>
              <a:blipFill rotWithShape="1">
                <a:blip r:embed="rId4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=""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245485" y="1581314"/>
                <a:ext cx="406117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i="1" smtClean="0">
                              <a:latin typeface="Cambria Math"/>
                            </a:rPr>
                          </m:ctrlPr>
                        </m:funcPr>
                        <m:fName>
                          <m:r>
                            <a:rPr lang="en-US" b="0" i="1" smtClean="0">
                              <a:latin typeface="Cambria Math"/>
                            </a:rPr>
                            <m:t>𝑐𝑜</m:t>
                          </m:r>
                          <m:r>
                            <a:rPr lang="en-US" i="1">
                              <a:latin typeface="Cambria Math"/>
                            </a:rPr>
                            <m:t>𝑠</m:t>
                          </m:r>
                        </m:fName>
                        <m:e>
                          <m:r>
                            <a:rPr lang="en-US" i="1">
                              <a:latin typeface="Cambria Math"/>
                            </a:rPr>
                            <m:t>(</m:t>
                          </m:r>
                          <m:r>
                            <a:rPr lang="en-US" i="1">
                              <a:latin typeface="Cambria Math"/>
                            </a:rPr>
                            <m:t>𝑠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−</m:t>
                          </m:r>
                          <m:r>
                            <a:rPr lang="en-US" i="1">
                              <a:latin typeface="Cambria Math"/>
                            </a:rPr>
                            <m:t>𝑡</m:t>
                          </m:r>
                          <m:r>
                            <a:rPr lang="en-US" i="1">
                              <a:latin typeface="Cambria Math"/>
                            </a:rPr>
                            <m:t>)</m:t>
                          </m:r>
                        </m:e>
                      </m:func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uncPr>
                        <m:fName>
                          <m:r>
                            <a:rPr lang="en-US" b="0" i="1" smtClean="0">
                              <a:latin typeface="Cambria Math"/>
                            </a:rPr>
                            <m:t>𝑐𝑜𝑠</m:t>
                          </m:r>
                        </m:fName>
                        <m:e>
                          <m:r>
                            <a:rPr lang="en-US" b="0" i="1" smtClean="0">
                              <a:latin typeface="Cambria Math"/>
                            </a:rPr>
                            <m:t>𝑠</m:t>
                          </m:r>
                        </m:e>
                      </m:func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⋅</m:t>
                      </m:r>
                      <m:func>
                        <m:func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funcPr>
                        <m:fName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𝑐𝑜𝑠</m:t>
                          </m:r>
                        </m:fName>
                        <m:e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𝑡</m:t>
                          </m:r>
                        </m:e>
                      </m:func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+</m:t>
                      </m:r>
                      <m:func>
                        <m:func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funcPr>
                        <m:fName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𝑠𝑖𝑛</m:t>
                          </m:r>
                        </m:fName>
                        <m:e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𝑠</m:t>
                          </m:r>
                        </m:e>
                      </m:func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⋅</m:t>
                      </m:r>
                      <m:func>
                        <m:func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funcPr>
                        <m:fName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𝑠𝑖𝑛</m:t>
                          </m:r>
                        </m:fName>
                        <m:e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𝑡</m:t>
                          </m:r>
                        </m:e>
                      </m:func>
                    </m:oMath>
                  </m:oMathPara>
                </a14:m>
                <a:endParaRPr lang="ru-RU" i="1" dirty="0"/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5485" y="1581314"/>
                <a:ext cx="4061176" cy="369332"/>
              </a:xfrm>
              <a:prstGeom prst="rect">
                <a:avLst/>
              </a:prstGeom>
              <a:blipFill rotWithShape="1">
                <a:blip r:embed="rId5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="" xmlns:a14="http://schemas.microsoft.com/office/drawing/2010/main" Requires="a14">
          <p:sp>
            <p:nvSpPr>
              <p:cNvPr id="7" name="Прямоугольник 6"/>
              <p:cNvSpPr/>
              <p:nvPr/>
            </p:nvSpPr>
            <p:spPr>
              <a:xfrm>
                <a:off x="1513705" y="1061764"/>
                <a:ext cx="274120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i="1" smtClean="0">
                              <a:latin typeface="Cambria Math"/>
                            </a:rPr>
                          </m:ctrlPr>
                        </m:funcPr>
                        <m:fName>
                          <m:r>
                            <a:rPr lang="en-US" b="0" i="1" smtClean="0">
                              <a:latin typeface="Cambria Math"/>
                            </a:rPr>
                            <m:t>𝑐𝑜</m:t>
                          </m:r>
                          <m:r>
                            <a:rPr lang="en-US" i="1">
                              <a:latin typeface="Cambria Math"/>
                            </a:rPr>
                            <m:t>𝑠</m:t>
                          </m:r>
                        </m:fName>
                        <m:e>
                          <m:r>
                            <a:rPr lang="en-US" i="1">
                              <a:latin typeface="Cambria Math"/>
                            </a:rPr>
                            <m:t>𝑠</m:t>
                          </m:r>
                        </m:e>
                      </m:func>
                      <m:r>
                        <a:rPr lang="en-US" i="1">
                          <a:latin typeface="Cambria Math"/>
                          <a:ea typeface="Cambria Math"/>
                        </a:rPr>
                        <m:t>⋅</m:t>
                      </m:r>
                      <m:func>
                        <m:funcPr>
                          <m:ctrlPr>
                            <a:rPr lang="en-US" i="1">
                              <a:latin typeface="Cambria Math"/>
                              <a:ea typeface="Cambria Math"/>
                            </a:rPr>
                          </m:ctrlPr>
                        </m:funcPr>
                        <m:fName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𝑐𝑜</m:t>
                          </m:r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𝑠</m:t>
                          </m:r>
                        </m:fName>
                        <m:e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𝑡</m:t>
                          </m:r>
                        </m:e>
                      </m:func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−</m:t>
                      </m:r>
                      <m:func>
                        <m:funcPr>
                          <m:ctrlPr>
                            <a:rPr lang="en-US" i="1">
                              <a:latin typeface="Cambria Math"/>
                              <a:ea typeface="Cambria Math"/>
                            </a:rPr>
                          </m:ctrlPr>
                        </m:funcPr>
                        <m:fName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𝑠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𝑖𝑛</m:t>
                          </m:r>
                        </m:fName>
                        <m:e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𝑠</m:t>
                          </m:r>
                        </m:e>
                      </m:func>
                      <m:r>
                        <a:rPr lang="en-US" i="1">
                          <a:latin typeface="Cambria Math"/>
                          <a:ea typeface="Cambria Math"/>
                        </a:rPr>
                        <m:t>⋅</m:t>
                      </m:r>
                      <m:func>
                        <m:funcPr>
                          <m:ctrlPr>
                            <a:rPr lang="en-US" i="1">
                              <a:latin typeface="Cambria Math"/>
                              <a:ea typeface="Cambria Math"/>
                            </a:rPr>
                          </m:ctrlPr>
                        </m:funcPr>
                        <m:fName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𝑠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𝑖𝑛</m:t>
                          </m:r>
                        </m:fName>
                        <m:e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𝑡</m:t>
                          </m:r>
                        </m:e>
                      </m:func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3705" y="1061764"/>
                <a:ext cx="2741200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=""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2799205" y="2074043"/>
                <a:ext cx="41069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−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99205" y="2074043"/>
                <a:ext cx="410690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="" xmlns:a14="http://schemas.microsoft.com/office/drawing/2010/main" Requires="a14">
          <p:sp>
            <p:nvSpPr>
              <p:cNvPr id="13" name="Прямоугольник 12"/>
              <p:cNvSpPr/>
              <p:nvPr/>
            </p:nvSpPr>
            <p:spPr>
              <a:xfrm>
                <a:off x="1516381" y="1580342"/>
                <a:ext cx="274120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i="1" smtClean="0">
                              <a:latin typeface="Cambria Math"/>
                            </a:rPr>
                          </m:ctrlPr>
                        </m:funcPr>
                        <m:fName>
                          <m:r>
                            <a:rPr lang="en-US" b="0" i="1" smtClean="0">
                              <a:latin typeface="Cambria Math"/>
                            </a:rPr>
                            <m:t>𝑐𝑜</m:t>
                          </m:r>
                          <m:r>
                            <a:rPr lang="en-US" i="1">
                              <a:latin typeface="Cambria Math"/>
                            </a:rPr>
                            <m:t>𝑠</m:t>
                          </m:r>
                        </m:fName>
                        <m:e>
                          <m:r>
                            <a:rPr lang="en-US" i="1">
                              <a:latin typeface="Cambria Math"/>
                            </a:rPr>
                            <m:t>𝑠</m:t>
                          </m:r>
                        </m:e>
                      </m:func>
                      <m:r>
                        <a:rPr lang="en-US" i="1">
                          <a:latin typeface="Cambria Math"/>
                          <a:ea typeface="Cambria Math"/>
                        </a:rPr>
                        <m:t>⋅</m:t>
                      </m:r>
                      <m:func>
                        <m:funcPr>
                          <m:ctrlPr>
                            <a:rPr lang="en-US" i="1">
                              <a:latin typeface="Cambria Math"/>
                              <a:ea typeface="Cambria Math"/>
                            </a:rPr>
                          </m:ctrlPr>
                        </m:funcPr>
                        <m:fName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𝑐𝑜</m:t>
                          </m:r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𝑠</m:t>
                          </m:r>
                        </m:fName>
                        <m:e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𝑡</m:t>
                          </m:r>
                        </m:e>
                      </m:func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−</m:t>
                      </m:r>
                      <m:func>
                        <m:funcPr>
                          <m:ctrlPr>
                            <a:rPr lang="en-US" i="1">
                              <a:latin typeface="Cambria Math"/>
                              <a:ea typeface="Cambria Math"/>
                            </a:rPr>
                          </m:ctrlPr>
                        </m:funcPr>
                        <m:fName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𝑠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𝑖𝑛</m:t>
                          </m:r>
                        </m:fName>
                        <m:e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𝑠</m:t>
                          </m:r>
                        </m:e>
                      </m:func>
                      <m:r>
                        <a:rPr lang="en-US" i="1">
                          <a:latin typeface="Cambria Math"/>
                          <a:ea typeface="Cambria Math"/>
                        </a:rPr>
                        <m:t>⋅</m:t>
                      </m:r>
                      <m:func>
                        <m:funcPr>
                          <m:ctrlPr>
                            <a:rPr lang="en-US" i="1">
                              <a:latin typeface="Cambria Math"/>
                              <a:ea typeface="Cambria Math"/>
                            </a:rPr>
                          </m:ctrlPr>
                        </m:funcPr>
                        <m:fName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𝑠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𝑖𝑛</m:t>
                          </m:r>
                        </m:fName>
                        <m:e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𝑡</m:t>
                          </m:r>
                        </m:e>
                      </m:func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6381" y="1580342"/>
                <a:ext cx="2741200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="" xmlns:a14="http://schemas.microsoft.com/office/drawing/2010/main" Requires="a14">
          <p:sp>
            <p:nvSpPr>
              <p:cNvPr id="15" name="TextBox 14"/>
              <p:cNvSpPr txBox="1"/>
              <p:nvPr/>
            </p:nvSpPr>
            <p:spPr>
              <a:xfrm>
                <a:off x="5563275" y="2082934"/>
                <a:ext cx="190539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</a:rPr>
                        <m:t>−</m:t>
                      </m:r>
                      <m:r>
                        <a:rPr lang="en-US" i="1" smtClean="0">
                          <a:latin typeface="Cambria Math"/>
                        </a:rPr>
                        <m:t>2</m:t>
                      </m:r>
                      <m:func>
                        <m:funcPr>
                          <m:ctrlPr>
                            <a:rPr lang="en-US" i="1">
                              <a:latin typeface="Cambria Math"/>
                            </a:rPr>
                          </m:ctrlPr>
                        </m:funcPr>
                        <m:fName>
                          <m:r>
                            <a:rPr lang="en-US" b="0" i="1" smtClean="0">
                              <a:latin typeface="Cambria Math"/>
                            </a:rPr>
                            <m:t>𝑠𝑖𝑛</m:t>
                          </m:r>
                        </m:fName>
                        <m:e>
                          <m:r>
                            <a:rPr lang="en-US" i="1">
                              <a:latin typeface="Cambria Math"/>
                            </a:rPr>
                            <m:t>𝑠</m:t>
                          </m:r>
                        </m:e>
                      </m:func>
                      <m:r>
                        <a:rPr lang="en-US" i="1">
                          <a:latin typeface="Cambria Math"/>
                          <a:ea typeface="Cambria Math"/>
                        </a:rPr>
                        <m:t>⋅</m:t>
                      </m:r>
                      <m:func>
                        <m:funcPr>
                          <m:ctrlPr>
                            <a:rPr lang="en-US" i="1">
                              <a:latin typeface="Cambria Math"/>
                              <a:ea typeface="Cambria Math"/>
                            </a:rPr>
                          </m:ctrlPr>
                        </m:funcPr>
                        <m:fName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𝑠𝑖𝑛</m:t>
                          </m:r>
                        </m:fName>
                        <m:e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𝑡</m:t>
                          </m:r>
                        </m:e>
                      </m:func>
                    </m:oMath>
                  </m:oMathPara>
                </a14:m>
                <a:endParaRPr lang="ru-RU" i="1" dirty="0"/>
              </a:p>
            </p:txBody>
          </p:sp>
        </mc:Choice>
        <mc:Fallback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63275" y="2082934"/>
                <a:ext cx="1905393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="" xmlns:a14="http://schemas.microsoft.com/office/drawing/2010/main" Requires="a14">
          <p:sp>
            <p:nvSpPr>
              <p:cNvPr id="17" name="TextBox 16"/>
              <p:cNvSpPr txBox="1"/>
              <p:nvPr/>
            </p:nvSpPr>
            <p:spPr>
              <a:xfrm>
                <a:off x="2582052" y="556036"/>
                <a:ext cx="190539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</a:rPr>
                        <m:t>−</m:t>
                      </m:r>
                      <m:r>
                        <a:rPr lang="en-US" i="1" smtClean="0">
                          <a:latin typeface="Cambria Math"/>
                        </a:rPr>
                        <m:t>2</m:t>
                      </m:r>
                      <m:func>
                        <m:funcPr>
                          <m:ctrlPr>
                            <a:rPr lang="en-US" i="1">
                              <a:latin typeface="Cambria Math"/>
                            </a:rPr>
                          </m:ctrlPr>
                        </m:funcPr>
                        <m:fName>
                          <m:r>
                            <a:rPr lang="en-US" b="0" i="1" smtClean="0">
                              <a:latin typeface="Cambria Math"/>
                            </a:rPr>
                            <m:t>𝑠𝑖𝑛</m:t>
                          </m:r>
                        </m:fName>
                        <m:e>
                          <m:r>
                            <a:rPr lang="en-US" i="1">
                              <a:latin typeface="Cambria Math"/>
                            </a:rPr>
                            <m:t>𝑠</m:t>
                          </m:r>
                        </m:e>
                      </m:func>
                      <m:r>
                        <a:rPr lang="en-US" i="1">
                          <a:latin typeface="Cambria Math"/>
                          <a:ea typeface="Cambria Math"/>
                        </a:rPr>
                        <m:t>⋅</m:t>
                      </m:r>
                      <m:func>
                        <m:funcPr>
                          <m:ctrlPr>
                            <a:rPr lang="en-US" i="1" smtClean="0">
                              <a:latin typeface="Cambria Math"/>
                              <a:ea typeface="Cambria Math"/>
                            </a:rPr>
                          </m:ctrlPr>
                        </m:funcPr>
                        <m:fName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𝑠𝑖𝑛</m:t>
                          </m:r>
                        </m:fName>
                        <m:e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𝑡</m:t>
                          </m:r>
                        </m:e>
                      </m:func>
                    </m:oMath>
                  </m:oMathPara>
                </a14:m>
                <a:endParaRPr lang="ru-RU" i="1" dirty="0"/>
              </a:p>
            </p:txBody>
          </p:sp>
        </mc:Choice>
        <mc:Fallback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82052" y="556036"/>
                <a:ext cx="1905393" cy="36933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="" xmlns:a14="http://schemas.microsoft.com/office/drawing/2010/main" Requires="a14">
          <p:sp>
            <p:nvSpPr>
              <p:cNvPr id="16" name="TextBox 15"/>
              <p:cNvSpPr txBox="1"/>
              <p:nvPr/>
            </p:nvSpPr>
            <p:spPr>
              <a:xfrm>
                <a:off x="4254379" y="2614480"/>
                <a:ext cx="183005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atin typeface="Cambria Math"/>
                          <a:ea typeface="Cambria Math"/>
                        </a:rPr>
                        <m:t>⇒</m:t>
                      </m:r>
                      <m:func>
                        <m:func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</m:ctrlPr>
                        </m:funcPr>
                        <m:fNam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𝑠𝑖𝑛</m:t>
                          </m:r>
                        </m:fName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𝑠</m:t>
                          </m:r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⋅</m:t>
                          </m:r>
                          <m:func>
                            <m:funcPr>
                              <m:ctrlP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funcPr>
                            <m:fName>
                              <m: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  <a:ea typeface="Cambria Math"/>
                                </a:rPr>
                                <m:t>𝑠𝑖𝑛</m:t>
                              </m:r>
                            </m:fName>
                            <m:e>
                              <m: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  <a:ea typeface="Cambria Math"/>
                                </a:rPr>
                                <m:t>𝑡</m:t>
                              </m:r>
                            </m:e>
                          </m:func>
                        </m:e>
                      </m:func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</m:oMath>
                  </m:oMathPara>
                </a14:m>
                <a:endParaRPr lang="ru-RU" i="1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54379" y="2614480"/>
                <a:ext cx="1830053" cy="369332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="" xmlns:a14="http://schemas.microsoft.com/office/drawing/2010/main" Requires="a14">
          <p:sp>
            <p:nvSpPr>
              <p:cNvPr id="18" name="Прямоугольник 17"/>
              <p:cNvSpPr/>
              <p:nvPr/>
            </p:nvSpPr>
            <p:spPr>
              <a:xfrm>
                <a:off x="7070140" y="2747604"/>
                <a:ext cx="36580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rgbClr val="FF0000"/>
                          </a:solidFill>
                          <a:latin typeface="Cambria Math"/>
                        </a:rPr>
                        <m:t>2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70140" y="2747604"/>
                <a:ext cx="365806" cy="369332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="" xmlns:a14="http://schemas.microsoft.com/office/drawing/2010/main" Requires="a14">
          <p:sp>
            <p:nvSpPr>
              <p:cNvPr id="19" name="TextBox 18"/>
              <p:cNvSpPr txBox="1"/>
              <p:nvPr/>
            </p:nvSpPr>
            <p:spPr>
              <a:xfrm>
                <a:off x="290555" y="2692843"/>
                <a:ext cx="25505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uncPr>
                        <m:fName>
                          <m:r>
                            <a:rPr lang="en-US" b="0" i="1" smtClean="0">
                              <a:latin typeface="Cambria Math"/>
                            </a:rPr>
                            <m:t>𝑐𝑜𝑠</m:t>
                          </m:r>
                        </m:fName>
                        <m:e>
                          <m:r>
                            <a:rPr lang="en-US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𝑠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𝑡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)</m:t>
                          </m:r>
                        </m:e>
                      </m:func>
                      <m:r>
                        <a:rPr lang="en-US" b="0" i="1" smtClean="0">
                          <a:latin typeface="Cambria Math"/>
                        </a:rPr>
                        <m:t>−</m:t>
                      </m:r>
                      <m:func>
                        <m:func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uncPr>
                        <m:fName>
                          <m:r>
                            <a:rPr lang="en-US" b="0" i="1" smtClean="0">
                              <a:latin typeface="Cambria Math"/>
                            </a:rPr>
                            <m:t>𝑐𝑜𝑠</m:t>
                          </m:r>
                        </m:fName>
                        <m:e>
                          <m:r>
                            <a:rPr lang="en-US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𝑠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𝑡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)</m:t>
                          </m:r>
                        </m:e>
                      </m:func>
                    </m:oMath>
                  </m:oMathPara>
                </a14:m>
                <a:endParaRPr lang="ru-RU" i="1" dirty="0"/>
              </a:p>
            </p:txBody>
          </p:sp>
        </mc:Choice>
        <mc:Fallback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0555" y="2692843"/>
                <a:ext cx="2550506" cy="369332"/>
              </a:xfrm>
              <a:prstGeom prst="rect">
                <a:avLst/>
              </a:prstGeom>
              <a:blipFill rotWithShape="1">
                <a:blip r:embed="rId13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="" xmlns:a14="http://schemas.microsoft.com/office/drawing/2010/main" Requires="a14">
          <p:sp>
            <p:nvSpPr>
              <p:cNvPr id="22" name="TextBox 21"/>
              <p:cNvSpPr txBox="1"/>
              <p:nvPr/>
            </p:nvSpPr>
            <p:spPr>
              <a:xfrm>
                <a:off x="5995068" y="2459479"/>
                <a:ext cx="2549737" cy="6280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𝑐𝑜𝑠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b="0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  <m:t>𝑠</m:t>
                                  </m:r>
                                  <m:r>
                                    <a:rPr lang="en-US" b="0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a:rPr lang="en-US" b="0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  <m:t>𝑡</m:t>
                                  </m:r>
                                </m:e>
                              </m:d>
                              <m: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func>
                                <m:funcPr>
                                  <m:ctrlPr>
                                    <a:rPr lang="en-US" b="0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</m:ctrlPr>
                                </m:funcPr>
                                <m:fName>
                                  <m:r>
                                    <a:rPr lang="en-US" b="0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  <m:t>𝑐𝑜𝑠</m:t>
                                  </m:r>
                                </m:fName>
                                <m:e>
                                  <m:r>
                                    <a:rPr lang="en-US" b="0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  <m:t>(</m:t>
                                  </m:r>
                                  <m:r>
                                    <a:rPr lang="en-US" b="0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  <m:t>𝑠</m:t>
                                  </m:r>
                                  <m:r>
                                    <a:rPr lang="en-US" b="0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  <m:t>+</m:t>
                                  </m:r>
                                  <m:r>
                                    <a:rPr lang="en-US" b="0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  <m:t>𝑡</m:t>
                                  </m:r>
                                </m:e>
                              </m:func>
                              <m: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)</m:t>
                              </m:r>
                            </m:e>
                          </m:func>
                        </m:num>
                        <m:den/>
                      </m:f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95068" y="2459479"/>
                <a:ext cx="2549737" cy="628057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="" xmlns:a14="http://schemas.microsoft.com/office/drawing/2010/main" Requires="a14">
          <p:sp>
            <p:nvSpPr>
              <p:cNvPr id="23" name="TextBox 22"/>
              <p:cNvSpPr txBox="1"/>
              <p:nvPr/>
            </p:nvSpPr>
            <p:spPr>
              <a:xfrm>
                <a:off x="240501" y="555939"/>
                <a:ext cx="428168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uncPr>
                        <m:fName>
                          <m:r>
                            <a:rPr lang="en-US" b="0" i="1" smtClean="0">
                              <a:latin typeface="Cambria Math"/>
                            </a:rPr>
                            <m:t>𝑐𝑜𝑠</m:t>
                          </m:r>
                        </m:fName>
                        <m:e>
                          <m:r>
                            <a:rPr lang="en-US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𝑠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𝑡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)</m:t>
                          </m:r>
                        </m:e>
                      </m:func>
                      <m:r>
                        <a:rPr lang="en-US" b="0" i="1" smtClean="0">
                          <a:latin typeface="Cambria Math"/>
                        </a:rPr>
                        <m:t>−</m:t>
                      </m:r>
                      <m:func>
                        <m:func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uncPr>
                        <m:fName>
                          <m:r>
                            <a:rPr lang="en-US" b="0" i="1" smtClean="0">
                              <a:latin typeface="Cambria Math"/>
                            </a:rPr>
                            <m:t>𝑐𝑜𝑠</m:t>
                          </m:r>
                        </m:fName>
                        <m:e>
                          <m:d>
                            <m:d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𝑠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𝑡</m:t>
                              </m:r>
                            </m:e>
                          </m:d>
                        </m:e>
                      </m:func>
                      <m:r>
                        <a:rPr lang="en-US" b="0" i="1" smtClean="0">
                          <a:latin typeface="Cambria Math"/>
                        </a:rPr>
                        <m:t>=−2</m:t>
                      </m:r>
                      <m:func>
                        <m:func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uncPr>
                        <m:fName>
                          <m:r>
                            <a:rPr lang="en-US" b="0" i="1" smtClean="0">
                              <a:latin typeface="Cambria Math"/>
                            </a:rPr>
                            <m:t>𝑠𝑖𝑛</m:t>
                          </m:r>
                        </m:fName>
                        <m:e>
                          <m:r>
                            <a:rPr lang="en-US" b="0" i="1" smtClean="0">
                              <a:latin typeface="Cambria Math"/>
                            </a:rPr>
                            <m:t>𝑠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⋅</m:t>
                          </m:r>
                          <m:func>
                            <m:funcPr>
                              <m:ctrlP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</m:ctrlPr>
                            </m:funcPr>
                            <m:fName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𝑠𝑖𝑛</m:t>
                              </m:r>
                            </m:fName>
                            <m:e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𝑡</m:t>
                              </m:r>
                            </m:e>
                          </m:func>
                        </m:e>
                      </m:func>
                    </m:oMath>
                  </m:oMathPara>
                </a14:m>
                <a:endParaRPr lang="ru-RU" i="1" dirty="0"/>
              </a:p>
            </p:txBody>
          </p:sp>
        </mc:Choice>
        <mc:Fallback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0501" y="555939"/>
                <a:ext cx="4281685" cy="369332"/>
              </a:xfrm>
              <a:prstGeom prst="rect">
                <a:avLst/>
              </a:prstGeom>
              <a:blipFill rotWithShape="1">
                <a:blip r:embed="rId15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="" xmlns:p14="http://schemas.microsoft.com/office/powerpoint/2010/main" val="3827997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39 1.2473E-6 L -0.14132 0.20006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135" y="1000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886 -0.00371 L 0.16302 0.09691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594" y="50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2.78309E-6 L -1.66667E-6 0.39803 " pathEditMode="relative" rAng="0" ptsTypes="AA">
                                      <p:cBhvr>
                                        <p:cTn id="51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99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7 3.29836E-6 C -0.00035 -0.01204 -0.00087 -0.03549 -0.00087 -0.03518 L 0.00017 -0.04536 L 0.59653 -0.04382 " pathEditMode="relative" rAng="0" ptsTypes="fAAA">
                                      <p:cBhvr>
                                        <p:cTn id="63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757" y="-22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000"/>
                            </p:stCondLst>
                            <p:childTnLst>
                              <p:par>
                                <p:cTn id="65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7" grpId="1" animBg="1"/>
      <p:bldP spid="10" grpId="0" animBg="1"/>
      <p:bldP spid="13" grpId="0" animBg="1"/>
      <p:bldP spid="13" grpId="1" animBg="1"/>
      <p:bldP spid="15" grpId="0" animBg="1"/>
      <p:bldP spid="17" grpId="0" animBg="1"/>
      <p:bldP spid="16" grpId="0" animBg="1"/>
      <p:bldP spid="18" grpId="0" animBg="1"/>
      <p:bldP spid="19" grpId="0" animBg="1"/>
      <p:bldP spid="19" grpId="1" animBg="1"/>
      <p:bldP spid="19" grpId="2" animBg="1"/>
      <p:bldP spid="22" grpId="0" animBg="1"/>
      <p:bldP spid="23" grpId="0" animBg="1"/>
      <p:bldP spid="23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0"/>
            <a:ext cx="8640960" cy="857250"/>
          </a:xfrm>
        </p:spPr>
        <p:txBody>
          <a:bodyPr>
            <a:noAutofit/>
          </a:bodyPr>
          <a:lstStyle/>
          <a:p>
            <a:r>
              <a:rPr lang="ru-RU" sz="3000" b="1" dirty="0" smtClean="0">
                <a:solidFill>
                  <a:srgbClr val="FF0000"/>
                </a:solidFill>
              </a:rPr>
              <a:t>Преобразование произведений тригонометрических функций в суммы:</a:t>
            </a:r>
            <a:endParaRPr lang="ru-RU" sz="3000" b="1" dirty="0">
              <a:solidFill>
                <a:srgbClr val="FF0000"/>
              </a:solidFill>
            </a:endParaRPr>
          </a:p>
        </p:txBody>
      </p:sp>
      <p:grpSp>
        <p:nvGrpSpPr>
          <p:cNvPr id="3" name="Группа 2"/>
          <p:cNvGrpSpPr/>
          <p:nvPr/>
        </p:nvGrpSpPr>
        <p:grpSpPr>
          <a:xfrm>
            <a:off x="317356" y="1351254"/>
            <a:ext cx="5159526" cy="806696"/>
            <a:chOff x="4092005" y="2394593"/>
            <a:chExt cx="3944109" cy="806696"/>
          </a:xfrm>
        </p:grpSpPr>
        <mc:AlternateContent xmlns:mc="http://schemas.openxmlformats.org/markup-compatibility/2006">
          <mc:Choice xmlns="" xmlns:a14="http://schemas.microsoft.com/office/drawing/2010/main" Requires="a14">
            <p:sp>
              <p:nvSpPr>
                <p:cNvPr id="10" name="TextBox 9"/>
                <p:cNvSpPr txBox="1"/>
                <p:nvPr/>
              </p:nvSpPr>
              <p:spPr>
                <a:xfrm>
                  <a:off x="4092005" y="2605934"/>
                  <a:ext cx="1565654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unc>
                          <m:funcPr>
                            <m:ctrlPr>
                              <a:rPr lang="en-US" sz="2400" b="0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uncPr>
                          <m:fName>
                            <m:r>
                              <a:rPr lang="en-US" sz="2400" b="0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𝑠𝑖𝑛</m:t>
                            </m:r>
                          </m:fName>
                          <m:e>
                            <m:r>
                              <a:rPr lang="en-US" sz="2400" b="0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𝑠</m:t>
                            </m:r>
                            <m:r>
                              <a:rPr lang="en-US" sz="2400" b="0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⋅</m:t>
                            </m:r>
                            <m:func>
                              <m:funcPr>
                                <m:ctrlPr>
                                  <a:rPr lang="en-US" sz="2400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funcPr>
                              <m:fName>
                                <m:r>
                                  <a:rPr lang="en-US" sz="2400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𝑐𝑜𝑠</m:t>
                                </m:r>
                              </m:fName>
                              <m:e>
                                <m:r>
                                  <a:rPr lang="en-US" sz="2400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𝑡</m:t>
                                </m:r>
                              </m:e>
                            </m:func>
                          </m:e>
                        </m:func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=</m:t>
                        </m:r>
                      </m:oMath>
                    </m:oMathPara>
                  </a14:m>
                  <a:endParaRPr lang="ru-RU" sz="2400" i="1" dirty="0">
                    <a:solidFill>
                      <a:schemeClr val="tx1"/>
                    </a:solidFill>
                  </a:endParaRPr>
                </a:p>
              </p:txBody>
            </p:sp>
          </mc:Choice>
          <mc:Fallback>
            <p:sp>
              <p:nvSpPr>
                <p:cNvPr id="10" name="TextBox 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92005" y="2605934"/>
                  <a:ext cx="1565654" cy="461665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="" xmlns:a14="http://schemas.microsoft.com/office/drawing/2010/main" Requires="a14">
            <p:sp>
              <p:nvSpPr>
                <p:cNvPr id="11" name="TextBox 10"/>
                <p:cNvSpPr txBox="1"/>
                <p:nvPr/>
              </p:nvSpPr>
              <p:spPr>
                <a:xfrm>
                  <a:off x="5540734" y="2394593"/>
                  <a:ext cx="2495380" cy="80669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ru-RU" sz="240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func>
                              <m:funcPr>
                                <m:ctrlPr>
                                  <a:rPr lang="en-US" sz="2400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</m:ctrlPr>
                              </m:funcPr>
                              <m:fName>
                                <m:r>
                                  <a:rPr lang="en-US" sz="2400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𝑠𝑖𝑛</m:t>
                                </m:r>
                              </m:fName>
                              <m:e>
                                <m:d>
                                  <m:dPr>
                                    <m:ctrlPr>
                                      <a:rPr lang="en-US" sz="2400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400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𝑠</m:t>
                                    </m:r>
                                    <m:r>
                                      <a:rPr lang="en-US" sz="2400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+</m:t>
                                    </m:r>
                                    <m:r>
                                      <a:rPr lang="en-US" sz="2400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𝑡</m:t>
                                    </m:r>
                                  </m:e>
                                </m:d>
                                <m:r>
                                  <a:rPr lang="en-US" sz="2400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+</m:t>
                                </m:r>
                                <m:func>
                                  <m:funcPr>
                                    <m:ctrlPr>
                                      <a:rPr lang="en-US" sz="2400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</m:ctrlPr>
                                  </m:funcPr>
                                  <m:fName>
                                    <m:r>
                                      <a:rPr lang="en-US" sz="2400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𝑠𝑖𝑛</m:t>
                                    </m:r>
                                  </m:fName>
                                  <m:e>
                                    <m:r>
                                      <a:rPr lang="en-US" sz="2400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(</m:t>
                                    </m:r>
                                    <m:r>
                                      <a:rPr lang="en-US" sz="2400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𝑠</m:t>
                                    </m:r>
                                    <m:r>
                                      <a:rPr lang="en-US" sz="2400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−</m:t>
                                    </m:r>
                                    <m:r>
                                      <a:rPr lang="en-US" sz="2400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𝑡</m:t>
                                    </m:r>
                                  </m:e>
                                </m:func>
                                <m:r>
                                  <a:rPr lang="en-US" sz="2400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)</m:t>
                                </m:r>
                              </m:e>
                            </m:func>
                          </m:num>
                          <m:den>
                            <m:r>
                              <a:rPr lang="ru-RU" sz="24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2</m:t>
                            </m:r>
                          </m:den>
                        </m:f>
                      </m:oMath>
                    </m:oMathPara>
                  </a14:m>
                  <a:endParaRPr lang="ru-RU" sz="2400" dirty="0">
                    <a:solidFill>
                      <a:schemeClr val="tx1"/>
                    </a:solidFill>
                  </a:endParaRPr>
                </a:p>
              </p:txBody>
            </p:sp>
          </mc:Choice>
          <mc:Fallback>
            <p:sp>
              <p:nvSpPr>
                <p:cNvPr id="11" name="TextBox 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540734" y="2394593"/>
                  <a:ext cx="2495380" cy="806696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4" name="Группа 13"/>
          <p:cNvGrpSpPr/>
          <p:nvPr/>
        </p:nvGrpSpPr>
        <p:grpSpPr>
          <a:xfrm>
            <a:off x="231896" y="2226719"/>
            <a:ext cx="5478780" cy="806696"/>
            <a:chOff x="4092005" y="2394593"/>
            <a:chExt cx="5021930" cy="806696"/>
          </a:xfrm>
        </p:grpSpPr>
        <mc:AlternateContent xmlns:mc="http://schemas.openxmlformats.org/markup-compatibility/2006">
          <mc:Choice xmlns="" xmlns:a14="http://schemas.microsoft.com/office/drawing/2010/main" Requires="a14">
            <p:sp>
              <p:nvSpPr>
                <p:cNvPr id="12" name="TextBox 11"/>
                <p:cNvSpPr txBox="1"/>
                <p:nvPr/>
              </p:nvSpPr>
              <p:spPr>
                <a:xfrm>
                  <a:off x="4092005" y="2614480"/>
                  <a:ext cx="2079608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unc>
                          <m:funcPr>
                            <m:ctrlPr>
                              <a:rPr lang="en-US" sz="2400" b="0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uncPr>
                          <m:fName>
                            <m:r>
                              <a:rPr lang="en-US" sz="2400" b="0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𝑐𝑜𝑠</m:t>
                            </m:r>
                          </m:fName>
                          <m:e>
                            <m:r>
                              <a:rPr lang="en-US" sz="2400" b="0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𝑠</m:t>
                            </m:r>
                            <m:r>
                              <a:rPr lang="en-US" sz="2400" b="0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⋅</m:t>
                            </m:r>
                            <m:func>
                              <m:funcPr>
                                <m:ctrlPr>
                                  <a:rPr lang="en-US" sz="2400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funcPr>
                              <m:fName>
                                <m:r>
                                  <a:rPr lang="en-US" sz="2400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𝑐𝑜𝑠</m:t>
                                </m:r>
                              </m:fName>
                              <m:e>
                                <m:r>
                                  <a:rPr lang="en-US" sz="2400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𝑡</m:t>
                                </m:r>
                              </m:e>
                            </m:func>
                          </m:e>
                        </m:func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=</m:t>
                        </m:r>
                      </m:oMath>
                    </m:oMathPara>
                  </a14:m>
                  <a:endParaRPr lang="ru-RU" sz="2400" i="1" dirty="0">
                    <a:solidFill>
                      <a:schemeClr val="tx1"/>
                    </a:solidFill>
                  </a:endParaRPr>
                </a:p>
              </p:txBody>
            </p:sp>
          </mc:Choice>
          <mc:Fallback>
            <p:sp>
              <p:nvSpPr>
                <p:cNvPr id="12" name="TextBox 1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92005" y="2614480"/>
                  <a:ext cx="2079608" cy="461665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="" xmlns:a14="http://schemas.microsoft.com/office/drawing/2010/main" Requires="a14">
            <p:sp>
              <p:nvSpPr>
                <p:cNvPr id="13" name="TextBox 12"/>
                <p:cNvSpPr txBox="1"/>
                <p:nvPr/>
              </p:nvSpPr>
              <p:spPr>
                <a:xfrm>
                  <a:off x="5786614" y="2394593"/>
                  <a:ext cx="3327321" cy="80669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ru-RU" sz="240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func>
                              <m:funcPr>
                                <m:ctrlPr>
                                  <a:rPr lang="en-US" sz="2400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</m:ctrlPr>
                              </m:funcPr>
                              <m:fName>
                                <m:r>
                                  <a:rPr lang="en-US" sz="2400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𝑐𝑜𝑠</m:t>
                                </m:r>
                              </m:fName>
                              <m:e>
                                <m:d>
                                  <m:dPr>
                                    <m:ctrlPr>
                                      <a:rPr lang="en-US" sz="2400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400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𝑠</m:t>
                                    </m:r>
                                    <m:r>
                                      <a:rPr lang="en-US" sz="2400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+</m:t>
                                    </m:r>
                                    <m:r>
                                      <a:rPr lang="en-US" sz="2400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𝑡</m:t>
                                    </m:r>
                                  </m:e>
                                </m:d>
                                <m:r>
                                  <a:rPr lang="en-US" sz="2400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+</m:t>
                                </m:r>
                                <m:func>
                                  <m:funcPr>
                                    <m:ctrlPr>
                                      <a:rPr lang="en-US" sz="2400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</m:ctrlPr>
                                  </m:funcPr>
                                  <m:fName>
                                    <m:r>
                                      <a:rPr lang="en-US" sz="2400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𝑐𝑜𝑠</m:t>
                                    </m:r>
                                  </m:fName>
                                  <m:e>
                                    <m:r>
                                      <a:rPr lang="en-US" sz="2400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(</m:t>
                                    </m:r>
                                    <m:r>
                                      <a:rPr lang="en-US" sz="2400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𝑠</m:t>
                                    </m:r>
                                    <m:r>
                                      <a:rPr lang="en-US" sz="2400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−</m:t>
                                    </m:r>
                                    <m:r>
                                      <a:rPr lang="en-US" sz="2400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𝑡</m:t>
                                    </m:r>
                                  </m:e>
                                </m:func>
                                <m:r>
                                  <a:rPr lang="en-US" sz="2400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)</m:t>
                                </m:r>
                              </m:e>
                            </m:func>
                          </m:num>
                          <m:den>
                            <m:r>
                              <a:rPr lang="ru-RU" sz="24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2</m:t>
                            </m:r>
                          </m:den>
                        </m:f>
                      </m:oMath>
                    </m:oMathPara>
                  </a14:m>
                  <a:endParaRPr lang="ru-RU" sz="2400" dirty="0">
                    <a:solidFill>
                      <a:schemeClr val="tx1"/>
                    </a:solidFill>
                  </a:endParaRPr>
                </a:p>
              </p:txBody>
            </p:sp>
          </mc:Choice>
          <mc:Fallback>
            <p:sp>
              <p:nvSpPr>
                <p:cNvPr id="13" name="TextBox 1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86614" y="2394593"/>
                  <a:ext cx="3327321" cy="806696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8" name="Группа 17"/>
          <p:cNvGrpSpPr/>
          <p:nvPr/>
        </p:nvGrpSpPr>
        <p:grpSpPr>
          <a:xfrm>
            <a:off x="377178" y="3223462"/>
            <a:ext cx="5162016" cy="806696"/>
            <a:chOff x="4314201" y="2391111"/>
            <a:chExt cx="5162016" cy="806696"/>
          </a:xfrm>
        </p:grpSpPr>
        <mc:AlternateContent xmlns:mc="http://schemas.openxmlformats.org/markup-compatibility/2006">
          <mc:Choice xmlns="" xmlns:a14="http://schemas.microsoft.com/office/drawing/2010/main" Requires="a14">
            <p:sp>
              <p:nvSpPr>
                <p:cNvPr id="15" name="TextBox 14"/>
                <p:cNvSpPr txBox="1"/>
                <p:nvPr/>
              </p:nvSpPr>
              <p:spPr>
                <a:xfrm>
                  <a:off x="4314201" y="2614480"/>
                  <a:ext cx="2016641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unc>
                          <m:funcPr>
                            <m:ctrlPr>
                              <a:rPr lang="en-US" sz="2400" b="0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uncPr>
                          <m:fName>
                            <m:r>
                              <a:rPr lang="en-US" sz="2400" b="0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𝑠𝑖𝑛</m:t>
                            </m:r>
                          </m:fName>
                          <m:e>
                            <m:r>
                              <a:rPr lang="en-US" sz="2400" b="0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𝑠</m:t>
                            </m:r>
                            <m:r>
                              <a:rPr lang="en-US" sz="2400" b="0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⋅</m:t>
                            </m:r>
                            <m:func>
                              <m:funcPr>
                                <m:ctrlPr>
                                  <a:rPr lang="en-US" sz="2400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funcPr>
                              <m:fName>
                                <m:r>
                                  <a:rPr lang="en-US" sz="2400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𝑠𝑖𝑛</m:t>
                                </m:r>
                              </m:fName>
                              <m:e>
                                <m:r>
                                  <a:rPr lang="en-US" sz="2400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𝑡</m:t>
                                </m:r>
                              </m:e>
                            </m:func>
                          </m:e>
                        </m:func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=</m:t>
                        </m:r>
                      </m:oMath>
                    </m:oMathPara>
                  </a14:m>
                  <a:endParaRPr lang="ru-RU" sz="2400" i="1" dirty="0">
                    <a:solidFill>
                      <a:schemeClr val="tx1"/>
                    </a:solidFill>
                  </a:endParaRPr>
                </a:p>
              </p:txBody>
            </p:sp>
          </mc:Choice>
          <mc:Fallback>
            <p:sp>
              <p:nvSpPr>
                <p:cNvPr id="15" name="TextBox 1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14201" y="2614480"/>
                  <a:ext cx="2016641" cy="461665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="" xmlns:a14="http://schemas.microsoft.com/office/drawing/2010/main" Requires="a14">
            <p:sp>
              <p:nvSpPr>
                <p:cNvPr id="17" name="TextBox 16"/>
                <p:cNvSpPr txBox="1"/>
                <p:nvPr/>
              </p:nvSpPr>
              <p:spPr>
                <a:xfrm>
                  <a:off x="6148896" y="2391111"/>
                  <a:ext cx="3327321" cy="80669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ru-RU" sz="240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func>
                              <m:funcPr>
                                <m:ctrlPr>
                                  <a:rPr lang="en-US" sz="2400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</m:ctrlPr>
                              </m:funcPr>
                              <m:fName>
                                <m:r>
                                  <a:rPr lang="en-US" sz="2400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𝑐𝑜𝑠</m:t>
                                </m:r>
                              </m:fName>
                              <m:e>
                                <m:d>
                                  <m:dPr>
                                    <m:ctrlPr>
                                      <a:rPr lang="en-US" sz="2400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400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𝑠</m:t>
                                    </m:r>
                                    <m:r>
                                      <a:rPr lang="en-US" sz="2400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−</m:t>
                                    </m:r>
                                    <m:r>
                                      <a:rPr lang="en-US" sz="2400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𝑡</m:t>
                                    </m:r>
                                  </m:e>
                                </m:d>
                                <m:r>
                                  <a:rPr lang="en-US" sz="2400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−</m:t>
                                </m:r>
                                <m:func>
                                  <m:funcPr>
                                    <m:ctrlPr>
                                      <a:rPr lang="en-US" sz="2400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</m:ctrlPr>
                                  </m:funcPr>
                                  <m:fName>
                                    <m:r>
                                      <a:rPr lang="en-US" sz="2400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𝑐𝑜𝑠</m:t>
                                    </m:r>
                                  </m:fName>
                                  <m:e>
                                    <m:r>
                                      <a:rPr lang="en-US" sz="2400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(</m:t>
                                    </m:r>
                                    <m:r>
                                      <a:rPr lang="en-US" sz="2400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𝑠</m:t>
                                    </m:r>
                                    <m:r>
                                      <a:rPr lang="en-US" sz="2400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+</m:t>
                                    </m:r>
                                    <m:r>
                                      <a:rPr lang="en-US" sz="2400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𝑡</m:t>
                                    </m:r>
                                  </m:e>
                                </m:func>
                                <m:r>
                                  <a:rPr lang="en-US" sz="2400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)</m:t>
                                </m:r>
                              </m:e>
                            </m:func>
                          </m:num>
                          <m:den>
                            <m:r>
                              <a:rPr lang="ru-RU" sz="24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2</m:t>
                            </m:r>
                          </m:den>
                        </m:f>
                      </m:oMath>
                    </m:oMathPara>
                  </a14:m>
                  <a:endParaRPr lang="ru-RU" sz="2400" dirty="0">
                    <a:solidFill>
                      <a:schemeClr val="tx1"/>
                    </a:solidFill>
                  </a:endParaRPr>
                </a:p>
              </p:txBody>
            </p:sp>
          </mc:Choice>
          <mc:Fallback>
            <p:sp>
              <p:nvSpPr>
                <p:cNvPr id="17" name="TextBox 1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48896" y="2391111"/>
                  <a:ext cx="3327321" cy="806696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="" xmlns:p14="http://schemas.microsoft.com/office/powerpoint/2010/main" val="1922882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021"/>
            <a:ext cx="8229600" cy="857250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Пример:</a:t>
            </a:r>
            <a:endParaRPr lang="ru-RU" sz="3200" dirty="0"/>
          </a:p>
        </p:txBody>
      </p:sp>
      <mc:AlternateContent xmlns:mc="http://schemas.openxmlformats.org/markup-compatibility/2006">
        <mc:Choice xmlns=""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843558"/>
                <a:ext cx="8229600" cy="3751065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ru-RU" sz="1800" dirty="0" smtClean="0"/>
                  <a:t>Вычислить, преобразовывая произведение в сумму: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1800" b="0" i="1" smtClean="0">
                            <a:latin typeface="Cambria Math"/>
                          </a:rPr>
                        </m:ctrlPr>
                      </m:funcPr>
                      <m:fName>
                        <m:r>
                          <a:rPr lang="en-US" sz="1800" b="0" i="1" smtClean="0">
                            <a:latin typeface="Cambria Math"/>
                          </a:rPr>
                          <m:t>𝑐𝑜𝑠</m:t>
                        </m:r>
                      </m:fName>
                      <m:e>
                        <m:r>
                          <a:rPr lang="en-US" sz="1800" b="0" i="1" smtClean="0">
                            <a:latin typeface="Cambria Math"/>
                          </a:rPr>
                          <m:t>14°</m:t>
                        </m:r>
                      </m:e>
                    </m:func>
                    <m:r>
                      <a:rPr lang="en-US" sz="1800" b="0" i="1" smtClean="0">
                        <a:latin typeface="Cambria Math"/>
                        <a:ea typeface="Cambria Math"/>
                      </a:rPr>
                      <m:t>⋅</m:t>
                    </m:r>
                    <m:func>
                      <m:funcPr>
                        <m:ctrlPr>
                          <a:rPr lang="en-US" sz="1800" b="0" i="1" smtClean="0">
                            <a:latin typeface="Cambria Math"/>
                            <a:ea typeface="Cambria Math"/>
                          </a:rPr>
                        </m:ctrlPr>
                      </m:funcPr>
                      <m:fName>
                        <m:r>
                          <a:rPr lang="en-US" sz="1800" b="0" i="1" smtClean="0">
                            <a:latin typeface="Cambria Math"/>
                            <a:ea typeface="Cambria Math"/>
                          </a:rPr>
                          <m:t>𝑐𝑜𝑠</m:t>
                        </m:r>
                      </m:fName>
                      <m:e>
                        <m:r>
                          <a:rPr lang="en-US" sz="1800" b="0" i="1" smtClean="0">
                            <a:latin typeface="Cambria Math"/>
                            <a:ea typeface="Cambria Math"/>
                          </a:rPr>
                          <m:t>16°</m:t>
                        </m:r>
                      </m:e>
                    </m:func>
                  </m:oMath>
                </a14:m>
                <a:r>
                  <a:rPr lang="en-US" sz="1800" i="1" dirty="0" smtClean="0"/>
                  <a:t>.</a:t>
                </a:r>
              </a:p>
              <a:p>
                <a:pPr marL="0" indent="0">
                  <a:buNone/>
                </a:pPr>
                <a:r>
                  <a:rPr lang="ru-RU" sz="1800" dirty="0" smtClean="0"/>
                  <a:t>Решение: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1800" b="0" i="1" smtClean="0">
                              <a:latin typeface="Cambria Math"/>
                            </a:rPr>
                          </m:ctrlPr>
                        </m:funcPr>
                        <m:fName>
                          <m:r>
                            <a:rPr lang="en-US" sz="1800" b="0" i="1" smtClean="0">
                              <a:latin typeface="Cambria Math"/>
                            </a:rPr>
                            <m:t>𝑐𝑜𝑠</m:t>
                          </m:r>
                        </m:fName>
                        <m:e>
                          <m:r>
                            <a:rPr lang="en-US" sz="1800" b="0" i="1" smtClean="0">
                              <a:latin typeface="Cambria Math"/>
                            </a:rPr>
                            <m:t>𝑠</m:t>
                          </m:r>
                        </m:e>
                      </m:func>
                      <m:r>
                        <a:rPr lang="en-US" sz="1800" b="0" i="1" smtClean="0">
                          <a:latin typeface="Cambria Math"/>
                          <a:ea typeface="Cambria Math"/>
                        </a:rPr>
                        <m:t>⋅</m:t>
                      </m:r>
                      <m:func>
                        <m:funcPr>
                          <m:ctrlPr>
                            <a:rPr lang="en-US" sz="1800" b="0" i="1" smtClean="0">
                              <a:latin typeface="Cambria Math"/>
                              <a:ea typeface="Cambria Math"/>
                            </a:rPr>
                          </m:ctrlPr>
                        </m:funcPr>
                        <m:fName>
                          <m:r>
                            <a:rPr lang="en-US" sz="1800" b="0" i="1" smtClean="0">
                              <a:latin typeface="Cambria Math"/>
                              <a:ea typeface="Cambria Math"/>
                            </a:rPr>
                            <m:t>𝑐𝑜𝑠</m:t>
                          </m:r>
                        </m:fName>
                        <m:e>
                          <m:r>
                            <a:rPr lang="en-US" sz="1800" b="0" i="1" smtClean="0">
                              <a:latin typeface="Cambria Math"/>
                              <a:ea typeface="Cambria Math"/>
                            </a:rPr>
                            <m:t>𝑡</m:t>
                          </m:r>
                        </m:e>
                      </m:func>
                      <m:r>
                        <a:rPr lang="en-US" sz="1800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1800" b="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en-US" sz="1800" b="0" i="1" smtClean="0">
                                  <a:latin typeface="Cambria Math"/>
                                  <a:ea typeface="Cambria Math"/>
                                </a:rPr>
                              </m:ctrlPr>
                            </m:funcPr>
                            <m:fName>
                              <m:r>
                                <a:rPr lang="en-US" sz="1800" b="0" i="1" smtClean="0">
                                  <a:latin typeface="Cambria Math"/>
                                  <a:ea typeface="Cambria Math"/>
                                </a:rPr>
                                <m:t>𝑐𝑜𝑠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1800" b="0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sz="1800" b="0" i="1" smtClean="0">
                                      <a:latin typeface="Cambria Math"/>
                                      <a:ea typeface="Cambria Math"/>
                                    </a:rPr>
                                    <m:t>𝑠</m:t>
                                  </m:r>
                                  <m:r>
                                    <a:rPr lang="en-US" sz="1800" b="0" i="1" smtClean="0">
                                      <a:latin typeface="Cambria Math"/>
                                      <a:ea typeface="Cambria Math"/>
                                    </a:rPr>
                                    <m:t>+</m:t>
                                  </m:r>
                                  <m:r>
                                    <a:rPr lang="en-US" sz="1800" b="0" i="1" smtClean="0">
                                      <a:latin typeface="Cambria Math"/>
                                      <a:ea typeface="Cambria Math"/>
                                    </a:rPr>
                                    <m:t>𝑡</m:t>
                                  </m:r>
                                </m:e>
                              </m:d>
                              <m:r>
                                <a:rPr lang="en-US" sz="1800" b="0" i="1" smtClean="0">
                                  <a:latin typeface="Cambria Math"/>
                                  <a:ea typeface="Cambria Math"/>
                                </a:rPr>
                                <m:t>+</m:t>
                              </m:r>
                              <m:func>
                                <m:funcPr>
                                  <m:ctrlPr>
                                    <a:rPr lang="en-US" sz="1800" b="0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funcPr>
                                <m:fName>
                                  <m:r>
                                    <a:rPr lang="en-US" sz="1800" b="0" i="1" smtClean="0">
                                      <a:latin typeface="Cambria Math"/>
                                      <a:ea typeface="Cambria Math"/>
                                    </a:rPr>
                                    <m:t>𝑐𝑜𝑠</m:t>
                                  </m:r>
                                </m:fName>
                                <m:e>
                                  <m:r>
                                    <a:rPr lang="en-US" sz="1800" b="0" i="1" smtClean="0">
                                      <a:latin typeface="Cambria Math"/>
                                      <a:ea typeface="Cambria Math"/>
                                    </a:rPr>
                                    <m:t>(</m:t>
                                  </m:r>
                                  <m:r>
                                    <a:rPr lang="en-US" sz="1800" b="0" i="1" smtClean="0">
                                      <a:latin typeface="Cambria Math"/>
                                      <a:ea typeface="Cambria Math"/>
                                    </a:rPr>
                                    <m:t>𝑠</m:t>
                                  </m:r>
                                  <m:r>
                                    <a:rPr lang="en-US" sz="1800" b="0" i="1" smtClean="0">
                                      <a:latin typeface="Cambria Math"/>
                                      <a:ea typeface="Cambria Math"/>
                                    </a:rPr>
                                    <m:t>−</m:t>
                                  </m:r>
                                  <m:r>
                                    <a:rPr lang="en-US" sz="1800" b="0" i="1" smtClean="0">
                                      <a:latin typeface="Cambria Math"/>
                                      <a:ea typeface="Cambria Math"/>
                                    </a:rPr>
                                    <m:t>𝑡</m:t>
                                  </m:r>
                                  <m:r>
                                    <a:rPr lang="en-US" sz="1800" b="0" i="1" smtClean="0">
                                      <a:latin typeface="Cambria Math"/>
                                      <a:ea typeface="Cambria Math"/>
                                    </a:rPr>
                                    <m:t>)</m:t>
                                  </m:r>
                                </m:e>
                              </m:func>
                            </m:e>
                          </m:func>
                        </m:num>
                        <m:den>
                          <m:r>
                            <a:rPr lang="en-US" sz="1800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1800" i="1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800" b="0" i="1" smtClean="0">
                          <a:latin typeface="Cambria Math"/>
                          <a:ea typeface="Cambria Math"/>
                        </a:rPr>
                        <m:t>                               =</m:t>
                      </m:r>
                      <m:f>
                        <m:fPr>
                          <m:ctrlPr>
                            <a:rPr lang="en-US" sz="1800" i="1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en-US" sz="1800" i="1">
                                  <a:latin typeface="Cambria Math"/>
                                  <a:ea typeface="Cambria Math"/>
                                </a:rPr>
                              </m:ctrlPr>
                            </m:funcPr>
                            <m:fName>
                              <m:r>
                                <a:rPr lang="en-US" sz="1800" i="1">
                                  <a:latin typeface="Cambria Math"/>
                                  <a:ea typeface="Cambria Math"/>
                                </a:rPr>
                                <m:t>𝑐𝑜𝑠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1800" i="1">
                                      <a:latin typeface="Cambria Math"/>
                                      <a:ea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sz="1800" b="0" i="1" smtClean="0">
                                      <a:latin typeface="Cambria Math"/>
                                      <a:ea typeface="Cambria Math"/>
                                    </a:rPr>
                                    <m:t>14°</m:t>
                                  </m:r>
                                  <m:r>
                                    <a:rPr lang="en-US" sz="1800" i="1">
                                      <a:latin typeface="Cambria Math"/>
                                      <a:ea typeface="Cambria Math"/>
                                    </a:rPr>
                                    <m:t>+</m:t>
                                  </m:r>
                                  <m:r>
                                    <a:rPr lang="en-US" sz="1800" b="0" i="1" smtClean="0">
                                      <a:latin typeface="Cambria Math"/>
                                      <a:ea typeface="Cambria Math"/>
                                    </a:rPr>
                                    <m:t>16°</m:t>
                                  </m:r>
                                </m:e>
                              </m:d>
                              <m:r>
                                <a:rPr lang="en-US" sz="1800" i="1">
                                  <a:latin typeface="Cambria Math"/>
                                  <a:ea typeface="Cambria Math"/>
                                </a:rPr>
                                <m:t>+</m:t>
                              </m:r>
                              <m:func>
                                <m:funcPr>
                                  <m:ctrlPr>
                                    <a:rPr lang="en-US" sz="1800" i="1">
                                      <a:latin typeface="Cambria Math"/>
                                      <a:ea typeface="Cambria Math"/>
                                    </a:rPr>
                                  </m:ctrlPr>
                                </m:funcPr>
                                <m:fName>
                                  <m:r>
                                    <a:rPr lang="en-US" sz="1800" i="1">
                                      <a:latin typeface="Cambria Math"/>
                                      <a:ea typeface="Cambria Math"/>
                                    </a:rPr>
                                    <m:t>𝑐𝑜𝑠</m:t>
                                  </m:r>
                                </m:fName>
                                <m:e>
                                  <m:d>
                                    <m:dPr>
                                      <m:ctrlPr>
                                        <a:rPr lang="en-US" sz="1800" b="0" i="1" smtClean="0">
                                          <a:latin typeface="Cambria Math"/>
                                          <a:ea typeface="Cambria Math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1800" b="0" i="1" smtClean="0">
                                          <a:latin typeface="Cambria Math"/>
                                          <a:ea typeface="Cambria Math"/>
                                        </a:rPr>
                                        <m:t>14°</m:t>
                                      </m:r>
                                      <m:r>
                                        <a:rPr lang="en-US" sz="1800" i="1">
                                          <a:latin typeface="Cambria Math"/>
                                          <a:ea typeface="Cambria Math"/>
                                        </a:rPr>
                                        <m:t>−</m:t>
                                      </m:r>
                                      <m:r>
                                        <a:rPr lang="en-US" sz="1800" b="0" i="1" smtClean="0">
                                          <a:latin typeface="Cambria Math"/>
                                          <a:ea typeface="Cambria Math"/>
                                        </a:rPr>
                                        <m:t>16°</m:t>
                                      </m:r>
                                    </m:e>
                                  </m:d>
                                </m:e>
                              </m:func>
                            </m:e>
                          </m:func>
                        </m:num>
                        <m:den>
                          <m:r>
                            <a:rPr lang="en-US" sz="1800" i="1">
                              <a:latin typeface="Cambria Math"/>
                              <a:ea typeface="Cambria Math"/>
                            </a:rPr>
                            <m:t>2</m:t>
                          </m:r>
                        </m:den>
                      </m:f>
                      <m:r>
                        <a:rPr lang="en-US" sz="1800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1800" b="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en-US" sz="1800" b="0" i="1" smtClean="0">
                                  <a:latin typeface="Cambria Math"/>
                                  <a:ea typeface="Cambria Math"/>
                                </a:rPr>
                              </m:ctrlPr>
                            </m:funcPr>
                            <m:fName>
                              <m:r>
                                <a:rPr lang="en-US" sz="1800" b="0" i="1" smtClean="0">
                                  <a:latin typeface="Cambria Math"/>
                                  <a:ea typeface="Cambria Math"/>
                                </a:rPr>
                                <m:t>𝑐𝑜𝑠</m:t>
                              </m:r>
                            </m:fName>
                            <m:e>
                              <m:r>
                                <a:rPr lang="en-US" sz="1800" b="0" i="1" smtClean="0">
                                  <a:latin typeface="Cambria Math"/>
                                  <a:ea typeface="Cambria Math"/>
                                </a:rPr>
                                <m:t>30°+</m:t>
                              </m:r>
                              <m:func>
                                <m:funcPr>
                                  <m:ctrlPr>
                                    <a:rPr lang="en-US" sz="1800" b="0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funcPr>
                                <m:fName>
                                  <m:r>
                                    <a:rPr lang="en-US" sz="1800" b="0" i="1" smtClean="0">
                                      <a:latin typeface="Cambria Math"/>
                                      <a:ea typeface="Cambria Math"/>
                                    </a:rPr>
                                    <m:t>𝑐𝑜𝑠</m:t>
                                  </m:r>
                                </m:fName>
                                <m:e>
                                  <m:r>
                                    <a:rPr lang="en-US" sz="1800" b="0" i="1" smtClean="0">
                                      <a:latin typeface="Cambria Math"/>
                                      <a:ea typeface="Cambria Math"/>
                                    </a:rPr>
                                    <m:t>(−2°)</m:t>
                                  </m:r>
                                </m:e>
                              </m:func>
                            </m:e>
                          </m:func>
                        </m:num>
                        <m:den>
                          <m:r>
                            <a:rPr lang="en-US" sz="1800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1800" i="1" dirty="0" smtClean="0"/>
              </a:p>
              <a:p>
                <a:pPr marL="0" indent="0">
                  <a:buNone/>
                </a:pPr>
                <a:endParaRPr lang="en-US" sz="1100" i="1" dirty="0" smtClean="0">
                  <a:latin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1800" i="1">
                              <a:latin typeface="Cambria Math"/>
                            </a:rPr>
                          </m:ctrlPr>
                        </m:funcPr>
                        <m:fName>
                          <m:r>
                            <a:rPr lang="en-US" sz="1800" i="1">
                              <a:latin typeface="Cambria Math"/>
                            </a:rPr>
                            <m:t>𝑐𝑜𝑠</m:t>
                          </m:r>
                        </m:fName>
                        <m:e>
                          <m:d>
                            <m:dPr>
                              <m:ctrlPr>
                                <a:rPr lang="en-US" sz="1800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1800" i="1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sz="1800" i="1"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e>
                      </m:func>
                      <m:r>
                        <a:rPr lang="en-US" sz="1800" i="1"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en-US" sz="1800" i="1">
                              <a:latin typeface="Cambria Math"/>
                            </a:rPr>
                          </m:ctrlPr>
                        </m:funcPr>
                        <m:fName>
                          <m:r>
                            <a:rPr lang="en-US" sz="1800" i="1">
                              <a:latin typeface="Cambria Math"/>
                            </a:rPr>
                            <m:t>𝑐𝑜𝑠</m:t>
                          </m:r>
                        </m:fName>
                        <m:e>
                          <m:r>
                            <a:rPr lang="en-US" sz="1800" i="1">
                              <a:latin typeface="Cambria Math"/>
                            </a:rPr>
                            <m:t>𝑥</m:t>
                          </m:r>
                        </m:e>
                      </m:func>
                      <m:r>
                        <a:rPr lang="en-US" sz="1800" i="1" smtClean="0">
                          <a:latin typeface="Cambria Math"/>
                          <a:ea typeface="Cambria Math"/>
                        </a:rPr>
                        <m:t>⇒</m:t>
                      </m:r>
                      <m:func>
                        <m:funcPr>
                          <m:ctrlPr>
                            <a:rPr lang="en-US" sz="1800" i="1">
                              <a:latin typeface="Cambria Math"/>
                              <a:ea typeface="Cambria Math"/>
                            </a:rPr>
                          </m:ctrlPr>
                        </m:funcPr>
                        <m:fName>
                          <m:r>
                            <a:rPr lang="en-US" sz="1800" i="1">
                              <a:latin typeface="Cambria Math"/>
                              <a:ea typeface="Cambria Math"/>
                            </a:rPr>
                            <m:t>𝑐𝑜𝑠</m:t>
                          </m:r>
                        </m:fName>
                        <m:e>
                          <m:r>
                            <a:rPr lang="en-US" sz="1800" i="1">
                              <a:latin typeface="Cambria Math"/>
                              <a:ea typeface="Cambria Math"/>
                            </a:rPr>
                            <m:t>(−2°)</m:t>
                          </m:r>
                        </m:e>
                      </m:func>
                      <m:r>
                        <a:rPr lang="en-US" sz="1800" b="0" i="1" smtClean="0">
                          <a:latin typeface="Cambria Math"/>
                          <a:ea typeface="Cambria Math"/>
                        </a:rPr>
                        <m:t>=</m:t>
                      </m:r>
                      <m:func>
                        <m:funcPr>
                          <m:ctrlPr>
                            <a:rPr lang="en-US" sz="1800" b="0" i="1" smtClean="0">
                              <a:latin typeface="Cambria Math"/>
                              <a:ea typeface="Cambria Math"/>
                            </a:rPr>
                          </m:ctrlPr>
                        </m:funcPr>
                        <m:fName>
                          <m:r>
                            <a:rPr lang="en-US" sz="1800" b="0" i="1" smtClean="0">
                              <a:latin typeface="Cambria Math"/>
                              <a:ea typeface="Cambria Math"/>
                            </a:rPr>
                            <m:t>𝑐𝑜𝑠</m:t>
                          </m:r>
                        </m:fName>
                        <m:e>
                          <m:r>
                            <a:rPr lang="en-US" sz="1800" b="0" i="1" smtClean="0">
                              <a:latin typeface="Cambria Math"/>
                              <a:ea typeface="Cambria Math"/>
                            </a:rPr>
                            <m:t>2°</m:t>
                          </m:r>
                        </m:e>
                      </m:func>
                    </m:oMath>
                  </m:oMathPara>
                </a14:m>
                <a:endParaRPr lang="ru-RU" sz="1800" i="1" dirty="0"/>
              </a:p>
              <a:p>
                <a:pPr marL="0" indent="0">
                  <a:buNone/>
                </a:pPr>
                <a:endParaRPr lang="en-US" sz="900" i="1" dirty="0" smtClean="0">
                  <a:latin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800" b="0" i="1" smtClean="0">
                          <a:latin typeface="Cambria Math"/>
                          <a:ea typeface="Cambria Math"/>
                        </a:rPr>
                        <m:t>                               =</m:t>
                      </m:r>
                      <m:f>
                        <m:fPr>
                          <m:ctrlPr>
                            <a:rPr lang="en-US" sz="1800" b="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sz="1800" b="0" i="1" smtClean="0">
                                  <a:latin typeface="Cambria Math"/>
                                  <a:ea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1800" b="0" i="1" smtClean="0">
                                  <a:latin typeface="Cambria Math"/>
                                  <a:ea typeface="Cambria Math"/>
                                </a:rPr>
                                <m:t>3</m:t>
                              </m:r>
                            </m:e>
                          </m:rad>
                        </m:num>
                        <m:den>
                          <m:r>
                            <a:rPr lang="en-US" sz="1800" b="0" i="1" smtClean="0">
                              <a:latin typeface="Cambria Math"/>
                              <a:ea typeface="Cambria Math"/>
                            </a:rPr>
                            <m:t>4</m:t>
                          </m:r>
                        </m:den>
                      </m:f>
                      <m:r>
                        <a:rPr lang="en-US" sz="1800" b="0" i="1" smtClean="0">
                          <a:latin typeface="Cambria Math"/>
                          <a:ea typeface="Cambria Math"/>
                        </a:rPr>
                        <m:t>+</m:t>
                      </m:r>
                      <m:f>
                        <m:fPr>
                          <m:ctrlPr>
                            <a:rPr lang="en-US" sz="1800" b="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en-US" sz="1800" b="0" i="1" smtClean="0">
                                  <a:latin typeface="Cambria Math"/>
                                  <a:ea typeface="Cambria Math"/>
                                </a:rPr>
                              </m:ctrlPr>
                            </m:funcPr>
                            <m:fName>
                              <m:r>
                                <a:rPr lang="en-US" sz="1800" b="0" i="1" smtClean="0">
                                  <a:latin typeface="Cambria Math"/>
                                  <a:ea typeface="Cambria Math"/>
                                </a:rPr>
                                <m:t>𝑐𝑜𝑠</m:t>
                              </m:r>
                            </m:fName>
                            <m:e>
                              <m:r>
                                <a:rPr lang="en-US" sz="1800" b="0" i="1" smtClean="0">
                                  <a:latin typeface="Cambria Math"/>
                                  <a:ea typeface="Cambria Math"/>
                                </a:rPr>
                                <m:t>2°</m:t>
                              </m:r>
                            </m:e>
                          </m:func>
                        </m:num>
                        <m:den>
                          <m:r>
                            <a:rPr lang="en-US" sz="1800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1800" i="1" dirty="0" smtClean="0"/>
              </a:p>
              <a:p>
                <a:pPr marL="0" indent="0">
                  <a:buNone/>
                </a:pPr>
                <a:endParaRPr lang="en-US" sz="1800" i="1" dirty="0"/>
              </a:p>
              <a:p>
                <a:pPr marL="0" indent="0">
                  <a:buNone/>
                </a:pPr>
                <a:r>
                  <a:rPr lang="ru-RU" sz="1800" dirty="0" smtClean="0"/>
                  <a:t>Ответ: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800" i="1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US" sz="1800" i="1">
                                <a:latin typeface="Cambria Math"/>
                                <a:ea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1800" i="1">
                                <a:latin typeface="Cambria Math"/>
                                <a:ea typeface="Cambria Math"/>
                              </a:rPr>
                              <m:t>3</m:t>
                            </m:r>
                          </m:e>
                        </m:rad>
                      </m:num>
                      <m:den>
                        <m:r>
                          <a:rPr lang="en-US" sz="1800" i="1">
                            <a:latin typeface="Cambria Math"/>
                            <a:ea typeface="Cambria Math"/>
                          </a:rPr>
                          <m:t>4</m:t>
                        </m:r>
                      </m:den>
                    </m:f>
                    <m:r>
                      <a:rPr lang="en-US" sz="1800" i="1">
                        <a:latin typeface="Cambria Math"/>
                        <a:ea typeface="Cambria Math"/>
                      </a:rPr>
                      <m:t>+</m:t>
                    </m:r>
                    <m:f>
                      <m:fPr>
                        <m:ctrlPr>
                          <a:rPr lang="en-US" sz="1800" i="1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func>
                          <m:funcPr>
                            <m:ctrlPr>
                              <a:rPr lang="en-US" sz="1800" i="1">
                                <a:latin typeface="Cambria Math"/>
                                <a:ea typeface="Cambria Math"/>
                              </a:rPr>
                            </m:ctrlPr>
                          </m:funcPr>
                          <m:fName>
                            <m:r>
                              <a:rPr lang="en-US" sz="1800" i="1">
                                <a:latin typeface="Cambria Math"/>
                                <a:ea typeface="Cambria Math"/>
                              </a:rPr>
                              <m:t>𝑐𝑜𝑠</m:t>
                            </m:r>
                          </m:fName>
                          <m:e>
                            <m:r>
                              <a:rPr lang="en-US" sz="1800" i="1">
                                <a:latin typeface="Cambria Math"/>
                                <a:ea typeface="Cambria Math"/>
                              </a:rPr>
                              <m:t>2°</m:t>
                            </m:r>
                          </m:e>
                        </m:func>
                      </m:num>
                      <m:den>
                        <m:r>
                          <a:rPr lang="en-US" sz="1800" i="1">
                            <a:latin typeface="Cambria Math"/>
                            <a:ea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ru-RU" sz="1800" dirty="0" smtClean="0"/>
                  <a:t>.</a:t>
                </a:r>
                <a:endParaRPr lang="en-US" sz="1800" dirty="0" smtClean="0"/>
              </a:p>
              <a:p>
                <a:pPr marL="0" indent="0">
                  <a:buNone/>
                </a:pPr>
                <a:endParaRPr lang="en-US" sz="1800" i="1" dirty="0" smtClean="0"/>
              </a:p>
              <a:p>
                <a:pPr marL="0" indent="0">
                  <a:buNone/>
                </a:pPr>
                <a:endParaRPr lang="ru-RU" sz="1800" i="1" dirty="0" smtClean="0"/>
              </a:p>
              <a:p>
                <a:pPr marL="0" indent="0">
                  <a:buNone/>
                </a:pPr>
                <a:endParaRPr lang="ru-RU" sz="1800" dirty="0"/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843558"/>
                <a:ext cx="8229600" cy="3751065"/>
              </a:xfrm>
              <a:blipFill rotWithShape="1">
                <a:blip r:embed="rId2"/>
                <a:stretch>
                  <a:fillRect l="-593" t="-146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="" xmlns:a14="http://schemas.microsoft.com/office/drawing/2010/main" Requires="a14">
          <p:sp>
            <p:nvSpPr>
              <p:cNvPr id="7" name="Прямоугольник 6"/>
              <p:cNvSpPr/>
              <p:nvPr/>
            </p:nvSpPr>
            <p:spPr>
              <a:xfrm>
                <a:off x="5600382" y="817920"/>
                <a:ext cx="185166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i="1">
                              <a:latin typeface="Cambria Math"/>
                            </a:rPr>
                          </m:ctrlPr>
                        </m:funcPr>
                        <m:fName>
                          <m:r>
                            <a:rPr lang="en-US" i="1">
                              <a:latin typeface="Cambria Math"/>
                            </a:rPr>
                            <m:t>𝑐𝑜𝑠</m:t>
                          </m:r>
                        </m:fName>
                        <m:e>
                          <m:r>
                            <a:rPr lang="en-US" i="1">
                              <a:latin typeface="Cambria Math"/>
                            </a:rPr>
                            <m:t>14°</m:t>
                          </m:r>
                        </m:e>
                      </m:func>
                      <m:r>
                        <a:rPr lang="en-US" i="1">
                          <a:latin typeface="Cambria Math"/>
                          <a:ea typeface="Cambria Math"/>
                        </a:rPr>
                        <m:t>⋅</m:t>
                      </m:r>
                      <m:func>
                        <m:funcPr>
                          <m:ctrlPr>
                            <a:rPr lang="en-US" i="1">
                              <a:latin typeface="Cambria Math"/>
                              <a:ea typeface="Cambria Math"/>
                            </a:rPr>
                          </m:ctrlPr>
                        </m:funcPr>
                        <m:fName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𝑐𝑜𝑠</m:t>
                          </m:r>
                        </m:fName>
                        <m:e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16°</m:t>
                          </m:r>
                        </m:e>
                      </m:func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00382" y="817920"/>
                <a:ext cx="1851661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="" xmlns:a14="http://schemas.microsoft.com/office/drawing/2010/main" Requires="a14">
          <p:sp>
            <p:nvSpPr>
              <p:cNvPr id="9" name="Прямоугольник 8"/>
              <p:cNvSpPr/>
              <p:nvPr/>
            </p:nvSpPr>
            <p:spPr>
              <a:xfrm>
                <a:off x="388256" y="2079880"/>
                <a:ext cx="185166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i="1">
                              <a:latin typeface="Cambria Math"/>
                            </a:rPr>
                          </m:ctrlPr>
                        </m:funcPr>
                        <m:fName>
                          <m:r>
                            <a:rPr lang="en-US" i="1">
                              <a:latin typeface="Cambria Math"/>
                            </a:rPr>
                            <m:t>𝑐𝑜𝑠</m:t>
                          </m:r>
                        </m:fName>
                        <m:e>
                          <m:r>
                            <a:rPr lang="en-US" i="1">
                              <a:latin typeface="Cambria Math"/>
                            </a:rPr>
                            <m:t>14°</m:t>
                          </m:r>
                        </m:e>
                      </m:func>
                      <m:r>
                        <a:rPr lang="en-US" i="1">
                          <a:latin typeface="Cambria Math"/>
                          <a:ea typeface="Cambria Math"/>
                        </a:rPr>
                        <m:t>⋅</m:t>
                      </m:r>
                      <m:func>
                        <m:funcPr>
                          <m:ctrlPr>
                            <a:rPr lang="en-US" i="1">
                              <a:latin typeface="Cambria Math"/>
                              <a:ea typeface="Cambria Math"/>
                            </a:rPr>
                          </m:ctrlPr>
                        </m:funcPr>
                        <m:fName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𝑐𝑜𝑠</m:t>
                          </m:r>
                        </m:fName>
                        <m:e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16°</m:t>
                          </m:r>
                        </m:e>
                      </m:func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256" y="2079880"/>
                <a:ext cx="1851661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="" xmlns:p14="http://schemas.microsoft.com/office/powerpoint/2010/main" val="775762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0.00926 L -0.56806 0.24437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403" y="117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0.0108 L 0 0.23202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1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animBg="1"/>
      <p:bldP spid="7" grpId="1" animBg="1"/>
      <p:bldP spid="9" grpId="0" animBg="1"/>
      <p:bldP spid="9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93131"/>
            <a:ext cx="8229600" cy="857250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Пример:</a:t>
            </a:r>
            <a:endParaRPr lang="ru-RU" sz="3200" dirty="0"/>
          </a:p>
        </p:txBody>
      </p:sp>
      <mc:AlternateContent xmlns:mc="http://schemas.openxmlformats.org/markup-compatibility/2006">
        <mc:Choice xmlns=""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678844"/>
                <a:ext cx="8229600" cy="4125153"/>
              </a:xfrm>
            </p:spPr>
            <p:txBody>
              <a:bodyPr>
                <a:normAutofit fontScale="92500" lnSpcReduction="10000"/>
              </a:bodyPr>
              <a:lstStyle/>
              <a:p>
                <a:pPr marL="0" indent="0">
                  <a:buNone/>
                </a:pPr>
                <a:r>
                  <a:rPr lang="ru-RU" sz="1800" dirty="0" smtClean="0"/>
                  <a:t>Решить уравнение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1800" b="0" i="1" smtClean="0">
                            <a:latin typeface="Cambria Math"/>
                          </a:rPr>
                        </m:ctrlPr>
                      </m:funcPr>
                      <m:fName>
                        <m:r>
                          <a:rPr lang="en-US" sz="1800" b="0" i="1" smtClean="0">
                            <a:latin typeface="Cambria Math"/>
                          </a:rPr>
                          <m:t>𝑠𝑖𝑛</m:t>
                        </m:r>
                      </m:fName>
                      <m:e>
                        <m:d>
                          <m:dPr>
                            <m:ctrlPr>
                              <a:rPr lang="en-US" sz="1800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1800" b="0" i="1" smtClean="0">
                                <a:latin typeface="Cambria Math"/>
                              </a:rPr>
                              <m:t>𝑥</m:t>
                            </m:r>
                            <m:r>
                              <a:rPr lang="en-US" sz="1800" b="0" i="1" smtClean="0">
                                <a:latin typeface="Cambria Math"/>
                              </a:rPr>
                              <m:t>+</m:t>
                            </m:r>
                            <m:f>
                              <m:fPr>
                                <m:ctrlPr>
                                  <a:rPr lang="en-US" sz="1800" b="0" i="1" smtClean="0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sz="1800" b="0" i="1" smtClean="0">
                                    <a:latin typeface="Cambria Math"/>
                                    <a:ea typeface="Cambria Math"/>
                                  </a:rPr>
                                  <m:t>𝜋</m:t>
                                </m:r>
                              </m:num>
                              <m:den>
                                <m:r>
                                  <a:rPr lang="en-US" sz="1800" b="0" i="1" smtClean="0">
                                    <a:latin typeface="Cambria Math"/>
                                  </a:rPr>
                                  <m:t>12</m:t>
                                </m:r>
                              </m:den>
                            </m:f>
                          </m:e>
                        </m:d>
                      </m:e>
                    </m:func>
                    <m:r>
                      <a:rPr lang="en-US" sz="1800" b="0" i="1" smtClean="0">
                        <a:latin typeface="Cambria Math"/>
                        <a:ea typeface="Cambria Math"/>
                      </a:rPr>
                      <m:t>⋅</m:t>
                    </m:r>
                    <m:func>
                      <m:funcPr>
                        <m:ctrlPr>
                          <a:rPr lang="en-US" sz="1800" b="0" i="1" smtClean="0">
                            <a:latin typeface="Cambria Math"/>
                            <a:ea typeface="Cambria Math"/>
                          </a:rPr>
                        </m:ctrlPr>
                      </m:funcPr>
                      <m:fName>
                        <m:r>
                          <a:rPr lang="en-US" sz="1800" b="0" i="1" smtClean="0">
                            <a:latin typeface="Cambria Math"/>
                            <a:ea typeface="Cambria Math"/>
                          </a:rPr>
                          <m:t>𝑐𝑜𝑠</m:t>
                        </m:r>
                      </m:fName>
                      <m:e>
                        <m:d>
                          <m:dPr>
                            <m:ctrlPr>
                              <a:rPr lang="en-US" sz="1800" b="0" i="1" smtClean="0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en-US" sz="1800" b="0" i="1" smtClean="0">
                                <a:latin typeface="Cambria Math"/>
                                <a:ea typeface="Cambria Math"/>
                              </a:rPr>
                              <m:t>𝑥</m:t>
                            </m:r>
                            <m:r>
                              <a:rPr lang="en-US" sz="1800" b="0" i="1" smtClean="0">
                                <a:latin typeface="Cambria Math"/>
                                <a:ea typeface="Cambria Math"/>
                              </a:rPr>
                              <m:t>−</m:t>
                            </m:r>
                            <m:f>
                              <m:fPr>
                                <m:ctrlPr>
                                  <a:rPr lang="en-US" sz="1800" b="0" i="1" smtClean="0">
                                    <a:latin typeface="Cambria Math"/>
                                    <a:ea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sz="1800" b="0" i="1" smtClean="0">
                                    <a:latin typeface="Cambria Math"/>
                                    <a:ea typeface="Cambria Math"/>
                                  </a:rPr>
                                  <m:t>𝜋</m:t>
                                </m:r>
                              </m:num>
                              <m:den>
                                <m:r>
                                  <a:rPr lang="en-US" sz="1800" b="0" i="1" smtClean="0">
                                    <a:latin typeface="Cambria Math"/>
                                    <a:ea typeface="Cambria Math"/>
                                  </a:rPr>
                                  <m:t>12</m:t>
                                </m:r>
                              </m:den>
                            </m:f>
                          </m:e>
                        </m:d>
                      </m:e>
                    </m:func>
                    <m:r>
                      <a:rPr lang="en-US" sz="1800" b="0" i="1" smtClean="0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en-US" sz="1800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sz="1800" b="0" i="1" smtClean="0">
                            <a:latin typeface="Cambria Math"/>
                            <a:ea typeface="Cambria Math"/>
                          </a:rPr>
                          <m:t>1</m:t>
                        </m:r>
                      </m:num>
                      <m:den>
                        <m:r>
                          <a:rPr lang="en-US" sz="1800" b="0" i="1" smtClean="0">
                            <a:latin typeface="Cambria Math"/>
                            <a:ea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1800" i="1" dirty="0" smtClean="0"/>
                  <a:t>.</a:t>
                </a:r>
              </a:p>
              <a:p>
                <a:pPr marL="0" indent="0">
                  <a:buNone/>
                </a:pPr>
                <a:r>
                  <a:rPr lang="ru-RU" sz="1800" dirty="0" smtClean="0"/>
                  <a:t>Решение: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1800" b="0" i="1" smtClean="0">
                              <a:latin typeface="Cambria Math"/>
                            </a:rPr>
                          </m:ctrlPr>
                        </m:funcPr>
                        <m:fName>
                          <m:r>
                            <a:rPr lang="en-US" sz="1800" b="0" i="1" smtClean="0">
                              <a:latin typeface="Cambria Math"/>
                            </a:rPr>
                            <m:t>𝑠𝑖𝑛</m:t>
                          </m:r>
                        </m:fName>
                        <m:e>
                          <m:r>
                            <a:rPr lang="en-US" sz="1800" b="0" i="1" smtClean="0">
                              <a:latin typeface="Cambria Math"/>
                            </a:rPr>
                            <m:t>𝑠</m:t>
                          </m:r>
                        </m:e>
                      </m:func>
                      <m:r>
                        <a:rPr lang="en-US" sz="1800" b="0" i="1" smtClean="0">
                          <a:latin typeface="Cambria Math"/>
                          <a:ea typeface="Cambria Math"/>
                        </a:rPr>
                        <m:t>⋅</m:t>
                      </m:r>
                      <m:func>
                        <m:funcPr>
                          <m:ctrlPr>
                            <a:rPr lang="en-US" sz="1800" b="0" i="1" smtClean="0">
                              <a:latin typeface="Cambria Math"/>
                              <a:ea typeface="Cambria Math"/>
                            </a:rPr>
                          </m:ctrlPr>
                        </m:funcPr>
                        <m:fName>
                          <m:r>
                            <a:rPr lang="en-US" sz="1800" b="0" i="1" smtClean="0">
                              <a:latin typeface="Cambria Math"/>
                              <a:ea typeface="Cambria Math"/>
                            </a:rPr>
                            <m:t>𝑐𝑜𝑠</m:t>
                          </m:r>
                        </m:fName>
                        <m:e>
                          <m:r>
                            <a:rPr lang="en-US" sz="1800" b="0" i="1" smtClean="0">
                              <a:latin typeface="Cambria Math"/>
                              <a:ea typeface="Cambria Math"/>
                            </a:rPr>
                            <m:t>𝑡</m:t>
                          </m:r>
                        </m:e>
                      </m:func>
                      <m:r>
                        <a:rPr lang="en-US" sz="1800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1800" b="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en-US" sz="1800" b="0" i="1" smtClean="0">
                                  <a:latin typeface="Cambria Math"/>
                                  <a:ea typeface="Cambria Math"/>
                                </a:rPr>
                              </m:ctrlPr>
                            </m:funcPr>
                            <m:fName>
                              <m:r>
                                <a:rPr lang="en-US" sz="1800" b="0" i="1" smtClean="0">
                                  <a:latin typeface="Cambria Math"/>
                                  <a:ea typeface="Cambria Math"/>
                                </a:rPr>
                                <m:t>𝑠𝑖𝑛</m:t>
                              </m:r>
                            </m:fName>
                            <m:e>
                              <m:r>
                                <a:rPr lang="en-US" sz="1800" b="0" i="1" smtClean="0">
                                  <a:latin typeface="Cambria Math"/>
                                  <a:ea typeface="Cambria Math"/>
                                </a:rPr>
                                <m:t>(</m:t>
                              </m:r>
                              <m:r>
                                <a:rPr lang="en-US" sz="1800" b="0" i="1" smtClean="0">
                                  <a:latin typeface="Cambria Math"/>
                                  <a:ea typeface="Cambria Math"/>
                                </a:rPr>
                                <m:t>𝑠</m:t>
                              </m:r>
                              <m:r>
                                <a:rPr lang="en-US" sz="1800" b="0" i="1" smtClean="0">
                                  <a:latin typeface="Cambria Math"/>
                                  <a:ea typeface="Cambria Math"/>
                                </a:rPr>
                                <m:t>+</m:t>
                              </m:r>
                              <m:r>
                                <a:rPr lang="en-US" sz="1800" b="0" i="1" smtClean="0">
                                  <a:latin typeface="Cambria Math"/>
                                  <a:ea typeface="Cambria Math"/>
                                </a:rPr>
                                <m:t>𝑡</m:t>
                              </m:r>
                              <m:r>
                                <a:rPr lang="en-US" sz="1800" b="0" i="1" smtClean="0">
                                  <a:latin typeface="Cambria Math"/>
                                  <a:ea typeface="Cambria Math"/>
                                </a:rPr>
                                <m:t>)</m:t>
                              </m:r>
                            </m:e>
                          </m:func>
                          <m:r>
                            <a:rPr lang="en-US" sz="1800" b="0" i="1" smtClean="0">
                              <a:latin typeface="Cambria Math"/>
                              <a:ea typeface="Cambria Math"/>
                            </a:rPr>
                            <m:t>+</m:t>
                          </m:r>
                          <m:func>
                            <m:funcPr>
                              <m:ctrlPr>
                                <a:rPr lang="en-US" sz="1800" b="0" i="1" smtClean="0">
                                  <a:latin typeface="Cambria Math"/>
                                  <a:ea typeface="Cambria Math"/>
                                </a:rPr>
                              </m:ctrlPr>
                            </m:funcPr>
                            <m:fName>
                              <m:r>
                                <a:rPr lang="en-US" sz="1800" b="0" i="1" smtClean="0">
                                  <a:latin typeface="Cambria Math"/>
                                  <a:ea typeface="Cambria Math"/>
                                </a:rPr>
                                <m:t>𝑠𝑖𝑛</m:t>
                              </m:r>
                            </m:fName>
                            <m:e>
                              <m:r>
                                <a:rPr lang="en-US" sz="1800" b="0" i="1" smtClean="0">
                                  <a:latin typeface="Cambria Math"/>
                                  <a:ea typeface="Cambria Math"/>
                                </a:rPr>
                                <m:t>(</m:t>
                              </m:r>
                              <m:r>
                                <a:rPr lang="en-US" sz="1800" b="0" i="1" smtClean="0">
                                  <a:latin typeface="Cambria Math"/>
                                  <a:ea typeface="Cambria Math"/>
                                </a:rPr>
                                <m:t>𝑠</m:t>
                              </m:r>
                              <m:r>
                                <a:rPr lang="en-US" sz="1800" b="0" i="1" smtClean="0">
                                  <a:latin typeface="Cambria Math"/>
                                  <a:ea typeface="Cambria Math"/>
                                </a:rPr>
                                <m:t>−</m:t>
                              </m:r>
                              <m:r>
                                <a:rPr lang="en-US" sz="1800" b="0" i="1" smtClean="0">
                                  <a:latin typeface="Cambria Math"/>
                                  <a:ea typeface="Cambria Math"/>
                                </a:rPr>
                                <m:t>𝑡</m:t>
                              </m:r>
                              <m:r>
                                <a:rPr lang="en-US" sz="1800" b="0" i="1" smtClean="0">
                                  <a:latin typeface="Cambria Math"/>
                                  <a:ea typeface="Cambria Math"/>
                                </a:rPr>
                                <m:t>)</m:t>
                              </m:r>
                            </m:e>
                          </m:func>
                        </m:num>
                        <m:den>
                          <m:r>
                            <a:rPr lang="en-US" sz="1800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1800" i="1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800" b="0" i="1" smtClean="0">
                          <a:latin typeface="Cambria Math"/>
                          <a:ea typeface="Cambria Math"/>
                        </a:rPr>
                        <m:t>                                                      =</m:t>
                      </m:r>
                      <m:f>
                        <m:fPr>
                          <m:ctrlPr>
                            <a:rPr lang="en-US" sz="1800" b="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en-US" sz="1800" i="1">
                                  <a:latin typeface="Cambria Math"/>
                                  <a:ea typeface="Cambria Math"/>
                                </a:rPr>
                              </m:ctrlPr>
                            </m:funcPr>
                            <m:fName>
                              <m:r>
                                <a:rPr lang="en-US" sz="1800" i="1">
                                  <a:latin typeface="Cambria Math"/>
                                  <a:ea typeface="Cambria Math"/>
                                </a:rPr>
                                <m:t>𝑠𝑖𝑛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1800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sz="1800" b="0" i="1" smtClean="0">
                                      <a:latin typeface="Cambria Math"/>
                                      <a:ea typeface="Cambria Math"/>
                                    </a:rPr>
                                    <m:t>𝑥</m:t>
                                  </m:r>
                                  <m:r>
                                    <a:rPr lang="en-US" sz="1800" b="0" i="1" smtClean="0">
                                      <a:latin typeface="Cambria Math"/>
                                      <a:ea typeface="Cambria Math"/>
                                    </a:rPr>
                                    <m:t>+</m:t>
                                  </m:r>
                                  <m:f>
                                    <m:fPr>
                                      <m:ctrlPr>
                                        <a:rPr lang="en-US" sz="1800" b="0" i="1" smtClean="0">
                                          <a:latin typeface="Cambria Math"/>
                                          <a:ea typeface="Cambria Math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1800" b="0" i="1" smtClean="0">
                                          <a:latin typeface="Cambria Math"/>
                                          <a:ea typeface="Cambria Math"/>
                                        </a:rPr>
                                        <m:t>𝜋</m:t>
                                      </m:r>
                                    </m:num>
                                    <m:den>
                                      <m:r>
                                        <a:rPr lang="en-US" sz="1800" b="0" i="1" smtClean="0">
                                          <a:latin typeface="Cambria Math"/>
                                          <a:ea typeface="Cambria Math"/>
                                        </a:rPr>
                                        <m:t>12</m:t>
                                      </m:r>
                                    </m:den>
                                  </m:f>
                                  <m:r>
                                    <a:rPr lang="en-US" sz="1800" b="0" i="1" smtClean="0">
                                      <a:latin typeface="Cambria Math"/>
                                      <a:ea typeface="Cambria Math"/>
                                    </a:rPr>
                                    <m:t>+</m:t>
                                  </m:r>
                                  <m:r>
                                    <a:rPr lang="en-US" sz="1800" b="0" i="1" smtClean="0">
                                      <a:latin typeface="Cambria Math"/>
                                      <a:ea typeface="Cambria Math"/>
                                    </a:rPr>
                                    <m:t>𝑥</m:t>
                                  </m:r>
                                  <m:r>
                                    <a:rPr lang="en-US" sz="1800" b="0" i="1" smtClean="0">
                                      <a:latin typeface="Cambria Math"/>
                                      <a:ea typeface="Cambria Math"/>
                                    </a:rPr>
                                    <m:t>−</m:t>
                                  </m:r>
                                  <m:f>
                                    <m:fPr>
                                      <m:ctrlPr>
                                        <a:rPr lang="en-US" sz="1800" b="0" i="1" smtClean="0">
                                          <a:latin typeface="Cambria Math"/>
                                          <a:ea typeface="Cambria Math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1800" b="0" i="1" smtClean="0">
                                          <a:latin typeface="Cambria Math"/>
                                          <a:ea typeface="Cambria Math"/>
                                        </a:rPr>
                                        <m:t>𝜋</m:t>
                                      </m:r>
                                    </m:num>
                                    <m:den>
                                      <m:r>
                                        <a:rPr lang="en-US" sz="1800" b="0" i="1" smtClean="0">
                                          <a:latin typeface="Cambria Math"/>
                                          <a:ea typeface="Cambria Math"/>
                                        </a:rPr>
                                        <m:t>12</m:t>
                                      </m:r>
                                    </m:den>
                                  </m:f>
                                </m:e>
                              </m:d>
                            </m:e>
                          </m:func>
                          <m:r>
                            <a:rPr lang="en-US" sz="1800" i="1">
                              <a:latin typeface="Cambria Math"/>
                              <a:ea typeface="Cambria Math"/>
                            </a:rPr>
                            <m:t>+</m:t>
                          </m:r>
                          <m:func>
                            <m:funcPr>
                              <m:ctrlPr>
                                <a:rPr lang="en-US" sz="1800" i="1">
                                  <a:latin typeface="Cambria Math"/>
                                  <a:ea typeface="Cambria Math"/>
                                </a:rPr>
                              </m:ctrlPr>
                            </m:funcPr>
                            <m:fName>
                              <m:r>
                                <a:rPr lang="en-US" sz="1800" i="1">
                                  <a:latin typeface="Cambria Math"/>
                                  <a:ea typeface="Cambria Math"/>
                                </a:rPr>
                                <m:t>𝑠𝑖𝑛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1800" b="0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sz="1800" b="0" i="1" smtClean="0">
                                      <a:latin typeface="Cambria Math"/>
                                      <a:ea typeface="Cambria Math"/>
                                    </a:rPr>
                                    <m:t>𝑥</m:t>
                                  </m:r>
                                  <m:r>
                                    <a:rPr lang="en-US" sz="1800" b="0" i="1" smtClean="0">
                                      <a:latin typeface="Cambria Math"/>
                                      <a:ea typeface="Cambria Math"/>
                                    </a:rPr>
                                    <m:t>+</m:t>
                                  </m:r>
                                  <m:f>
                                    <m:fPr>
                                      <m:ctrlPr>
                                        <a:rPr lang="en-US" sz="1800" b="0" i="1" smtClean="0">
                                          <a:latin typeface="Cambria Math"/>
                                          <a:ea typeface="Cambria Math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1800" b="0" i="1" smtClean="0">
                                          <a:latin typeface="Cambria Math"/>
                                          <a:ea typeface="Cambria Math"/>
                                        </a:rPr>
                                        <m:t>𝜋</m:t>
                                      </m:r>
                                    </m:num>
                                    <m:den>
                                      <m:r>
                                        <a:rPr lang="en-US" sz="1800" b="0" i="1" smtClean="0">
                                          <a:latin typeface="Cambria Math"/>
                                          <a:ea typeface="Cambria Math"/>
                                        </a:rPr>
                                        <m:t>12</m:t>
                                      </m:r>
                                    </m:den>
                                  </m:f>
                                  <m:r>
                                    <a:rPr lang="en-US" sz="1800" b="0" i="1" smtClean="0">
                                      <a:latin typeface="Cambria Math"/>
                                      <a:ea typeface="Cambria Math"/>
                                    </a:rPr>
                                    <m:t>−</m:t>
                                  </m:r>
                                  <m:r>
                                    <a:rPr lang="en-US" sz="1800" b="0" i="1" smtClean="0">
                                      <a:latin typeface="Cambria Math"/>
                                      <a:ea typeface="Cambria Math"/>
                                    </a:rPr>
                                    <m:t>𝑥</m:t>
                                  </m:r>
                                  <m:r>
                                    <a:rPr lang="en-US" sz="1800" b="0" i="1" smtClean="0">
                                      <a:latin typeface="Cambria Math"/>
                                      <a:ea typeface="Cambria Math"/>
                                    </a:rPr>
                                    <m:t>+</m:t>
                                  </m:r>
                                  <m:f>
                                    <m:fPr>
                                      <m:ctrlPr>
                                        <a:rPr lang="en-US" sz="1800" b="0" i="1" smtClean="0">
                                          <a:latin typeface="Cambria Math"/>
                                          <a:ea typeface="Cambria Math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1800" b="0" i="1" smtClean="0">
                                          <a:latin typeface="Cambria Math"/>
                                          <a:ea typeface="Cambria Math"/>
                                        </a:rPr>
                                        <m:t>𝜋</m:t>
                                      </m:r>
                                    </m:num>
                                    <m:den>
                                      <m:r>
                                        <a:rPr lang="en-US" sz="1800" b="0" i="1" smtClean="0">
                                          <a:latin typeface="Cambria Math"/>
                                          <a:ea typeface="Cambria Math"/>
                                        </a:rPr>
                                        <m:t>12</m:t>
                                      </m:r>
                                    </m:den>
                                  </m:f>
                                </m:e>
                              </m:d>
                            </m:e>
                          </m:func>
                        </m:num>
                        <m:den>
                          <m:r>
                            <a:rPr lang="en-US" sz="1800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den>
                      </m:f>
                      <m:r>
                        <a:rPr lang="en-US" sz="1800" b="0" i="1" smtClean="0">
                          <a:latin typeface="Cambria Math"/>
                          <a:ea typeface="Cambria Math"/>
                        </a:rPr>
                        <m:t>=</m:t>
                      </m:r>
                    </m:oMath>
                  </m:oMathPara>
                </a14:m>
                <a:endParaRPr lang="en-US" sz="1800" i="1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8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800" b="0" i="1" smtClean="0">
                              <a:latin typeface="Cambria Math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en-US" sz="1800" b="0" i="1" smtClean="0"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a:rPr lang="en-US" sz="1800" b="0" i="1" smtClean="0">
                                  <a:latin typeface="Cambria Math"/>
                                </a:rPr>
                                <m:t>𝑠𝑖𝑛</m:t>
                              </m:r>
                            </m:fName>
                            <m:e>
                              <m:r>
                                <a:rPr lang="en-US" sz="1800" b="0" i="1" smtClean="0">
                                  <a:latin typeface="Cambria Math"/>
                                </a:rPr>
                                <m:t>2</m:t>
                              </m:r>
                              <m:r>
                                <a:rPr lang="en-US" sz="18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</m:func>
                          <m:r>
                            <a:rPr lang="en-US" sz="1800" b="0" i="1" smtClean="0">
                              <a:latin typeface="Cambria Math"/>
                            </a:rPr>
                            <m:t>+</m:t>
                          </m:r>
                          <m:func>
                            <m:funcPr>
                              <m:ctrlPr>
                                <a:rPr lang="en-US" sz="1800" b="0" i="1" smtClean="0"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a:rPr lang="en-US" sz="1800" b="0" i="1" smtClean="0">
                                  <a:latin typeface="Cambria Math"/>
                                </a:rPr>
                                <m:t>𝑠𝑖𝑛</m:t>
                              </m:r>
                            </m:fName>
                            <m:e>
                              <m:f>
                                <m:fPr>
                                  <m:ctrlPr>
                                    <a:rPr lang="en-US" sz="1800" b="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sz="1800" b="0" i="1" smtClean="0">
                                      <a:latin typeface="Cambria Math"/>
                                      <a:ea typeface="Cambria Math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US" sz="1800" b="0" i="1" smtClean="0">
                                      <a:latin typeface="Cambria Math"/>
                                    </a:rPr>
                                    <m:t>6</m:t>
                                  </m:r>
                                </m:den>
                              </m:f>
                            </m:e>
                          </m:func>
                        </m:num>
                        <m:den>
                          <m:r>
                            <a:rPr lang="en-US" sz="18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1800" i="1" dirty="0" smtClean="0"/>
              </a:p>
              <a:p>
                <a:pPr marL="0" indent="0">
                  <a:buNone/>
                </a:pPr>
                <a:endParaRPr lang="en-US" sz="1200" i="1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800" b="0" i="1" smtClean="0">
                          <a:latin typeface="Cambria Math"/>
                        </a:rPr>
                        <m:t>                            </m:t>
                      </m:r>
                      <m:r>
                        <a:rPr lang="ru-RU" sz="18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ru-RU" sz="18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ru-RU" sz="18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ru-RU" sz="18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ru-RU" sz="1800" b="0" i="1" smtClean="0">
                          <a:latin typeface="Cambria Math"/>
                          <a:ea typeface="Cambria Math"/>
                        </a:rPr>
                        <m:t>⇒</m:t>
                      </m:r>
                      <m:func>
                        <m:funcPr>
                          <m:ctrlPr>
                            <a:rPr lang="en-US" sz="1800" i="1">
                              <a:latin typeface="Cambria Math"/>
                            </a:rPr>
                          </m:ctrlPr>
                        </m:funcPr>
                        <m:fName>
                          <m:r>
                            <a:rPr lang="en-US" sz="1800" i="1">
                              <a:latin typeface="Cambria Math"/>
                            </a:rPr>
                            <m:t>𝑠𝑖𝑛</m:t>
                          </m:r>
                        </m:fName>
                        <m:e>
                          <m:r>
                            <a:rPr lang="en-US" sz="1800" i="1">
                              <a:latin typeface="Cambria Math"/>
                            </a:rPr>
                            <m:t>2</m:t>
                          </m:r>
                          <m:r>
                            <a:rPr lang="en-US" sz="1800" i="1">
                              <a:latin typeface="Cambria Math"/>
                            </a:rPr>
                            <m:t>𝑥</m:t>
                          </m:r>
                        </m:e>
                      </m:func>
                      <m:r>
                        <a:rPr lang="en-US" sz="1800" i="1">
                          <a:latin typeface="Cambria Math"/>
                        </a:rPr>
                        <m:t>+</m:t>
                      </m:r>
                      <m:func>
                        <m:funcPr>
                          <m:ctrlPr>
                            <a:rPr lang="en-US" sz="1800" i="1">
                              <a:latin typeface="Cambria Math"/>
                            </a:rPr>
                          </m:ctrlPr>
                        </m:funcPr>
                        <m:fName>
                          <m:r>
                            <a:rPr lang="en-US" sz="1800" i="1">
                              <a:latin typeface="Cambria Math"/>
                            </a:rPr>
                            <m:t>𝑠𝑖𝑛</m:t>
                          </m:r>
                        </m:fName>
                        <m:e>
                          <m:f>
                            <m:fPr>
                              <m:ctrlPr>
                                <a:rPr lang="en-US" sz="1800" i="1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1800" i="1">
                                  <a:latin typeface="Cambria Math"/>
                                  <a:ea typeface="Cambria Math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sz="1800" i="1">
                                  <a:latin typeface="Cambria Math"/>
                                </a:rPr>
                                <m:t>6</m:t>
                              </m:r>
                            </m:den>
                          </m:f>
                        </m:e>
                      </m:func>
                      <m:r>
                        <a:rPr lang="ru-RU" sz="1800" b="0" i="1" smtClean="0">
                          <a:latin typeface="Cambria Math"/>
                        </a:rPr>
                        <m:t>=1</m:t>
                      </m:r>
                      <m:r>
                        <a:rPr lang="ru-RU" sz="1800" b="0" i="1" smtClean="0">
                          <a:latin typeface="Cambria Math"/>
                          <a:ea typeface="Cambria Math"/>
                        </a:rPr>
                        <m:t>⇒</m:t>
                      </m:r>
                      <m:func>
                        <m:funcPr>
                          <m:ctrlPr>
                            <a:rPr lang="en-US" sz="1800" i="1">
                              <a:latin typeface="Cambria Math"/>
                            </a:rPr>
                          </m:ctrlPr>
                        </m:funcPr>
                        <m:fName>
                          <m:r>
                            <a:rPr lang="en-US" sz="1800" i="1">
                              <a:latin typeface="Cambria Math"/>
                            </a:rPr>
                            <m:t>𝑠𝑖𝑛</m:t>
                          </m:r>
                        </m:fName>
                        <m:e>
                          <m:r>
                            <a:rPr lang="en-US" sz="1800" i="1">
                              <a:latin typeface="Cambria Math"/>
                            </a:rPr>
                            <m:t>2</m:t>
                          </m:r>
                          <m:r>
                            <a:rPr lang="en-US" sz="1800" i="1">
                              <a:latin typeface="Cambria Math"/>
                            </a:rPr>
                            <m:t>𝑥</m:t>
                          </m:r>
                        </m:e>
                      </m:func>
                      <m:r>
                        <a:rPr lang="ru-RU" sz="1800" b="0" i="1" smtClean="0">
                          <a:latin typeface="Cambria Math"/>
                        </a:rPr>
                        <m:t>=1−</m:t>
                      </m:r>
                      <m:f>
                        <m:fPr>
                          <m:ctrlPr>
                            <a:rPr lang="ru-RU" sz="18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ru-RU" sz="18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ru-RU" sz="18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ru-RU" sz="1800" b="0" i="1" smtClean="0">
                          <a:latin typeface="Cambria Math"/>
                          <a:ea typeface="Cambria Math"/>
                        </a:rPr>
                        <m:t>⇒</m:t>
                      </m:r>
                      <m:func>
                        <m:funcPr>
                          <m:ctrlPr>
                            <a:rPr lang="en-US" sz="1800" b="0" i="1" smtClean="0">
                              <a:latin typeface="Cambria Math"/>
                              <a:ea typeface="Cambria Math"/>
                            </a:rPr>
                          </m:ctrlPr>
                        </m:funcPr>
                        <m:fName>
                          <m:r>
                            <a:rPr lang="en-US" sz="1800" b="0" i="1" smtClean="0">
                              <a:latin typeface="Cambria Math"/>
                              <a:ea typeface="Cambria Math"/>
                            </a:rPr>
                            <m:t>𝑠𝑖𝑛</m:t>
                          </m:r>
                        </m:fName>
                        <m:e>
                          <m:r>
                            <a:rPr lang="en-US" sz="1800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  <m:r>
                            <a:rPr lang="en-US" sz="1800" b="0" i="1" smtClean="0">
                              <a:latin typeface="Cambria Math"/>
                              <a:ea typeface="Cambria Math"/>
                            </a:rPr>
                            <m:t>𝑥</m:t>
                          </m:r>
                        </m:e>
                      </m:func>
                      <m:r>
                        <a:rPr lang="en-US" sz="1800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1800" b="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1800" b="0" i="1" smtClean="0">
                              <a:latin typeface="Cambria Math"/>
                              <a:ea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1800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1800" i="1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800" b="0" i="1" smtClean="0">
                          <a:latin typeface="Cambria Math"/>
                        </a:rPr>
                        <m:t>2</m:t>
                      </m:r>
                      <m:r>
                        <a:rPr lang="en-US" sz="1800" b="0" i="1" smtClean="0">
                          <a:latin typeface="Cambria Math"/>
                        </a:rPr>
                        <m:t>𝑥</m:t>
                      </m:r>
                      <m:r>
                        <a:rPr lang="en-US" sz="18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1800" b="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1800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1800" b="0" i="1" smtClean="0">
                                  <a:latin typeface="Cambria Math"/>
                                </a:rPr>
                                <m:t>−1</m:t>
                              </m:r>
                            </m:e>
                          </m:d>
                        </m:e>
                        <m:sup>
                          <m:r>
                            <a:rPr lang="en-US" sz="1800" b="0" i="1" smtClean="0">
                              <a:latin typeface="Cambria Math"/>
                            </a:rPr>
                            <m:t>𝑘</m:t>
                          </m:r>
                        </m:sup>
                      </m:sSup>
                      <m:f>
                        <m:fPr>
                          <m:ctrlPr>
                            <a:rPr lang="en-US" sz="18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1800" b="0" i="1" smtClean="0">
                              <a:latin typeface="Cambria Math"/>
                              <a:ea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US" sz="1800" b="0" i="1" smtClean="0">
                              <a:latin typeface="Cambria Math"/>
                            </a:rPr>
                            <m:t>6</m:t>
                          </m:r>
                        </m:den>
                      </m:f>
                      <m:r>
                        <a:rPr lang="en-US" sz="1800" b="0" i="1" smtClean="0">
                          <a:latin typeface="Cambria Math"/>
                        </a:rPr>
                        <m:t>+</m:t>
                      </m:r>
                      <m:r>
                        <a:rPr lang="en-US" sz="1800" b="0" i="1" smtClean="0">
                          <a:latin typeface="Cambria Math"/>
                          <a:ea typeface="Cambria Math"/>
                        </a:rPr>
                        <m:t>𝜋</m:t>
                      </m:r>
                      <m:r>
                        <a:rPr lang="en-US" sz="1800" b="0" i="1" smtClean="0">
                          <a:latin typeface="Cambria Math"/>
                          <a:ea typeface="Cambria Math"/>
                        </a:rPr>
                        <m:t>𝑘</m:t>
                      </m:r>
                      <m:r>
                        <a:rPr lang="en-US" sz="1800" b="0" i="1" smtClean="0">
                          <a:latin typeface="Cambria Math"/>
                          <a:ea typeface="Cambria Math"/>
                        </a:rPr>
                        <m:t>, </m:t>
                      </m:r>
                      <m:r>
                        <a:rPr lang="en-US" sz="1800" b="0" i="1" smtClean="0">
                          <a:latin typeface="Cambria Math"/>
                          <a:ea typeface="Cambria Math"/>
                        </a:rPr>
                        <m:t>𝑘</m:t>
                      </m:r>
                      <m:r>
                        <a:rPr lang="en-US" sz="1800" b="0" i="1" smtClean="0">
                          <a:latin typeface="Cambria Math"/>
                          <a:ea typeface="Cambria Math"/>
                        </a:rPr>
                        <m:t>∈</m:t>
                      </m:r>
                      <m:r>
                        <a:rPr lang="en-US" sz="1800" b="0" i="1" smtClean="0">
                          <a:latin typeface="Cambria Math"/>
                          <a:ea typeface="Cambria Math"/>
                        </a:rPr>
                        <m:t>𝑍</m:t>
                      </m:r>
                      <m:r>
                        <a:rPr lang="en-US" sz="1800" b="0" i="1" smtClean="0">
                          <a:latin typeface="Cambria Math"/>
                          <a:ea typeface="Cambria Math"/>
                        </a:rPr>
                        <m:t>⇒</m:t>
                      </m:r>
                      <m:r>
                        <a:rPr lang="en-US" sz="1800" b="0" i="1" smtClean="0">
                          <a:latin typeface="Cambria Math"/>
                          <a:ea typeface="Cambria Math"/>
                        </a:rPr>
                        <m:t>𝑥</m:t>
                      </m:r>
                      <m:r>
                        <a:rPr lang="en-US" sz="1800" i="1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1800" i="1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1800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1800" i="1">
                                  <a:latin typeface="Cambria Math"/>
                                </a:rPr>
                                <m:t>−1</m:t>
                              </m:r>
                            </m:e>
                          </m:d>
                        </m:e>
                        <m:sup>
                          <m:r>
                            <a:rPr lang="en-US" sz="1800" i="1">
                              <a:latin typeface="Cambria Math"/>
                            </a:rPr>
                            <m:t>𝑘</m:t>
                          </m:r>
                        </m:sup>
                      </m:sSup>
                      <m:f>
                        <m:fPr>
                          <m:ctrlPr>
                            <a:rPr lang="en-US" sz="18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1800" i="1">
                              <a:latin typeface="Cambria Math"/>
                              <a:ea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US" sz="1800" b="0" i="1" smtClean="0">
                              <a:latin typeface="Cambria Math"/>
                            </a:rPr>
                            <m:t>12</m:t>
                          </m:r>
                        </m:den>
                      </m:f>
                      <m:r>
                        <a:rPr lang="en-US" sz="1800" i="1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sz="1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1800" i="1">
                              <a:latin typeface="Cambria Math"/>
                              <a:ea typeface="Cambria Math"/>
                            </a:rPr>
                            <m:t>𝜋</m:t>
                          </m:r>
                          <m:r>
                            <a:rPr lang="en-US" sz="1800" i="1">
                              <a:latin typeface="Cambria Math"/>
                              <a:ea typeface="Cambria Math"/>
                            </a:rPr>
                            <m:t>𝑘</m:t>
                          </m:r>
                        </m:num>
                        <m:den>
                          <m:r>
                            <a:rPr lang="en-US" sz="18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sz="1800" i="1">
                          <a:latin typeface="Cambria Math"/>
                          <a:ea typeface="Cambria Math"/>
                        </a:rPr>
                        <m:t>, </m:t>
                      </m:r>
                      <m:r>
                        <a:rPr lang="en-US" sz="1800" i="1">
                          <a:latin typeface="Cambria Math"/>
                          <a:ea typeface="Cambria Math"/>
                        </a:rPr>
                        <m:t>𝑘</m:t>
                      </m:r>
                      <m:r>
                        <a:rPr lang="en-US" sz="1800" i="1">
                          <a:latin typeface="Cambria Math"/>
                          <a:ea typeface="Cambria Math"/>
                        </a:rPr>
                        <m:t>∈</m:t>
                      </m:r>
                      <m:r>
                        <a:rPr lang="en-US" sz="1800" i="1">
                          <a:latin typeface="Cambria Math"/>
                          <a:ea typeface="Cambria Math"/>
                        </a:rPr>
                        <m:t>𝑍</m:t>
                      </m:r>
                    </m:oMath>
                  </m:oMathPara>
                </a14:m>
                <a:endParaRPr lang="en-US" sz="1800" i="1" dirty="0" smtClean="0"/>
              </a:p>
              <a:p>
                <a:pPr marL="0" indent="0">
                  <a:buNone/>
                </a:pPr>
                <a:r>
                  <a:rPr lang="ru-RU" sz="1800" dirty="0" smtClean="0"/>
                  <a:t>Ответ: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800" i="1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1800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1800" i="1">
                                <a:latin typeface="Cambria Math"/>
                              </a:rPr>
                              <m:t>−1</m:t>
                            </m:r>
                          </m:e>
                        </m:d>
                      </m:e>
                      <m:sup>
                        <m:r>
                          <a:rPr lang="en-US" sz="1800" i="1">
                            <a:latin typeface="Cambria Math"/>
                          </a:rPr>
                          <m:t>𝑘</m:t>
                        </m:r>
                      </m:sup>
                    </m:sSup>
                    <m:f>
                      <m:fPr>
                        <m:ctrlPr>
                          <a:rPr lang="en-US" sz="18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1800" i="1">
                            <a:latin typeface="Cambria Math"/>
                            <a:ea typeface="Cambria Math"/>
                          </a:rPr>
                          <m:t>𝜋</m:t>
                        </m:r>
                      </m:num>
                      <m:den>
                        <m:r>
                          <a:rPr lang="en-US" sz="1800" i="1">
                            <a:latin typeface="Cambria Math"/>
                          </a:rPr>
                          <m:t>12</m:t>
                        </m:r>
                      </m:den>
                    </m:f>
                    <m:r>
                      <a:rPr lang="en-US" sz="1800" i="1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US" sz="18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1800" i="1">
                            <a:latin typeface="Cambria Math"/>
                            <a:ea typeface="Cambria Math"/>
                          </a:rPr>
                          <m:t>𝜋</m:t>
                        </m:r>
                        <m:r>
                          <a:rPr lang="en-US" sz="1800" i="1">
                            <a:latin typeface="Cambria Math"/>
                            <a:ea typeface="Cambria Math"/>
                          </a:rPr>
                          <m:t>𝑘</m:t>
                        </m:r>
                      </m:num>
                      <m:den>
                        <m:r>
                          <a:rPr lang="en-US" sz="1800" i="1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n-US" sz="1800" i="1">
                        <a:latin typeface="Cambria Math"/>
                        <a:ea typeface="Cambria Math"/>
                      </a:rPr>
                      <m:t>, </m:t>
                    </m:r>
                    <m:r>
                      <a:rPr lang="en-US" sz="1800" i="1">
                        <a:latin typeface="Cambria Math"/>
                        <a:ea typeface="Cambria Math"/>
                      </a:rPr>
                      <m:t>𝑘</m:t>
                    </m:r>
                    <m:r>
                      <a:rPr lang="en-US" sz="1800" i="1">
                        <a:latin typeface="Cambria Math"/>
                        <a:ea typeface="Cambria Math"/>
                      </a:rPr>
                      <m:t>∈</m:t>
                    </m:r>
                    <m:r>
                      <a:rPr lang="en-US" sz="1800" i="1">
                        <a:latin typeface="Cambria Math"/>
                        <a:ea typeface="Cambria Math"/>
                      </a:rPr>
                      <m:t>𝑍</m:t>
                    </m:r>
                  </m:oMath>
                </a14:m>
                <a:r>
                  <a:rPr lang="ru-RU" sz="1800" dirty="0" smtClean="0"/>
                  <a:t>.</a:t>
                </a:r>
                <a:endParaRPr lang="en-US" sz="1800" dirty="0" smtClean="0"/>
              </a:p>
              <a:p>
                <a:pPr marL="0" indent="0">
                  <a:buNone/>
                </a:pPr>
                <a:endParaRPr lang="en-US" sz="1800" i="1" dirty="0" smtClean="0"/>
              </a:p>
              <a:p>
                <a:pPr marL="0" indent="0">
                  <a:buNone/>
                </a:pPr>
                <a:endParaRPr lang="ru-RU" sz="1800" i="1" dirty="0"/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678844"/>
                <a:ext cx="8229600" cy="4125153"/>
              </a:xfrm>
              <a:blipFill rotWithShape="1">
                <a:blip r:embed="rId2"/>
                <a:stretch>
                  <a:fillRect l="-44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="" xmlns:a14="http://schemas.microsoft.com/office/drawing/2010/main" Requires="a14">
          <p:sp>
            <p:nvSpPr>
              <p:cNvPr id="4" name="Прямоугольник 3"/>
              <p:cNvSpPr/>
              <p:nvPr/>
            </p:nvSpPr>
            <p:spPr>
              <a:xfrm>
                <a:off x="2139554" y="653172"/>
                <a:ext cx="2758897" cy="53681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1700" i="1">
                              <a:latin typeface="Cambria Math"/>
                            </a:rPr>
                          </m:ctrlPr>
                        </m:funcPr>
                        <m:fName>
                          <m:r>
                            <a:rPr lang="en-US" sz="1700" i="1">
                              <a:latin typeface="Cambria Math"/>
                            </a:rPr>
                            <m:t>𝑠𝑖𝑛</m:t>
                          </m:r>
                        </m:fName>
                        <m:e>
                          <m:d>
                            <m:dPr>
                              <m:ctrlPr>
                                <a:rPr lang="en-US" sz="1700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1700" i="1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sz="1700" i="1">
                                  <a:latin typeface="Cambria Math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sz="1700" i="1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sz="1700" i="1">
                                      <a:latin typeface="Cambria Math"/>
                                      <a:ea typeface="Cambria Math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US" sz="1700" i="1">
                                      <a:latin typeface="Cambria Math"/>
                                    </a:rPr>
                                    <m:t>12</m:t>
                                  </m:r>
                                </m:den>
                              </m:f>
                            </m:e>
                          </m:d>
                        </m:e>
                      </m:func>
                      <m:r>
                        <a:rPr lang="en-US" sz="1700" i="1">
                          <a:latin typeface="Cambria Math"/>
                          <a:ea typeface="Cambria Math"/>
                        </a:rPr>
                        <m:t>⋅</m:t>
                      </m:r>
                      <m:func>
                        <m:funcPr>
                          <m:ctrlPr>
                            <a:rPr lang="en-US" sz="1700" i="1">
                              <a:latin typeface="Cambria Math"/>
                              <a:ea typeface="Cambria Math"/>
                            </a:rPr>
                          </m:ctrlPr>
                        </m:funcPr>
                        <m:fName>
                          <m:r>
                            <a:rPr lang="en-US" sz="1700" i="1">
                              <a:latin typeface="Cambria Math"/>
                              <a:ea typeface="Cambria Math"/>
                            </a:rPr>
                            <m:t>𝑐𝑜𝑠</m:t>
                          </m:r>
                        </m:fName>
                        <m:e>
                          <m:d>
                            <m:dPr>
                              <m:ctrlPr>
                                <a:rPr lang="en-US" sz="1700" i="1"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en-US" sz="1700" i="1">
                                  <a:latin typeface="Cambria Math"/>
                                  <a:ea typeface="Cambria Math"/>
                                </a:rPr>
                                <m:t>𝑥</m:t>
                              </m:r>
                              <m:r>
                                <a:rPr lang="en-US" sz="1700" i="1">
                                  <a:latin typeface="Cambria Math"/>
                                  <a:ea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sz="1700" i="1">
                                      <a:latin typeface="Cambria Math"/>
                                      <a:ea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sz="1700" i="1">
                                      <a:latin typeface="Cambria Math"/>
                                      <a:ea typeface="Cambria Math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US" sz="1700" i="1">
                                      <a:latin typeface="Cambria Math"/>
                                      <a:ea typeface="Cambria Math"/>
                                    </a:rPr>
                                    <m:t>12</m:t>
                                  </m:r>
                                </m:den>
                              </m:f>
                            </m:e>
                          </m:d>
                        </m:e>
                      </m:func>
                    </m:oMath>
                  </m:oMathPara>
                </a14:m>
                <a:endParaRPr lang="ru-RU" sz="1700" dirty="0"/>
              </a:p>
            </p:txBody>
          </p:sp>
        </mc:Choice>
        <mc:Fallback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9554" y="653172"/>
                <a:ext cx="2758897" cy="536814"/>
              </a:xfrm>
              <a:prstGeom prst="rect">
                <a:avLst/>
              </a:prstGeom>
              <a:blipFill rotWithShape="1">
                <a:blip r:embed="rId3"/>
                <a:stretch>
                  <a:fillRect b="-454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="" xmlns:a14="http://schemas.microsoft.com/office/drawing/2010/main" Requires="a14">
          <p:sp>
            <p:nvSpPr>
              <p:cNvPr id="7" name="Прямоугольник 6"/>
              <p:cNvSpPr/>
              <p:nvPr/>
            </p:nvSpPr>
            <p:spPr>
              <a:xfrm>
                <a:off x="648896" y="2432103"/>
                <a:ext cx="1541640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700" i="1">
                              <a:latin typeface="Cambria Math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en-US" sz="1700" i="1"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a:rPr lang="en-US" sz="1700" i="1">
                                  <a:latin typeface="Cambria Math"/>
                                </a:rPr>
                                <m:t>𝑠𝑖𝑛</m:t>
                              </m:r>
                            </m:fName>
                            <m:e>
                              <m:r>
                                <a:rPr lang="en-US" sz="1700" i="1">
                                  <a:latin typeface="Cambria Math"/>
                                </a:rPr>
                                <m:t>2</m:t>
                              </m:r>
                              <m:r>
                                <a:rPr lang="en-US" sz="1700" i="1">
                                  <a:latin typeface="Cambria Math"/>
                                </a:rPr>
                                <m:t>𝑥</m:t>
                              </m:r>
                            </m:e>
                          </m:func>
                          <m:r>
                            <a:rPr lang="en-US" sz="1700" i="1">
                              <a:latin typeface="Cambria Math"/>
                            </a:rPr>
                            <m:t>+</m:t>
                          </m:r>
                          <m:func>
                            <m:funcPr>
                              <m:ctrlPr>
                                <a:rPr lang="en-US" sz="1700" i="1"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a:rPr lang="en-US" sz="1700" i="1">
                                  <a:latin typeface="Cambria Math"/>
                                </a:rPr>
                                <m:t>𝑠𝑖𝑛</m:t>
                              </m:r>
                            </m:fName>
                            <m:e>
                              <m:f>
                                <m:fPr>
                                  <m:ctrlPr>
                                    <a:rPr lang="en-US" sz="1700" i="1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sz="1700" i="1">
                                      <a:latin typeface="Cambria Math"/>
                                      <a:ea typeface="Cambria Math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US" sz="1700" i="1">
                                      <a:latin typeface="Cambria Math"/>
                                    </a:rPr>
                                    <m:t>6</m:t>
                                  </m:r>
                                </m:den>
                              </m:f>
                            </m:e>
                          </m:func>
                        </m:num>
                        <m:den>
                          <m:r>
                            <a:rPr lang="en-US" sz="1700" i="1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ru-RU" sz="1700" dirty="0"/>
              </a:p>
            </p:txBody>
          </p:sp>
        </mc:Choice>
        <mc:Fallback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8896" y="2432103"/>
                <a:ext cx="1541640" cy="70788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="" xmlns:p14="http://schemas.microsoft.com/office/powerpoint/2010/main" val="282351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129 -0.0216 L -0.18733 0.25772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802" y="139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694 -0.02469 L -0.02622 0.12963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67" y="77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4" grpId="1" animBg="1"/>
      <p:bldP spid="7" grpId="0" animBg="1"/>
      <p:bldP spid="7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14745"/>
            <a:ext cx="8229600" cy="857250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Пример:</a:t>
            </a:r>
            <a:endParaRPr lang="ru-RU" sz="3200" dirty="0"/>
          </a:p>
        </p:txBody>
      </p:sp>
      <mc:AlternateContent xmlns:mc="http://schemas.openxmlformats.org/markup-compatibility/2006">
        <mc:Choice xmlns=""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947895"/>
                <a:ext cx="8229600" cy="3394472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ru-RU" sz="1800" dirty="0" smtClean="0"/>
                  <a:t>Найти значение выражения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1800" b="0" i="1" smtClean="0">
                            <a:latin typeface="Cambria Math"/>
                          </a:rPr>
                        </m:ctrlPr>
                      </m:funcPr>
                      <m:fName>
                        <m:r>
                          <a:rPr lang="en-US" sz="1800" b="0" i="1" smtClean="0">
                            <a:latin typeface="Cambria Math"/>
                          </a:rPr>
                          <m:t>𝑐𝑜𝑠</m:t>
                        </m:r>
                      </m:fName>
                      <m:e>
                        <m:f>
                          <m:fPr>
                            <m:ctrlPr>
                              <a:rPr lang="en-US" sz="1800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1800" b="0" i="1" smtClean="0">
                                <a:latin typeface="Cambria Math"/>
                              </a:rPr>
                              <m:t>3</m:t>
                            </m:r>
                            <m:r>
                              <a:rPr lang="en-US" sz="1800" b="0" i="1" smtClean="0">
                                <a:latin typeface="Cambria Math"/>
                              </a:rPr>
                              <m:t>𝑥</m:t>
                            </m:r>
                          </m:num>
                          <m:den>
                            <m:r>
                              <a:rPr lang="en-US" sz="1800" b="0" i="1" smtClean="0">
                                <a:latin typeface="Cambria Math"/>
                              </a:rPr>
                              <m:t>2</m:t>
                            </m:r>
                          </m:den>
                        </m:f>
                      </m:e>
                    </m:func>
                    <m:r>
                      <a:rPr lang="en-US" sz="1800" b="0" i="1" smtClean="0">
                        <a:latin typeface="Cambria Math"/>
                        <a:ea typeface="Cambria Math"/>
                      </a:rPr>
                      <m:t>⋅</m:t>
                    </m:r>
                    <m:func>
                      <m:funcPr>
                        <m:ctrlPr>
                          <a:rPr lang="en-US" sz="1800" b="0" i="1" smtClean="0">
                            <a:latin typeface="Cambria Math"/>
                            <a:ea typeface="Cambria Math"/>
                          </a:rPr>
                        </m:ctrlPr>
                      </m:funcPr>
                      <m:fName>
                        <m:r>
                          <a:rPr lang="en-US" sz="1800" b="0" i="1" smtClean="0">
                            <a:latin typeface="Cambria Math"/>
                            <a:ea typeface="Cambria Math"/>
                          </a:rPr>
                          <m:t>𝑐𝑜𝑠</m:t>
                        </m:r>
                      </m:fName>
                      <m:e>
                        <m:f>
                          <m:fPr>
                            <m:ctrlPr>
                              <a:rPr lang="en-US" sz="1800" b="0" i="1" smtClean="0"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sz="1800" b="0" i="1" smtClean="0">
                                <a:latin typeface="Cambria Math"/>
                                <a:ea typeface="Cambria Math"/>
                              </a:rPr>
                              <m:t>𝑥</m:t>
                            </m:r>
                          </m:num>
                          <m:den>
                            <m:r>
                              <a:rPr lang="en-US" sz="1800" b="0" i="1" smtClean="0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den>
                        </m:f>
                      </m:e>
                    </m:func>
                    <m:r>
                      <a:rPr lang="ru-RU" sz="1800" b="0" i="1" smtClean="0">
                        <a:latin typeface="Cambria Math"/>
                        <a:ea typeface="Cambria Math"/>
                      </a:rPr>
                      <m:t> </m:t>
                    </m:r>
                  </m:oMath>
                </a14:m>
                <a:r>
                  <a:rPr lang="ru-RU" sz="1800" i="1" dirty="0" smtClean="0"/>
                  <a:t>, </a:t>
                </a:r>
                <a:r>
                  <a:rPr lang="ru-RU" sz="1800" dirty="0" smtClean="0"/>
                  <a:t>если</a:t>
                </a:r>
                <a:r>
                  <a:rPr lang="ru-RU" sz="1800" i="1" dirty="0" smtClean="0"/>
                  <a:t/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1800" b="0" i="1" smtClean="0">
                            <a:latin typeface="Cambria Math"/>
                          </a:rPr>
                        </m:ctrlPr>
                      </m:funcPr>
                      <m:fName>
                        <m:r>
                          <a:rPr lang="en-US" sz="1800" b="0" i="1" smtClean="0">
                            <a:latin typeface="Cambria Math"/>
                          </a:rPr>
                          <m:t>𝑐𝑜𝑠</m:t>
                        </m:r>
                      </m:fName>
                      <m:e>
                        <m:r>
                          <a:rPr lang="en-US" sz="1800" b="0" i="1" smtClean="0">
                            <a:latin typeface="Cambria Math"/>
                          </a:rPr>
                          <m:t>𝑥</m:t>
                        </m:r>
                      </m:e>
                    </m:func>
                    <m:r>
                      <a:rPr lang="en-US" sz="18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18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1800" b="0" i="1" smtClean="0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en-US" sz="1800" b="0" i="1" smtClean="0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1800" i="1" dirty="0" smtClean="0"/>
                  <a:t>.</a:t>
                </a:r>
              </a:p>
              <a:p>
                <a:pPr marL="0" indent="0">
                  <a:buNone/>
                </a:pPr>
                <a:r>
                  <a:rPr lang="ru-RU" sz="1800" dirty="0" smtClean="0"/>
                  <a:t>Решение:</a:t>
                </a:r>
                <a:endParaRPr lang="en-US" sz="180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1800" i="1">
                              <a:latin typeface="Cambria Math"/>
                            </a:rPr>
                          </m:ctrlPr>
                        </m:funcPr>
                        <m:fName>
                          <m:r>
                            <a:rPr lang="en-US" sz="1800" i="1">
                              <a:latin typeface="Cambria Math"/>
                            </a:rPr>
                            <m:t>𝑐𝑜𝑠</m:t>
                          </m:r>
                        </m:fName>
                        <m:e>
                          <m:r>
                            <a:rPr lang="en-US" sz="1800" i="1">
                              <a:latin typeface="Cambria Math"/>
                            </a:rPr>
                            <m:t>𝑠</m:t>
                          </m:r>
                        </m:e>
                      </m:func>
                      <m:r>
                        <a:rPr lang="en-US" sz="1800" i="1">
                          <a:latin typeface="Cambria Math"/>
                          <a:ea typeface="Cambria Math"/>
                        </a:rPr>
                        <m:t>⋅</m:t>
                      </m:r>
                      <m:func>
                        <m:funcPr>
                          <m:ctrlPr>
                            <a:rPr lang="en-US" sz="1800" i="1">
                              <a:latin typeface="Cambria Math"/>
                              <a:ea typeface="Cambria Math"/>
                            </a:rPr>
                          </m:ctrlPr>
                        </m:funcPr>
                        <m:fName>
                          <m:r>
                            <a:rPr lang="en-US" sz="1800" i="1">
                              <a:latin typeface="Cambria Math"/>
                              <a:ea typeface="Cambria Math"/>
                            </a:rPr>
                            <m:t>𝑐𝑜𝑠</m:t>
                          </m:r>
                        </m:fName>
                        <m:e>
                          <m:r>
                            <a:rPr lang="en-US" sz="1800" i="1">
                              <a:latin typeface="Cambria Math"/>
                              <a:ea typeface="Cambria Math"/>
                            </a:rPr>
                            <m:t>𝑡</m:t>
                          </m:r>
                        </m:e>
                      </m:func>
                      <m:r>
                        <a:rPr lang="en-US" sz="1800" i="1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1800" i="1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en-US" sz="1800" i="1">
                                  <a:latin typeface="Cambria Math"/>
                                  <a:ea typeface="Cambria Math"/>
                                </a:rPr>
                              </m:ctrlPr>
                            </m:funcPr>
                            <m:fName>
                              <m:r>
                                <a:rPr lang="en-US" sz="1800" i="1">
                                  <a:latin typeface="Cambria Math"/>
                                  <a:ea typeface="Cambria Math"/>
                                </a:rPr>
                                <m:t>𝑐𝑜𝑠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1800" i="1">
                                      <a:latin typeface="Cambria Math"/>
                                      <a:ea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sz="1800" i="1">
                                      <a:latin typeface="Cambria Math"/>
                                      <a:ea typeface="Cambria Math"/>
                                    </a:rPr>
                                    <m:t>𝑠</m:t>
                                  </m:r>
                                  <m:r>
                                    <a:rPr lang="en-US" sz="1800" i="1">
                                      <a:latin typeface="Cambria Math"/>
                                      <a:ea typeface="Cambria Math"/>
                                    </a:rPr>
                                    <m:t>+</m:t>
                                  </m:r>
                                  <m:r>
                                    <a:rPr lang="en-US" sz="1800" i="1">
                                      <a:latin typeface="Cambria Math"/>
                                      <a:ea typeface="Cambria Math"/>
                                    </a:rPr>
                                    <m:t>𝑡</m:t>
                                  </m:r>
                                </m:e>
                              </m:d>
                              <m:r>
                                <a:rPr lang="en-US" sz="1800" i="1">
                                  <a:latin typeface="Cambria Math"/>
                                  <a:ea typeface="Cambria Math"/>
                                </a:rPr>
                                <m:t>+</m:t>
                              </m:r>
                              <m:func>
                                <m:funcPr>
                                  <m:ctrlPr>
                                    <a:rPr lang="en-US" sz="1800" i="1">
                                      <a:latin typeface="Cambria Math"/>
                                      <a:ea typeface="Cambria Math"/>
                                    </a:rPr>
                                  </m:ctrlPr>
                                </m:funcPr>
                                <m:fName>
                                  <m:r>
                                    <a:rPr lang="en-US" sz="1800" i="1">
                                      <a:latin typeface="Cambria Math"/>
                                      <a:ea typeface="Cambria Math"/>
                                    </a:rPr>
                                    <m:t>𝑐𝑜𝑠</m:t>
                                  </m:r>
                                </m:fName>
                                <m:e>
                                  <m:r>
                                    <a:rPr lang="en-US" sz="1800" i="1">
                                      <a:latin typeface="Cambria Math"/>
                                      <a:ea typeface="Cambria Math"/>
                                    </a:rPr>
                                    <m:t>(</m:t>
                                  </m:r>
                                  <m:r>
                                    <a:rPr lang="en-US" sz="1800" i="1">
                                      <a:latin typeface="Cambria Math"/>
                                      <a:ea typeface="Cambria Math"/>
                                    </a:rPr>
                                    <m:t>𝑠</m:t>
                                  </m:r>
                                  <m:r>
                                    <a:rPr lang="en-US" sz="1800" i="1">
                                      <a:latin typeface="Cambria Math"/>
                                      <a:ea typeface="Cambria Math"/>
                                    </a:rPr>
                                    <m:t>−</m:t>
                                  </m:r>
                                  <m:r>
                                    <a:rPr lang="en-US" sz="1800" i="1">
                                      <a:latin typeface="Cambria Math"/>
                                      <a:ea typeface="Cambria Math"/>
                                    </a:rPr>
                                    <m:t>𝑡</m:t>
                                  </m:r>
                                  <m:r>
                                    <a:rPr lang="en-US" sz="1800" i="1">
                                      <a:latin typeface="Cambria Math"/>
                                      <a:ea typeface="Cambria Math"/>
                                    </a:rPr>
                                    <m:t>)</m:t>
                                  </m:r>
                                </m:e>
                              </m:func>
                            </m:e>
                          </m:func>
                        </m:num>
                        <m:den>
                          <m:r>
                            <a:rPr lang="en-US" sz="1800" i="1">
                              <a:latin typeface="Cambria Math"/>
                              <a:ea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1800" dirty="0" smtClean="0"/>
              </a:p>
              <a:p>
                <a:pPr marL="0" indent="0">
                  <a:buNone/>
                </a:pPr>
                <a:endParaRPr lang="ru-RU" sz="1800" dirty="0" smtClean="0"/>
              </a:p>
              <a:p>
                <a:pPr marL="0" indent="0">
                  <a:buNone/>
                </a:pPr>
                <a:endParaRPr lang="ru-RU" sz="1800" dirty="0"/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947895"/>
                <a:ext cx="8229600" cy="3394472"/>
              </a:xfrm>
              <a:blipFill rotWithShape="1">
                <a:blip r:embed="rId2"/>
                <a:stretch>
                  <a:fillRect l="-59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="" xmlns:a14="http://schemas.microsoft.com/office/drawing/2010/main" Requires="a14">
          <p:sp>
            <p:nvSpPr>
              <p:cNvPr id="4" name="Прямоугольник 3"/>
              <p:cNvSpPr/>
              <p:nvPr/>
            </p:nvSpPr>
            <p:spPr>
              <a:xfrm>
                <a:off x="3176796" y="858034"/>
                <a:ext cx="1554656" cy="61093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i="1">
                              <a:latin typeface="Cambria Math"/>
                            </a:rPr>
                          </m:ctrlPr>
                        </m:funcPr>
                        <m:fName>
                          <m:r>
                            <a:rPr lang="en-US" i="1">
                              <a:latin typeface="Cambria Math"/>
                            </a:rPr>
                            <m:t>𝑐𝑜𝑠</m:t>
                          </m:r>
                        </m:fName>
                        <m:e>
                          <m:f>
                            <m:f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latin typeface="Cambria Math"/>
                                </a:rPr>
                                <m:t>3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𝑥</m:t>
                              </m:r>
                            </m:num>
                            <m:den>
                              <m:r>
                                <a:rPr lang="en-US" i="1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e>
                      </m:func>
                      <m:r>
                        <a:rPr lang="en-US" i="1">
                          <a:latin typeface="Cambria Math"/>
                          <a:ea typeface="Cambria Math"/>
                        </a:rPr>
                        <m:t>⋅</m:t>
                      </m:r>
                      <m:func>
                        <m:funcPr>
                          <m:ctrlPr>
                            <a:rPr lang="en-US" i="1">
                              <a:latin typeface="Cambria Math"/>
                              <a:ea typeface="Cambria Math"/>
                            </a:rPr>
                          </m:ctrlPr>
                        </m:funcPr>
                        <m:fName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𝑐𝑜𝑠</m:t>
                          </m:r>
                        </m:fName>
                        <m:e>
                          <m:f>
                            <m:fPr>
                              <m:ctrlPr>
                                <a:rPr lang="en-US" i="1">
                                  <a:latin typeface="Cambria Math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latin typeface="Cambria Math"/>
                                  <a:ea typeface="Cambria Math"/>
                                </a:rPr>
                                <m:t>𝑥</m:t>
                              </m:r>
                            </m:num>
                            <m:den>
                              <m:r>
                                <a:rPr lang="en-US" i="1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den>
                          </m:f>
                        </m:e>
                      </m:func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76796" y="858034"/>
                <a:ext cx="1554656" cy="61093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="" xmlns:a14="http://schemas.microsoft.com/office/drawing/2010/main" Requires="a14">
          <p:sp>
            <p:nvSpPr>
              <p:cNvPr id="7" name="Прямоугольник 6"/>
              <p:cNvSpPr/>
              <p:nvPr/>
            </p:nvSpPr>
            <p:spPr>
              <a:xfrm>
                <a:off x="1789088" y="2152402"/>
                <a:ext cx="3220048" cy="79861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en-US" i="1">
                                  <a:latin typeface="Cambria Math"/>
                                  <a:ea typeface="Cambria Math"/>
                                </a:rPr>
                              </m:ctrlPr>
                            </m:funcPr>
                            <m:fName>
                              <m:r>
                                <a:rPr lang="en-US" i="1">
                                  <a:latin typeface="Cambria Math"/>
                                  <a:ea typeface="Cambria Math"/>
                                </a:rPr>
                                <m:t>𝑐𝑜𝑠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i="1">
                                      <a:latin typeface="Cambria Math"/>
                                      <a:ea typeface="Cambria Math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i="1" smtClean="0">
                                          <a:latin typeface="Cambria Math"/>
                                          <a:ea typeface="Cambria Math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b="0" i="1" smtClean="0">
                                          <a:latin typeface="Cambria Math"/>
                                          <a:ea typeface="Cambria Math"/>
                                        </a:rPr>
                                        <m:t>3</m:t>
                                      </m:r>
                                      <m:r>
                                        <a:rPr lang="en-US" b="0" i="1" smtClean="0">
                                          <a:latin typeface="Cambria Math"/>
                                          <a:ea typeface="Cambria Math"/>
                                        </a:rPr>
                                        <m:t>𝑥</m:t>
                                      </m:r>
                                    </m:num>
                                    <m:den>
                                      <m:r>
                                        <a:rPr lang="en-US" b="0" i="1" smtClean="0">
                                          <a:latin typeface="Cambria Math"/>
                                          <a:ea typeface="Cambria Math"/>
                                        </a:rPr>
                                        <m:t>2</m:t>
                                      </m:r>
                                    </m:den>
                                  </m:f>
                                  <m:r>
                                    <a:rPr lang="en-US" i="1">
                                      <a:latin typeface="Cambria Math"/>
                                      <a:ea typeface="Cambria Math"/>
                                    </a:rPr>
                                    <m:t>+</m:t>
                                  </m:r>
                                  <m:f>
                                    <m:fPr>
                                      <m:ctrlPr>
                                        <a:rPr lang="en-US" i="1" smtClean="0">
                                          <a:latin typeface="Cambria Math"/>
                                          <a:ea typeface="Cambria Math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b="0" i="1" smtClean="0">
                                          <a:latin typeface="Cambria Math"/>
                                          <a:ea typeface="Cambria Math"/>
                                        </a:rPr>
                                        <m:t>𝑥</m:t>
                                      </m:r>
                                    </m:num>
                                    <m:den>
                                      <m:r>
                                        <a:rPr lang="en-US" b="0" i="1" smtClean="0">
                                          <a:latin typeface="Cambria Math"/>
                                          <a:ea typeface="Cambria Math"/>
                                        </a:rPr>
                                        <m:t>2</m:t>
                                      </m:r>
                                    </m:den>
                                  </m:f>
                                </m:e>
                              </m:d>
                              <m:r>
                                <a:rPr lang="en-US" i="1">
                                  <a:latin typeface="Cambria Math"/>
                                  <a:ea typeface="Cambria Math"/>
                                </a:rPr>
                                <m:t>+</m:t>
                              </m:r>
                              <m:func>
                                <m:funcPr>
                                  <m:ctrlPr>
                                    <a:rPr lang="en-US" i="1">
                                      <a:latin typeface="Cambria Math"/>
                                      <a:ea typeface="Cambria Math"/>
                                    </a:rPr>
                                  </m:ctrlPr>
                                </m:funcPr>
                                <m:fName>
                                  <m:r>
                                    <a:rPr lang="en-US" i="1">
                                      <a:latin typeface="Cambria Math"/>
                                      <a:ea typeface="Cambria Math"/>
                                    </a:rPr>
                                    <m:t>𝑐𝑜𝑠</m:t>
                                  </m:r>
                                </m:fName>
                                <m:e>
                                  <m:r>
                                    <a:rPr lang="en-US" i="1">
                                      <a:latin typeface="Cambria Math"/>
                                      <a:ea typeface="Cambria Math"/>
                                    </a:rPr>
                                    <m:t>(</m:t>
                                  </m:r>
                                  <m:f>
                                    <m:fPr>
                                      <m:ctrlPr>
                                        <a:rPr lang="en-US" i="1" smtClean="0">
                                          <a:latin typeface="Cambria Math"/>
                                          <a:ea typeface="Cambria Math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b="0" i="1" smtClean="0">
                                          <a:latin typeface="Cambria Math"/>
                                          <a:ea typeface="Cambria Math"/>
                                        </a:rPr>
                                        <m:t>3</m:t>
                                      </m:r>
                                      <m:r>
                                        <a:rPr lang="en-US" b="0" i="1" smtClean="0">
                                          <a:latin typeface="Cambria Math"/>
                                          <a:ea typeface="Cambria Math"/>
                                        </a:rPr>
                                        <m:t>𝑥</m:t>
                                      </m:r>
                                    </m:num>
                                    <m:den>
                                      <m:r>
                                        <a:rPr lang="en-US" b="0" i="1" smtClean="0">
                                          <a:latin typeface="Cambria Math"/>
                                          <a:ea typeface="Cambria Math"/>
                                        </a:rPr>
                                        <m:t>2</m:t>
                                      </m:r>
                                    </m:den>
                                  </m:f>
                                  <m:r>
                                    <a:rPr lang="en-US" i="1">
                                      <a:latin typeface="Cambria Math"/>
                                      <a:ea typeface="Cambria Math"/>
                                    </a:rPr>
                                    <m:t>−</m:t>
                                  </m:r>
                                  <m:f>
                                    <m:fPr>
                                      <m:ctrlPr>
                                        <a:rPr lang="en-US" i="1" smtClean="0">
                                          <a:latin typeface="Cambria Math"/>
                                          <a:ea typeface="Cambria Math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b="0" i="1" smtClean="0">
                                          <a:latin typeface="Cambria Math"/>
                                          <a:ea typeface="Cambria Math"/>
                                        </a:rPr>
                                        <m:t>𝑥</m:t>
                                      </m:r>
                                    </m:num>
                                    <m:den>
                                      <m:r>
                                        <a:rPr lang="en-US" b="0" i="1" smtClean="0">
                                          <a:latin typeface="Cambria Math"/>
                                          <a:ea typeface="Cambria Math"/>
                                        </a:rPr>
                                        <m:t>2</m:t>
                                      </m:r>
                                    </m:den>
                                  </m:f>
                                  <m:r>
                                    <a:rPr lang="en-US" i="1">
                                      <a:latin typeface="Cambria Math"/>
                                      <a:ea typeface="Cambria Math"/>
                                    </a:rPr>
                                    <m:t>)</m:t>
                                  </m:r>
                                </m:e>
                              </m:func>
                            </m:e>
                          </m:func>
                        </m:num>
                        <m:den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89088" y="2152402"/>
                <a:ext cx="3220048" cy="798617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="" xmlns:a14="http://schemas.microsoft.com/office/drawing/2010/main" Requires="a14">
          <p:sp>
            <p:nvSpPr>
              <p:cNvPr id="8" name="Прямоугольник 7"/>
              <p:cNvSpPr/>
              <p:nvPr/>
            </p:nvSpPr>
            <p:spPr>
              <a:xfrm>
                <a:off x="4812258" y="2340083"/>
                <a:ext cx="1899301" cy="61093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en-US" i="1">
                                  <a:latin typeface="Cambria Math"/>
                                  <a:ea typeface="Cambria Math"/>
                                </a:rPr>
                              </m:ctrlPr>
                            </m:funcPr>
                            <m:fName>
                              <m:r>
                                <a:rPr lang="en-US" i="1">
                                  <a:latin typeface="Cambria Math"/>
                                  <a:ea typeface="Cambria Math"/>
                                </a:rPr>
                                <m:t>𝑐𝑜𝑠</m:t>
                              </m:r>
                            </m:fName>
                            <m:e>
                              <m:r>
                                <a:rPr lang="en-US" i="1" smtClean="0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𝑥</m:t>
                              </m:r>
                              <m:r>
                                <a:rPr lang="en-US" i="1">
                                  <a:latin typeface="Cambria Math"/>
                                  <a:ea typeface="Cambria Math"/>
                                </a:rPr>
                                <m:t>+</m:t>
                              </m:r>
                              <m:func>
                                <m:funcPr>
                                  <m:ctrlPr>
                                    <a:rPr lang="en-US" i="1">
                                      <a:latin typeface="Cambria Math"/>
                                      <a:ea typeface="Cambria Math"/>
                                    </a:rPr>
                                  </m:ctrlPr>
                                </m:funcPr>
                                <m:fName>
                                  <m:r>
                                    <a:rPr lang="en-US" i="1">
                                      <a:latin typeface="Cambria Math"/>
                                      <a:ea typeface="Cambria Math"/>
                                    </a:rPr>
                                    <m:t>𝑐𝑜𝑠</m:t>
                                  </m:r>
                                </m:fName>
                                <m:e>
                                  <m:r>
                                    <a:rPr lang="en-US" i="1" smtClean="0">
                                      <a:latin typeface="Cambria Math"/>
                                      <a:ea typeface="Cambria Math"/>
                                    </a:rPr>
                                    <m:t>𝑥</m:t>
                                  </m:r>
                                </m:e>
                              </m:func>
                            </m:e>
                          </m:func>
                        </m:num>
                        <m:den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12258" y="2340083"/>
                <a:ext cx="1899301" cy="610936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="" xmlns:a14="http://schemas.microsoft.com/office/drawing/2010/main" Requires="a14">
          <p:sp>
            <p:nvSpPr>
              <p:cNvPr id="9" name="TextBox 8"/>
              <p:cNvSpPr txBox="1"/>
              <p:nvPr/>
            </p:nvSpPr>
            <p:spPr>
              <a:xfrm>
                <a:off x="5759916" y="483518"/>
                <a:ext cx="182562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1400" b="0" i="1" smtClean="0">
                              <a:latin typeface="Cambria Math"/>
                            </a:rPr>
                          </m:ctrlPr>
                        </m:funcPr>
                        <m:fName>
                          <m:r>
                            <a:rPr lang="en-US" sz="1400" b="0" i="1" smtClean="0">
                              <a:latin typeface="Cambria Math"/>
                            </a:rPr>
                            <m:t>𝑐𝑜𝑠</m:t>
                          </m:r>
                        </m:fName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2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𝑥</m:t>
                          </m:r>
                        </m:e>
                      </m:func>
                      <m:r>
                        <a:rPr lang="en-US" sz="1400" b="0" i="1" smtClean="0">
                          <a:latin typeface="Cambria Math"/>
                        </a:rPr>
                        <m:t>=2</m:t>
                      </m:r>
                      <m:sSup>
                        <m:sSupPr>
                          <m:ctrlPr>
                            <a:rPr lang="en-US" sz="14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𝑐𝑜𝑠</m:t>
                          </m:r>
                        </m:e>
                        <m:sup>
                          <m:r>
                            <a:rPr lang="en-US" sz="1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1400" b="0" i="1" smtClean="0">
                          <a:latin typeface="Cambria Math"/>
                        </a:rPr>
                        <m:t>𝑥</m:t>
                      </m:r>
                      <m:r>
                        <a:rPr lang="en-US" sz="1400" b="0" i="1" smtClean="0">
                          <a:latin typeface="Cambria Math"/>
                        </a:rPr>
                        <m:t>−1</m:t>
                      </m:r>
                    </m:oMath>
                  </m:oMathPara>
                </a14:m>
                <a:endParaRPr lang="ru-RU" sz="1400" i="1" dirty="0"/>
              </a:p>
            </p:txBody>
          </p:sp>
        </mc:Choice>
        <mc:Fallback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59916" y="483518"/>
                <a:ext cx="1825628" cy="307777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="" xmlns:a14="http://schemas.microsoft.com/office/drawing/2010/main" Requires="a14">
          <p:sp>
            <p:nvSpPr>
              <p:cNvPr id="10" name="Прямоугольник 9"/>
              <p:cNvSpPr/>
              <p:nvPr/>
            </p:nvSpPr>
            <p:spPr>
              <a:xfrm>
                <a:off x="6524762" y="2305899"/>
                <a:ext cx="2431243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  <m:sSup>
                            <m:sSup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𝑐𝑜𝑠</m:t>
                              </m:r>
                            </m:e>
                            <m:sup>
                              <m:r>
                                <a:rPr lang="en-US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i="1">
                              <a:latin typeface="Cambria Math"/>
                            </a:rPr>
                            <m:t>𝑥</m:t>
                          </m:r>
                          <m:r>
                            <a:rPr lang="en-US" i="1">
                              <a:latin typeface="Cambria Math"/>
                            </a:rPr>
                            <m:t>−1</m:t>
                          </m:r>
                          <m:r>
                            <m:rPr>
                              <m:nor/>
                            </m:rPr>
                            <a:rPr lang="ru-RU" i="1" dirty="0"/>
                            <m:t> </m:t>
                          </m:r>
                          <m:r>
                            <a:rPr lang="en-US" b="0" i="1" dirty="0" smtClean="0">
                              <a:latin typeface="Cambria Math"/>
                            </a:rPr>
                            <m:t>+</m:t>
                          </m:r>
                          <m:func>
                            <m:funcPr>
                              <m:ctrlPr>
                                <a:rPr lang="en-US" b="0" i="1" dirty="0" smtClean="0"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a:rPr lang="en-US" b="0" i="1" dirty="0" smtClean="0">
                                  <a:latin typeface="Cambria Math"/>
                                </a:rPr>
                                <m:t>𝑐𝑜𝑠</m:t>
                              </m:r>
                            </m:fName>
                            <m:e>
                              <m:r>
                                <a:rPr lang="en-US" b="0" i="1" dirty="0" smtClean="0">
                                  <a:latin typeface="Cambria Math"/>
                                </a:rPr>
                                <m:t>𝑥</m:t>
                              </m:r>
                            </m:e>
                          </m:func>
                        </m:num>
                        <m:den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24762" y="2305899"/>
                <a:ext cx="2431243" cy="646331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="" xmlns:a14="http://schemas.microsoft.com/office/drawing/2010/main" Requires="a14">
          <p:sp>
            <p:nvSpPr>
              <p:cNvPr id="11" name="Прямоугольник 10"/>
              <p:cNvSpPr/>
              <p:nvPr/>
            </p:nvSpPr>
            <p:spPr>
              <a:xfrm>
                <a:off x="422482" y="2337064"/>
                <a:ext cx="1554656" cy="61093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i="1">
                              <a:latin typeface="Cambria Math"/>
                            </a:rPr>
                          </m:ctrlPr>
                        </m:funcPr>
                        <m:fName>
                          <m:r>
                            <a:rPr lang="en-US" i="1">
                              <a:latin typeface="Cambria Math"/>
                            </a:rPr>
                            <m:t>𝑐𝑜𝑠</m:t>
                          </m:r>
                        </m:fName>
                        <m:e>
                          <m:f>
                            <m:f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latin typeface="Cambria Math"/>
                                </a:rPr>
                                <m:t>3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𝑥</m:t>
                              </m:r>
                            </m:num>
                            <m:den>
                              <m:r>
                                <a:rPr lang="en-US" i="1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e>
                      </m:func>
                      <m:r>
                        <a:rPr lang="en-US" i="1">
                          <a:latin typeface="Cambria Math"/>
                          <a:ea typeface="Cambria Math"/>
                        </a:rPr>
                        <m:t>⋅</m:t>
                      </m:r>
                      <m:func>
                        <m:funcPr>
                          <m:ctrlPr>
                            <a:rPr lang="en-US" i="1">
                              <a:latin typeface="Cambria Math"/>
                              <a:ea typeface="Cambria Math"/>
                            </a:rPr>
                          </m:ctrlPr>
                        </m:funcPr>
                        <m:fName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𝑐𝑜𝑠</m:t>
                          </m:r>
                        </m:fName>
                        <m:e>
                          <m:f>
                            <m:fPr>
                              <m:ctrlPr>
                                <a:rPr lang="en-US" i="1">
                                  <a:latin typeface="Cambria Math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latin typeface="Cambria Math"/>
                                  <a:ea typeface="Cambria Math"/>
                                </a:rPr>
                                <m:t>𝑥</m:t>
                              </m:r>
                            </m:num>
                            <m:den>
                              <m:r>
                                <a:rPr lang="en-US" i="1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den>
                          </m:f>
                        </m:e>
                      </m:func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2482" y="2337064"/>
                <a:ext cx="1554656" cy="610936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="" xmlns:a14="http://schemas.microsoft.com/office/drawing/2010/main" Requires="a14">
          <p:sp>
            <p:nvSpPr>
              <p:cNvPr id="13" name="Прямоугольник 12"/>
              <p:cNvSpPr/>
              <p:nvPr/>
            </p:nvSpPr>
            <p:spPr>
              <a:xfrm>
                <a:off x="1794232" y="2956458"/>
                <a:ext cx="1964256" cy="85331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  <m:sSup>
                            <m:sSupPr>
                              <m:ctrlPr>
                                <a:rPr lang="en-US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i="1" smtClean="0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i="1" smtClean="0">
                                          <a:latin typeface="Cambria Math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b="0" i="1" smtClean="0">
                                          <a:latin typeface="Cambria Math"/>
                                        </a:rPr>
                                        <m:t>2</m:t>
                                      </m:r>
                                    </m:num>
                                    <m:den>
                                      <m:r>
                                        <a:rPr lang="en-US" b="0" i="1" smtClean="0">
                                          <a:latin typeface="Cambria Math"/>
                                        </a:rPr>
                                        <m:t>3</m:t>
                                      </m:r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lang="en-US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i="1">
                              <a:latin typeface="Cambria Math"/>
                            </a:rPr>
                            <m:t>−1</m:t>
                          </m:r>
                          <m:r>
                            <m:rPr>
                              <m:nor/>
                            </m:rPr>
                            <a:rPr lang="ru-RU" i="1" dirty="0"/>
                            <m:t> </m:t>
                          </m:r>
                          <m:r>
                            <a:rPr lang="en-US" b="0" i="1" dirty="0" smtClean="0">
                              <a:latin typeface="Cambria Math"/>
                            </a:rPr>
                            <m:t>+</m:t>
                          </m:r>
                          <m:f>
                            <m:fPr>
                              <m:ctrlPr>
                                <a:rPr lang="en-US" b="0" i="1" dirty="0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b="0" i="1" dirty="0" smtClean="0">
                                  <a:latin typeface="Cambria Math"/>
                                </a:rPr>
                                <m:t>2</m:t>
                              </m:r>
                            </m:num>
                            <m:den>
                              <m:r>
                                <a:rPr lang="en-US" b="0" i="1" dirty="0" smtClean="0">
                                  <a:latin typeface="Cambria Math"/>
                                </a:rPr>
                                <m:t>3</m:t>
                              </m:r>
                            </m:den>
                          </m:f>
                        </m:num>
                        <m:den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4232" y="2956458"/>
                <a:ext cx="1964256" cy="853311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="" xmlns:a14="http://schemas.microsoft.com/office/drawing/2010/main" Requires="a14">
          <p:sp>
            <p:nvSpPr>
              <p:cNvPr id="14" name="Прямоугольник 13"/>
              <p:cNvSpPr/>
              <p:nvPr/>
            </p:nvSpPr>
            <p:spPr>
              <a:xfrm>
                <a:off x="3572434" y="3014851"/>
                <a:ext cx="2021707" cy="79387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n-US" i="1" smtClean="0">
                                  <a:latin typeface="Cambria Math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8</m:t>
                              </m:r>
                            </m:num>
                            <m:den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9</m:t>
                              </m:r>
                            </m:den>
                          </m:f>
                          <m:r>
                            <a:rPr lang="en-US" i="1">
                              <a:latin typeface="Cambria Math"/>
                            </a:rPr>
                            <m:t>−1</m:t>
                          </m:r>
                          <m:r>
                            <m:rPr>
                              <m:nor/>
                            </m:rPr>
                            <a:rPr lang="ru-RU" i="1" dirty="0"/>
                            <m:t> </m:t>
                          </m:r>
                          <m:r>
                            <a:rPr lang="en-US" b="0" i="1" dirty="0" smtClean="0">
                              <a:latin typeface="Cambria Math"/>
                            </a:rPr>
                            <m:t>+</m:t>
                          </m:r>
                          <m:f>
                            <m:fPr>
                              <m:ctrlPr>
                                <a:rPr lang="en-US" b="0" i="1" dirty="0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b="0" i="1" dirty="0" smtClean="0">
                                  <a:latin typeface="Cambria Math"/>
                                </a:rPr>
                                <m:t>2</m:t>
                              </m:r>
                            </m:num>
                            <m:den>
                              <m:r>
                                <a:rPr lang="en-US" b="0" i="1" dirty="0" smtClean="0">
                                  <a:latin typeface="Cambria Math"/>
                                </a:rPr>
                                <m:t>3</m:t>
                              </m:r>
                            </m:den>
                          </m:f>
                        </m:num>
                        <m:den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2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5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18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72434" y="3014851"/>
                <a:ext cx="2021707" cy="79387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="" xmlns:a14="http://schemas.microsoft.com/office/drawing/2010/main" Requires="a14">
          <p:sp>
            <p:nvSpPr>
              <p:cNvPr id="15" name="Прямоугольник 14"/>
              <p:cNvSpPr/>
              <p:nvPr/>
            </p:nvSpPr>
            <p:spPr>
              <a:xfrm>
                <a:off x="473631" y="4155926"/>
                <a:ext cx="1110304" cy="48981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dirty="0"/>
                  <a:t>Ответ:</a:t>
                </a:r>
                <a:r>
                  <a:rPr lang="en-US" dirty="0" smtClean="0"/>
                  <a:t/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  <a:ea typeface="Cambria Math"/>
                          </a:rPr>
                          <m:t>5</m:t>
                        </m:r>
                      </m:num>
                      <m:den>
                        <m:r>
                          <a:rPr lang="en-US" i="1">
                            <a:latin typeface="Cambria Math"/>
                            <a:ea typeface="Cambria Math"/>
                          </a:rPr>
                          <m:t>18</m:t>
                        </m:r>
                      </m:den>
                    </m:f>
                  </m:oMath>
                </a14:m>
                <a:r>
                  <a:rPr lang="ru-RU" dirty="0"/>
                  <a:t>.</a:t>
                </a:r>
                <a:endParaRPr lang="en-US" dirty="0"/>
              </a:p>
            </p:txBody>
          </p:sp>
        </mc:Choice>
        <mc:Fallback>
          <p:sp>
            <p:nvSpPr>
              <p:cNvPr id="15" name="Прямоугольник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3631" y="4155926"/>
                <a:ext cx="1110304" cy="489814"/>
              </a:xfrm>
              <a:prstGeom prst="rect">
                <a:avLst/>
              </a:prstGeom>
              <a:blipFill rotWithShape="1">
                <a:blip r:embed="rId11"/>
                <a:stretch>
                  <a:fillRect l="-4945" r="-3846" b="-75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="" xmlns:p14="http://schemas.microsoft.com/office/powerpoint/2010/main" val="2710578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39 4.07407E-6 L -0.30104 0.28796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122" y="143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73 -1.7834E-6 L -0.00052 0.16816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2" y="83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4" grpId="1" animBg="1"/>
      <p:bldP spid="7" grpId="0" animBg="1"/>
      <p:bldP spid="8" grpId="0" animBg="1"/>
      <p:bldP spid="9" grpId="0" animBg="1"/>
      <p:bldP spid="10" grpId="0" animBg="1"/>
      <p:bldP spid="11" grpId="0" animBg="1"/>
      <p:bldP spid="11" grpId="1" animBg="1"/>
      <p:bldP spid="13" grpId="0" animBg="1"/>
      <p:bldP spid="14" grpId="0" animBg="1"/>
      <p:bldP spid="1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Домашнее задание: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Краткий конспект;</a:t>
            </a:r>
          </a:p>
          <a:p>
            <a:r>
              <a:rPr lang="ru-RU" dirty="0" smtClean="0"/>
              <a:t>Выполнить задания:</a:t>
            </a:r>
          </a:p>
          <a:p>
            <a:endParaRPr lang="ru-RU" dirty="0" smtClean="0"/>
          </a:p>
          <a:p>
            <a:endParaRPr lang="ru-RU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2357436"/>
            <a:ext cx="4448175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6" y="3500444"/>
            <a:ext cx="3838575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249</TotalTime>
  <Words>31</Words>
  <Application>Microsoft Office PowerPoint</Application>
  <PresentationFormat>Экран (16:9)</PresentationFormat>
  <Paragraphs>73</Paragraphs>
  <Slides>9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Преобразование произведений тригонометрических функций в суммы</vt:lpstr>
      <vt:lpstr>Слайд 2</vt:lpstr>
      <vt:lpstr>Слайд 3</vt:lpstr>
      <vt:lpstr>Слайд 4</vt:lpstr>
      <vt:lpstr>Преобразование произведений тригонометрических функций в суммы:</vt:lpstr>
      <vt:lpstr>Пример:</vt:lpstr>
      <vt:lpstr>Пример:</vt:lpstr>
      <vt:lpstr>Пример:</vt:lpstr>
      <vt:lpstr>Домашнее задание: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SERGEY</cp:lastModifiedBy>
  <cp:revision>28</cp:revision>
  <dcterms:created xsi:type="dcterms:W3CDTF">2014-04-18T09:26:34Z</dcterms:created>
  <dcterms:modified xsi:type="dcterms:W3CDTF">2021-01-12T14:40:14Z</dcterms:modified>
</cp:coreProperties>
</file>