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7" r:id="rId6"/>
    <p:sldId id="261" r:id="rId7"/>
    <p:sldId id="269" r:id="rId8"/>
    <p:sldId id="268" r:id="rId9"/>
    <p:sldId id="262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C58FAB-76CE-4464-BA01-2E6E03CDC27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62D1D4-AE15-40B0-A80E-28271F2DA4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Планирование деятельности  предприятия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ПМ03 Контроль и управление технологическими процессами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МДК 03.02 Учет и реализация электрической </a:t>
            </a:r>
            <a:r>
              <a:rPr lang="ru-RU" dirty="0" smtClean="0">
                <a:solidFill>
                  <a:srgbClr val="002060"/>
                </a:solidFill>
              </a:rPr>
              <a:t>энергии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 выполнением домашнего задания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длительности горизонта планирование делится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01122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1. </a:t>
            </a:r>
            <a:r>
              <a:rPr lang="ru-RU" b="1" dirty="0" smtClean="0"/>
              <a:t>Долгосрочное</a:t>
            </a:r>
            <a:r>
              <a:rPr lang="ru-RU" dirty="0" smtClean="0"/>
              <a:t> планирование, охватывающее период от 10 лет и выше.</a:t>
            </a:r>
          </a:p>
          <a:p>
            <a:r>
              <a:rPr lang="ru-RU" dirty="0" smtClean="0"/>
              <a:t>2. </a:t>
            </a:r>
            <a:r>
              <a:rPr lang="ru-RU" b="1" dirty="0" smtClean="0"/>
              <a:t>Среднесрочное</a:t>
            </a:r>
            <a:r>
              <a:rPr lang="ru-RU" dirty="0" smtClean="0"/>
              <a:t> планирование на период от 3 до 5 лет.</a:t>
            </a:r>
          </a:p>
          <a:p>
            <a:r>
              <a:rPr lang="ru-RU" dirty="0" smtClean="0"/>
              <a:t>3. </a:t>
            </a:r>
            <a:r>
              <a:rPr lang="ru-RU" b="1" dirty="0" smtClean="0"/>
              <a:t>Краткосрочное</a:t>
            </a:r>
            <a:r>
              <a:rPr lang="ru-RU" dirty="0" smtClean="0"/>
              <a:t> планирование, обычно на 1 год.</a:t>
            </a:r>
          </a:p>
          <a:p>
            <a:r>
              <a:rPr lang="ru-RU" dirty="0" smtClean="0"/>
              <a:t>В разных сферах деятельности плановый горизонт неодинаков. Планы разрабатываются на всех уровнях управления организацией:</a:t>
            </a:r>
          </a:p>
          <a:p>
            <a:pPr lvl="0"/>
            <a:r>
              <a:rPr lang="ru-RU" dirty="0" smtClean="0"/>
              <a:t>Фирма создает стратегические планы.</a:t>
            </a:r>
          </a:p>
          <a:p>
            <a:pPr lvl="0"/>
            <a:r>
              <a:rPr lang="ru-RU" dirty="0" smtClean="0"/>
              <a:t>Предприятие исходя из них и поступающих заказов разрабатывает годовые производственные программы.</a:t>
            </a:r>
          </a:p>
          <a:p>
            <a:pPr lvl="0"/>
            <a:r>
              <a:rPr lang="ru-RU" dirty="0" smtClean="0"/>
              <a:t>Цех на основе заказов составляет квартальные, месячные и недельные планы-графики.</a:t>
            </a:r>
          </a:p>
          <a:p>
            <a:pPr lvl="0"/>
            <a:r>
              <a:rPr lang="ru-RU" dirty="0" smtClean="0"/>
              <a:t>Участку выдаются сменно-суточные задания.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планирования на предприятии делят на две основные стадии: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01122" cy="487375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Стратегическое </a:t>
            </a:r>
            <a:r>
              <a:rPr lang="ru-RU" dirty="0" smtClean="0"/>
              <a:t>планирование — это плановая работа, включающая разработку прогнозов, программ и планов, в которых предусматриваются цели и стратегии поведения объектов управления в перспективе, позволяющие этим объектам эффективно функционировать и быстро приспосабливаться к изменяющимся условиям внешней среды.</a:t>
            </a:r>
          </a:p>
          <a:p>
            <a:r>
              <a:rPr lang="ru-RU" b="1" dirty="0" smtClean="0"/>
              <a:t>Тактическое </a:t>
            </a:r>
            <a:r>
              <a:rPr lang="ru-RU" dirty="0" smtClean="0"/>
              <a:t>планирование — это процесс принятия решений о том, какими должны быть действия предприятия и как следует распределять и использовать ресурсы для достижения стратегических целей.</a:t>
            </a:r>
          </a:p>
          <a:p>
            <a:r>
              <a:rPr lang="ru-RU" dirty="0" smtClean="0"/>
              <a:t>Основное различие между стратегическим и тактическим планированием можно рассматривать как различие между целями и средствами достижения целей.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01122" cy="664371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Оперативное планирование </a:t>
            </a:r>
            <a:r>
              <a:rPr lang="ru-RU" dirty="0" smtClean="0"/>
              <a:t>— фактически составная часть тактического планирования, но оно может охватывать короткий период времени (декада, месяц, квартал и др.) и связано с планированием отдельных операций в общем хозяйственном цикле (например, планирование маркетинга, планирование производства, составление бюджета и т. д.).</a:t>
            </a:r>
          </a:p>
          <a:p>
            <a:r>
              <a:rPr lang="ru-RU" dirty="0" smtClean="0"/>
              <a:t>Планирование на предприятии может принести положительный результат, если оно правильно организовано. К обсуждению и составлению планов следует привлекать всех работников предприятия, однако непосредственно в процессе планирования принимают участие высшие руководители предприятия, работники планового отдела (или группа плановиков в составе экономического отдела), руководители и специалисты подразделений.</a:t>
            </a:r>
          </a:p>
          <a:p>
            <a:r>
              <a:rPr lang="ru-RU" dirty="0" smtClean="0"/>
              <a:t>Высшее руководство определяет основные этапы и последовательность планирования, разрабатывает цели развития фирмы, стратегию предприятия, принимает решения по стратегическому планированию.</a:t>
            </a:r>
          </a:p>
          <a:p>
            <a:r>
              <a:rPr lang="ru-RU" dirty="0" smtClean="0"/>
              <a:t>Плановые работники, руководители среднего и низшего звеньев занимаются разработкой тактических и оперативных планов, причем основная часть планирования приходится на плановиков.</a:t>
            </a:r>
          </a:p>
          <a:p>
            <a:r>
              <a:rPr lang="ru-RU" dirty="0" smtClean="0"/>
              <a:t>Для более качественного составления плана целесообразно привлекать консультанта по планированию.</a:t>
            </a:r>
          </a:p>
          <a:p>
            <a:r>
              <a:rPr lang="ru-RU" dirty="0" smtClean="0"/>
              <a:t>Окончательные решения, связанные с утверждением подготовленного проекта плана, принимаются высшим руководством.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планирования: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48737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	</a:t>
            </a:r>
            <a:r>
              <a:rPr lang="ru-RU" b="1" i="1" dirty="0" smtClean="0"/>
              <a:t>статистические </a:t>
            </a:r>
            <a:r>
              <a:rPr lang="ru-RU" dirty="0" smtClean="0"/>
              <a:t>методы:</a:t>
            </a:r>
          </a:p>
          <a:p>
            <a:pPr lvl="0"/>
            <a:r>
              <a:rPr lang="ru-RU" dirty="0" smtClean="0"/>
              <a:t>построение и анализ динамических рядов (последовательного множества показателей во времени);</a:t>
            </a:r>
          </a:p>
          <a:p>
            <a:pPr lvl="0"/>
            <a:r>
              <a:rPr lang="ru-RU" dirty="0" smtClean="0"/>
              <a:t>экстраполяция;</a:t>
            </a:r>
          </a:p>
          <a:p>
            <a:pPr lvl="0"/>
            <a:r>
              <a:rPr lang="ru-RU" dirty="0" smtClean="0"/>
              <a:t>регрессионное моделирование (решение уравнений, позволяющих находить значения переменных и оценивать их влияние на искомую величину; они имеют вид </a:t>
            </a:r>
            <a:r>
              <a:rPr lang="ru-RU" i="1" dirty="0" smtClean="0"/>
              <a:t>Ах, + Вх</a:t>
            </a:r>
            <a:r>
              <a:rPr lang="ru-RU" i="1" baseline="-25000" dirty="0" smtClean="0"/>
              <a:t>2</a:t>
            </a:r>
            <a:r>
              <a:rPr lang="ru-RU" i="1" dirty="0" smtClean="0"/>
              <a:t> </a:t>
            </a:r>
            <a:r>
              <a:rPr lang="ru-RU" dirty="0" smtClean="0"/>
              <a:t>+ </a:t>
            </a:r>
            <a:r>
              <a:rPr lang="en-US" i="1" dirty="0" smtClean="0"/>
              <a:t>const</a:t>
            </a:r>
            <a:r>
              <a:rPr lang="ru-RU" i="1" dirty="0" smtClean="0"/>
              <a:t>, </a:t>
            </a:r>
            <a:r>
              <a:rPr lang="ru-RU" dirty="0" smtClean="0"/>
              <a:t>где </a:t>
            </a:r>
            <a:r>
              <a:rPr lang="ru-RU" dirty="0" err="1" smtClean="0"/>
              <a:t>х</a:t>
            </a:r>
            <a:r>
              <a:rPr lang="ru-RU" dirty="0" smtClean="0"/>
              <a:t>, и </a:t>
            </a:r>
            <a:r>
              <a:rPr lang="ru-RU" dirty="0" err="1" smtClean="0"/>
              <a:t>х</a:t>
            </a:r>
            <a:r>
              <a:rPr lang="ru-RU" dirty="0" smtClean="0"/>
              <a:t>, — неизвестные переменные; </a:t>
            </a:r>
            <a:r>
              <a:rPr lang="ru-RU" i="1" dirty="0" err="1" smtClean="0"/>
              <a:t>Ац</a:t>
            </a:r>
            <a:r>
              <a:rPr lang="ru-RU" i="1" dirty="0" smtClean="0"/>
              <a:t> В— </a:t>
            </a:r>
            <a:r>
              <a:rPr lang="ru-RU" dirty="0" smtClean="0"/>
              <a:t>коэффициенты, показывающие их роль в прогнозируемой системе);</a:t>
            </a:r>
          </a:p>
          <a:p>
            <a:r>
              <a:rPr lang="ru-RU" dirty="0" smtClean="0"/>
              <a:t>2)	</a:t>
            </a:r>
            <a:r>
              <a:rPr lang="ru-RU" b="1" i="1" dirty="0" smtClean="0"/>
              <a:t>логические </a:t>
            </a:r>
            <a:r>
              <a:rPr lang="ru-RU" dirty="0" smtClean="0"/>
              <a:t>методы:</a:t>
            </a:r>
          </a:p>
          <a:p>
            <a:pPr lvl="0"/>
            <a:r>
              <a:rPr lang="ru-RU" dirty="0" smtClean="0"/>
              <a:t>аналогия (установление подобия между объектами, позволяющего на основе знания поведения одного прогнозировать поведение другого);</a:t>
            </a:r>
          </a:p>
          <a:p>
            <a:pPr lvl="0"/>
            <a:r>
              <a:rPr lang="ru-RU" dirty="0" smtClean="0"/>
              <a:t>построение параметрических рядов;</a:t>
            </a:r>
          </a:p>
          <a:p>
            <a:pPr lvl="0"/>
            <a:r>
              <a:rPr lang="ru-RU" dirty="0" smtClean="0"/>
              <a:t>морфология (оценка вариантов сочетаний различных факторов);</a:t>
            </a:r>
          </a:p>
          <a:p>
            <a:pPr lvl="0"/>
            <a:r>
              <a:rPr lang="ru-RU" dirty="0" smtClean="0"/>
              <a:t>матричные модели ;</a:t>
            </a:r>
          </a:p>
          <a:p>
            <a:pPr lvl="0"/>
            <a:r>
              <a:rPr lang="ru-RU" dirty="0" smtClean="0"/>
              <a:t>причинно-следственный анализ.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572560" cy="6715148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Бюджетный метод </a:t>
            </a:r>
            <a:r>
              <a:rPr lang="ru-RU" dirty="0" smtClean="0"/>
              <a:t>основывается на составлении отчетных и плановых </a:t>
            </a:r>
            <a:r>
              <a:rPr lang="ru-RU" i="1" dirty="0" smtClean="0"/>
              <a:t>бюджетов, </a:t>
            </a:r>
            <a:r>
              <a:rPr lang="ru-RU" dirty="0" smtClean="0"/>
              <a:t>т. е. таблиц, отражающих состояние или распределение имеющихся у организации ресурсов в соответствии со стоящими целями. Такие бюджеты могут быть отчетными и плановыми (в последующем могут уточняться и корректироваться).</a:t>
            </a:r>
          </a:p>
          <a:p>
            <a:r>
              <a:rPr lang="ru-RU" dirty="0" smtClean="0"/>
              <a:t>В организации могут составляться несколько видов бюджетов.</a:t>
            </a:r>
          </a:p>
          <a:p>
            <a:r>
              <a:rPr lang="ru-RU" b="1" i="1" dirty="0" smtClean="0"/>
              <a:t>Основной (общий) бюджет </a:t>
            </a:r>
            <a:r>
              <a:rPr lang="ru-RU" dirty="0" smtClean="0"/>
              <a:t>отражает движение денежных средств, состояние активов и пассивов, прибылей и убытков.</a:t>
            </a:r>
          </a:p>
          <a:p>
            <a:r>
              <a:rPr lang="ru-RU" dirty="0" smtClean="0"/>
              <a:t>Составляются также </a:t>
            </a:r>
            <a:r>
              <a:rPr lang="ru-RU" b="1" i="1" dirty="0" smtClean="0"/>
              <a:t>оперативные бюджеты</a:t>
            </a:r>
            <a:r>
              <a:rPr lang="ru-RU" i="1" dirty="0" smtClean="0"/>
              <a:t>:</a:t>
            </a:r>
            <a:endParaRPr lang="ru-RU" dirty="0" smtClean="0"/>
          </a:p>
          <a:p>
            <a:pPr lvl="0"/>
            <a:r>
              <a:rPr lang="ru-RU" dirty="0" smtClean="0"/>
              <a:t>производства;</a:t>
            </a:r>
          </a:p>
          <a:p>
            <a:pPr lvl="0"/>
            <a:r>
              <a:rPr lang="ru-RU" dirty="0" smtClean="0"/>
              <a:t>продаж;</a:t>
            </a:r>
          </a:p>
          <a:p>
            <a:pPr lvl="0"/>
            <a:r>
              <a:rPr lang="ru-RU" dirty="0" smtClean="0"/>
              <a:t>рабочей силы;</a:t>
            </a:r>
          </a:p>
          <a:p>
            <a:pPr lvl="0"/>
            <a:r>
              <a:rPr lang="ru-RU" dirty="0" smtClean="0"/>
              <a:t>материальных запасов;</a:t>
            </a:r>
          </a:p>
          <a:p>
            <a:pPr lvl="0"/>
            <a:r>
              <a:rPr lang="ru-RU" dirty="0" smtClean="0"/>
              <a:t>готовой продукции;</a:t>
            </a:r>
          </a:p>
          <a:p>
            <a:pPr lvl="0"/>
            <a:r>
              <a:rPr lang="ru-RU" dirty="0" smtClean="0"/>
              <a:t>накладных, коммерческих, административных и иных расходов;</a:t>
            </a:r>
          </a:p>
          <a:p>
            <a:pPr lvl="0"/>
            <a:r>
              <a:rPr lang="ru-RU" dirty="0" smtClean="0"/>
              <a:t>распределения прибыли (на инвестиции, дивиденды, налоги);</a:t>
            </a:r>
          </a:p>
          <a:p>
            <a:pPr lvl="0"/>
            <a:r>
              <a:rPr lang="ru-RU" dirty="0" smtClean="0"/>
              <a:t>поступления наличности и проч.</a:t>
            </a:r>
          </a:p>
          <a:p>
            <a:r>
              <a:rPr lang="ru-RU" dirty="0" smtClean="0"/>
              <a:t>В соответствии с различными сценариями развития, а также при неустойчивой конъюнктуре можно разрабатывать «альтернативные» бюджеты. Бюджетный метод планирования (</a:t>
            </a:r>
            <a:r>
              <a:rPr lang="ru-RU" dirty="0" err="1" smtClean="0"/>
              <a:t>бюджетирование</a:t>
            </a:r>
            <a:r>
              <a:rPr lang="ru-RU" dirty="0" smtClean="0"/>
              <a:t>) обеспечивает:</a:t>
            </a:r>
          </a:p>
          <a:p>
            <a:pPr lvl="0"/>
            <a:r>
              <a:rPr lang="ru-RU" dirty="0" smtClean="0"/>
              <a:t>повышение эффективности работы организации за счет децентрализации управления, быстрого обнаружения и корректировки отклонений;</a:t>
            </a:r>
          </a:p>
          <a:p>
            <a:pPr lvl="0"/>
            <a:r>
              <a:rPr lang="ru-RU" dirty="0" smtClean="0"/>
              <a:t>оптимизацию распределения и расходования ресурсов, предупреждение бесхозяйственности;</a:t>
            </a:r>
          </a:p>
          <a:p>
            <a:pPr lvl="0"/>
            <a:r>
              <a:rPr lang="ru-RU" dirty="0" smtClean="0"/>
              <a:t>надежный контроль и оценку движения ресурсов и издержек и т. п.</a:t>
            </a:r>
          </a:p>
          <a:p>
            <a:r>
              <a:rPr lang="ru-RU" dirty="0" smtClean="0"/>
              <a:t>Но этот метод сложен, требует перестройки системы управления, индивидуализации ответственности, больших затрат.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643998" cy="63311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Балансовый </a:t>
            </a:r>
            <a:r>
              <a:rPr lang="ru-RU" dirty="0" smtClean="0"/>
              <a:t>метод планирования основывается на взаимной увязке двух бюджетов: ресурсов, которыми будет располагать организация, и потребностей в них в рамках планового периода.</a:t>
            </a:r>
          </a:p>
          <a:p>
            <a:r>
              <a:rPr lang="ru-RU" dirty="0" smtClean="0"/>
              <a:t>Если ресурсов по сравнению с потребностями недостаточно, то происходит поиск их дополнительных источников, позволяющих покрыть дефицит (как на стороне, так и за счет рационализации внутренних процессов).</a:t>
            </a:r>
          </a:p>
          <a:p>
            <a:r>
              <a:rPr lang="ru-RU" dirty="0" smtClean="0"/>
              <a:t>Невозможность решить проблему дефицита принуждает фирму снижать потребление (либо также на основе его рационализации, либо путем механического сокращения с соответствующим уменьшением конечных результатов).</a:t>
            </a:r>
          </a:p>
          <a:p>
            <a:r>
              <a:rPr lang="ru-RU" dirty="0" smtClean="0"/>
              <a:t>Если же ресурсы имеются в избытке, решается обратная проблема — расширения их потребления или избавления от излишков (последнее целесообразно даже в условиях инфляции, поскольку для хранения запасов приходится затрачивать значительные средства; кроме того, соответствующие объекты разрушаются, а также морально стареют и обесцениваются).</a:t>
            </a:r>
          </a:p>
          <a:p>
            <a:r>
              <a:rPr lang="ru-RU" dirty="0" smtClean="0"/>
              <a:t>Балансовый метод реализуется через составление системы </a:t>
            </a:r>
            <a:r>
              <a:rPr lang="ru-RU" i="1" dirty="0" smtClean="0"/>
              <a:t>балансов, </a:t>
            </a:r>
            <a:r>
              <a:rPr lang="ru-RU" dirty="0" smtClean="0"/>
              <a:t>которые бывают:</a:t>
            </a:r>
          </a:p>
          <a:p>
            <a:pPr lvl="0"/>
            <a:r>
              <a:rPr lang="ru-RU" dirty="0" smtClean="0"/>
              <a:t>по содержанию: материально-вещественными, стоимостными и трудовыми;</a:t>
            </a:r>
          </a:p>
          <a:p>
            <a:pPr lvl="0"/>
            <a:r>
              <a:rPr lang="ru-RU" dirty="0" smtClean="0"/>
              <a:t>по временному горизонту: отчетными, плановыми, прогнозными;</a:t>
            </a:r>
          </a:p>
          <a:p>
            <a:pPr lvl="0"/>
            <a:r>
              <a:rPr lang="ru-RU" dirty="0" smtClean="0"/>
              <a:t>по целям: аналитическими и рабочими.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572560" cy="6331100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Н</a:t>
            </a:r>
            <a:r>
              <a:rPr lang="ru-RU" b="1" i="1" dirty="0" smtClean="0"/>
              <a:t>ормативный метод </a:t>
            </a:r>
            <a:r>
              <a:rPr lang="ru-RU" dirty="0" smtClean="0"/>
              <a:t>планирования используется как самостоятельно, так и в качестве вспомогательного по отношению к балансовому. Его основой являются нормы и нормативы.</a:t>
            </a:r>
          </a:p>
          <a:p>
            <a:r>
              <a:rPr lang="ru-RU" b="1" i="1" dirty="0" smtClean="0"/>
              <a:t>Нормой </a:t>
            </a:r>
            <a:r>
              <a:rPr lang="ru-RU" dirty="0" smtClean="0"/>
              <a:t>называется периодически пересматривающаяся с учетом достижений НТР предельно допустимая затрата различных ресурсов (сырья, материалов, оборудования, рабочего времени, денежных средств и т. п.) на единицу продукции или работы.</a:t>
            </a:r>
          </a:p>
          <a:p>
            <a:r>
              <a:rPr lang="ru-RU" dirty="0" smtClean="0"/>
              <a:t>Например, план по материально-техническому снабжению будет рассчитываться путем перемножения норм расхода сырья, материалов, энергии и т. п. на величину производственного заказа.</a:t>
            </a:r>
          </a:p>
          <a:p>
            <a:r>
              <a:rPr lang="ru-RU" dirty="0" smtClean="0"/>
              <a:t>Под </a:t>
            </a:r>
            <a:r>
              <a:rPr lang="ru-RU" b="1" i="1" dirty="0" smtClean="0"/>
              <a:t>нормативом </a:t>
            </a:r>
            <a:r>
              <a:rPr lang="ru-RU" dirty="0" smtClean="0"/>
              <a:t>понимаются:</a:t>
            </a:r>
          </a:p>
          <a:p>
            <a:pPr lvl="0"/>
            <a:r>
              <a:rPr lang="ru-RU" dirty="0" smtClean="0"/>
              <a:t>удельный расход элемента нормирования (ресурса) на единицу результата, являющийся составляющей частью нормы;</a:t>
            </a:r>
          </a:p>
          <a:p>
            <a:pPr lvl="0"/>
            <a:r>
              <a:rPr lang="ru-RU" dirty="0" smtClean="0"/>
              <a:t>удельная величина технологических отходов и потерь;</a:t>
            </a:r>
          </a:p>
          <a:p>
            <a:pPr lvl="0"/>
            <a:r>
              <a:rPr lang="ru-RU" dirty="0" smtClean="0"/>
              <a:t>удельные размеры отчислений и платежей.</a:t>
            </a:r>
          </a:p>
          <a:p>
            <a:r>
              <a:rPr lang="ru-RU" dirty="0" smtClean="0"/>
              <a:t>В отличие от нормы норматив может быть только индивидуализированным. Исходя из того, что именно нормируется, выделяют:</a:t>
            </a:r>
          </a:p>
          <a:p>
            <a:pPr lvl="0"/>
            <a:r>
              <a:rPr lang="ru-RU" b="1" i="1" dirty="0" smtClean="0"/>
              <a:t>норму выработки</a:t>
            </a:r>
            <a:r>
              <a:rPr lang="ru-RU" i="1" dirty="0" smtClean="0"/>
              <a:t>, </a:t>
            </a:r>
            <a:r>
              <a:rPr lang="ru-RU" dirty="0" smtClean="0"/>
              <a:t>или количество единиц продукции (реальных или условных), которое должно быть изготовлено за единицу времени в определенных условиях;</a:t>
            </a:r>
          </a:p>
          <a:p>
            <a:pPr lvl="0"/>
            <a:r>
              <a:rPr lang="ru-RU" b="1" i="1" dirty="0" smtClean="0"/>
              <a:t>норму обслуживания</a:t>
            </a:r>
            <a:r>
              <a:rPr lang="ru-RU" i="1" dirty="0" smtClean="0"/>
              <a:t>, </a:t>
            </a:r>
            <a:r>
              <a:rPr lang="ru-RU" dirty="0" smtClean="0"/>
              <a:t>т. е. количество единиц оборудования, рабочих мест, площадей и проч., которое должно обслуживаться одним работником (бригадой);</a:t>
            </a:r>
          </a:p>
          <a:p>
            <a:pPr lvl="0"/>
            <a:r>
              <a:rPr lang="ru-RU" b="1" i="1" dirty="0" smtClean="0"/>
              <a:t>норму времени</a:t>
            </a:r>
            <a:r>
              <a:rPr lang="ru-RU" i="1" dirty="0" smtClean="0"/>
              <a:t>, </a:t>
            </a:r>
            <a:r>
              <a:rPr lang="ru-RU" dirty="0" smtClean="0"/>
              <a:t>определяющую его необходимые затраты (в человеко-часах или </a:t>
            </a:r>
            <a:r>
              <a:rPr lang="ru-RU" dirty="0" err="1" smtClean="0"/>
              <a:t>человеко-минутах</a:t>
            </a:r>
            <a:r>
              <a:rPr lang="ru-RU" dirty="0" smtClean="0"/>
              <a:t>) на выпуск условного объема продукции, обслуживания единицы оборудования или осуществление операции (ее отдельных элементов) одним работником (группой) в наиболее благоприятных условиях;</a:t>
            </a:r>
          </a:p>
          <a:p>
            <a:pPr lvl="0"/>
            <a:r>
              <a:rPr lang="ru-RU" b="1" i="1" dirty="0" smtClean="0"/>
              <a:t>норму численности</a:t>
            </a:r>
            <a:r>
              <a:rPr lang="ru-RU" i="1" dirty="0" smtClean="0"/>
              <a:t>, </a:t>
            </a:r>
            <a:r>
              <a:rPr lang="ru-RU" dirty="0" smtClean="0"/>
              <a:t>определяемую количеством работников, необходимым для выполнения производственного задания (объема работы, обслуживания установленного оборудования). Примером является норма управляемости — число подчиненных у руководителя.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643998" cy="63311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Нормирование ресурсов, прежде всего материальных, осуществляется следующими методами:</a:t>
            </a:r>
          </a:p>
          <a:p>
            <a:pPr lvl="0"/>
            <a:r>
              <a:rPr lang="ru-RU" b="1" i="1" dirty="0" smtClean="0"/>
              <a:t>отчетно-статистическим</a:t>
            </a:r>
            <a:r>
              <a:rPr lang="ru-RU" i="1" dirty="0" smtClean="0"/>
              <a:t> </a:t>
            </a:r>
            <a:r>
              <a:rPr lang="ru-RU" dirty="0" smtClean="0"/>
              <a:t>(объем выпущенной продукции сопоставляется с затратами ресурсов, на основе чего определяется их удельный расход). Недостаток метода состоит в усредненности полученных норм, фактической узаконенности потерь, нерационального использования ресурсов и искажении тем самым реальных возможностей производства;</a:t>
            </a:r>
          </a:p>
          <a:p>
            <a:pPr lvl="0"/>
            <a:r>
              <a:rPr lang="ru-RU" b="1" i="1" dirty="0" smtClean="0"/>
              <a:t>опытно-производственным</a:t>
            </a:r>
            <a:r>
              <a:rPr lang="ru-RU" i="1" dirty="0" smtClean="0"/>
              <a:t> </a:t>
            </a:r>
            <a:r>
              <a:rPr lang="ru-RU" dirty="0" smtClean="0"/>
              <a:t>(аналитико-исследовательским), основанным на испытаниях оборудования, хронометраже операций, выполняемых наиболее опытными и подготовленными работниками, научной оценке и обобщении полученных данных, что создает надежную основу для расчета норм;</a:t>
            </a:r>
          </a:p>
          <a:p>
            <a:pPr lvl="0"/>
            <a:r>
              <a:rPr lang="ru-RU" b="1" i="1" dirty="0" smtClean="0"/>
              <a:t>аналитико-расчетным,</a:t>
            </a:r>
            <a:r>
              <a:rPr lang="ru-RU" i="1" dirty="0" smtClean="0"/>
              <a:t> </a:t>
            </a:r>
            <a:r>
              <a:rPr lang="ru-RU" dirty="0" smtClean="0"/>
              <a:t>исходящим из конструктивных возможностей оборудования, потенциала человеческого организма, выявленных на основе специальных медико-биологических исследований, качественных характеристик применяемых сырья и материалов. Полученные таким способом нормы являются технически или научно обоснованными.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572560" cy="65008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 </a:t>
            </a:r>
            <a:r>
              <a:rPr lang="ru-RU" b="1" dirty="0" smtClean="0"/>
              <a:t>графическим </a:t>
            </a:r>
            <a:r>
              <a:rPr lang="ru-RU" dirty="0" smtClean="0"/>
              <a:t>необходимо прежде всего отнести </a:t>
            </a:r>
            <a:r>
              <a:rPr lang="ru-RU" b="1" i="1" dirty="0" smtClean="0"/>
              <a:t>метод сетевого планирования</a:t>
            </a:r>
            <a:r>
              <a:rPr lang="ru-RU" i="1" dirty="0" smtClean="0"/>
              <a:t>. </a:t>
            </a:r>
            <a:r>
              <a:rPr lang="ru-RU" dirty="0" smtClean="0"/>
              <a:t>Он был разработан в конце 1950-х гг. для прогнозирования, управления реализацией и контроля крупномасштабных проектов, оптимизации затрат на них.</a:t>
            </a:r>
          </a:p>
          <a:p>
            <a:r>
              <a:rPr lang="ru-RU" dirty="0" smtClean="0"/>
              <a:t>Исходным моментом применения указанного метода является определение продолжительности действий </a:t>
            </a:r>
            <a:r>
              <a:rPr lang="ru-RU" i="1" dirty="0" smtClean="0"/>
              <a:t>(работ), </a:t>
            </a:r>
            <a:r>
              <a:rPr lang="ru-RU" dirty="0" smtClean="0"/>
              <a:t>связанных с достижением поставленной цели.</a:t>
            </a:r>
          </a:p>
          <a:p>
            <a:r>
              <a:rPr lang="ru-RU" dirty="0" smtClean="0"/>
              <a:t>Выделяют </a:t>
            </a:r>
            <a:r>
              <a:rPr lang="ru-RU" i="1" dirty="0" smtClean="0"/>
              <a:t>действительные работы, </a:t>
            </a:r>
            <a:r>
              <a:rPr lang="ru-RU" dirty="0" smtClean="0"/>
              <a:t>сопровождающиеся затратами времени и ресурсов; </a:t>
            </a:r>
            <a:r>
              <a:rPr lang="ru-RU" i="1" dirty="0" smtClean="0"/>
              <a:t>работы ожидания, </a:t>
            </a:r>
            <a:r>
              <a:rPr lang="ru-RU" dirty="0" smtClean="0"/>
              <a:t>не требующие ресурсов, а лишь времени; </a:t>
            </a:r>
            <a:r>
              <a:rPr lang="ru-RU" i="1" dirty="0" smtClean="0"/>
              <a:t>фиктивные работы, </a:t>
            </a:r>
            <a:r>
              <a:rPr lang="ru-RU" dirty="0" smtClean="0"/>
              <a:t>не требующие ни того ни другого и отражающие логическую связь между остальными.</a:t>
            </a:r>
          </a:p>
          <a:p>
            <a:r>
              <a:rPr lang="ru-RU" dirty="0" smtClean="0"/>
              <a:t>Работы связывают между собой </a:t>
            </a:r>
            <a:r>
              <a:rPr lang="ru-RU" i="1" dirty="0" smtClean="0"/>
              <a:t>события, </a:t>
            </a:r>
            <a:r>
              <a:rPr lang="ru-RU" dirty="0" smtClean="0"/>
              <a:t>представляющие собой итог какой-то деятельности. События могут быть </a:t>
            </a:r>
            <a:r>
              <a:rPr lang="ru-RU" i="1" dirty="0" smtClean="0"/>
              <a:t>исходными, </a:t>
            </a:r>
            <a:r>
              <a:rPr lang="ru-RU" dirty="0" smtClean="0"/>
              <a:t>которым не предшествуют никакие работы; </a:t>
            </a:r>
            <a:r>
              <a:rPr lang="ru-RU" i="1" dirty="0" smtClean="0"/>
              <a:t>промежуточными, </a:t>
            </a:r>
            <a:r>
              <a:rPr lang="ru-RU" dirty="0" smtClean="0"/>
              <a:t>представляющими собой результат одной или нескольких работ; </a:t>
            </a:r>
            <a:r>
              <a:rPr lang="ru-RU" i="1" dirty="0" smtClean="0"/>
              <a:t>завершающими, </a:t>
            </a:r>
            <a:r>
              <a:rPr lang="ru-RU" dirty="0" smtClean="0"/>
              <a:t>свидетельствующими о достижении поставленной цели (за ними уже никаких работ не следует).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572560" cy="633110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Математические </a:t>
            </a:r>
            <a:r>
              <a:rPr lang="ru-RU" dirty="0" smtClean="0"/>
              <a:t>методы планирования сводятся к оптимизационным расчетам на основе различного рода моделей.</a:t>
            </a:r>
          </a:p>
          <a:p>
            <a:r>
              <a:rPr lang="ru-RU" dirty="0" smtClean="0"/>
              <a:t>К простейшим моделям относятся </a:t>
            </a:r>
            <a:r>
              <a:rPr lang="ru-RU" i="1" dirty="0" smtClean="0"/>
              <a:t>статистические, </a:t>
            </a:r>
            <a:r>
              <a:rPr lang="ru-RU" dirty="0" smtClean="0"/>
              <a:t>например корреляционная, отражающая взаимосвязь двух переменных величин. С ее помощью можно с определенной степенью вероятности предсказать (а соответственно, и запланировать) наступление события Б, если происходит связанное с ним событие А.</a:t>
            </a:r>
          </a:p>
          <a:p>
            <a:r>
              <a:rPr lang="ru-RU" dirty="0" smtClean="0"/>
              <a:t>Наиболее широкое распространение статистические модели находят в финансовом планировании. Например, они позволяют определять будущие доходы, основываясь на текущих вложениях и заданных процентных ставках.</a:t>
            </a:r>
          </a:p>
          <a:p>
            <a:r>
              <a:rPr lang="ru-RU" dirty="0" smtClean="0"/>
              <a:t>Методы </a:t>
            </a:r>
            <a:r>
              <a:rPr lang="ru-RU" b="1" i="1" dirty="0" smtClean="0"/>
              <a:t>линейного программирования </a:t>
            </a:r>
            <a:r>
              <a:rPr lang="ru-RU" dirty="0" smtClean="0"/>
              <a:t>дают возможность путем решения системы уравнений и неравенств, связывающих ряд переменных показателей, найти их оптимальные величины во взаимном сочетании. Это помогает по заданному критерию выбрать наиболее подходящий вариант функционирования или развития объекта управления, с тем чтобы обеспечить максимальную прибыль, минимизировать затраты и т. п.</a:t>
            </a:r>
          </a:p>
          <a:p>
            <a:r>
              <a:rPr lang="ru-RU" dirty="0" smtClean="0"/>
              <a:t>Чаще всего методы линейного программирования применяются там, где речь идет об оптимизации расходования тех или иных ресурсов, и позволяют:</a:t>
            </a:r>
          </a:p>
          <a:p>
            <a:pPr lvl="0"/>
            <a:r>
              <a:rPr lang="ru-RU" dirty="0" smtClean="0"/>
              <a:t>выбрать технологии, дающие возможность получить необходимый объем продукции при наименьшем расходе сырья и материалов;</a:t>
            </a:r>
          </a:p>
          <a:p>
            <a:pPr lvl="0"/>
            <a:r>
              <a:rPr lang="ru-RU" dirty="0" smtClean="0"/>
              <a:t>загрузить оборудование, выполняющее несколько видов работ, так, чтобы при этом достигалась наибольшая выработка;</a:t>
            </a:r>
          </a:p>
          <a:p>
            <a:pPr lvl="0"/>
            <a:r>
              <a:rPr lang="ru-RU" dirty="0" smtClean="0"/>
              <a:t>составить маршруты движения транспорта, позволяющие, с одной стороны, наиболее полно обслужить всех клиентов, а с другой — сделать это при минимальных затратах и проч.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Систематизировать полученные знания и умения по теме планирование деятельности организации.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Расскажите, что такое планирование.</a:t>
            </a:r>
          </a:p>
          <a:p>
            <a:r>
              <a:rPr lang="ru-RU" dirty="0" smtClean="0"/>
              <a:t>Перечислите основные принципы планирования и выберите три из них, которые считаете наиболее важными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Доклад на тему: «Особенности планирования экономических показателей и их влияние на результаты хозяйственной деятельности предприятия»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Значение экономического планирования для развития энергетики и всего народного хозяйства страны</a:t>
            </a:r>
          </a:p>
          <a:p>
            <a:r>
              <a:rPr lang="ru-RU" dirty="0" smtClean="0"/>
              <a:t>Виды и методы планирования</a:t>
            </a:r>
          </a:p>
          <a:p>
            <a:r>
              <a:rPr lang="ru-RU" dirty="0" smtClean="0"/>
              <a:t>Текущее и перспективное планирование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501122" cy="5500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Для разработки и применения стратегии и тактики предприятия необходима соответствующая организационная структура, обеспечивающая эффективное планирование.</a:t>
            </a:r>
          </a:p>
          <a:p>
            <a:r>
              <a:rPr lang="ru-RU" dirty="0" smtClean="0"/>
              <a:t>Планирование в широком понимании представляет собой процесс выбора целей и решений, необходимых для достижения выбранных целей. В более узком понимании планирование — это вид управленческой деятельности, способ оптимизации действии хозяйствующего субъекта.</a:t>
            </a:r>
          </a:p>
          <a:p>
            <a:r>
              <a:rPr lang="ru-RU" dirty="0" smtClean="0"/>
              <a:t>В условиях рыночных отношений основным регулятором действий субъектов предпринимательства являются цены на товары и услуги. Предприятия, как хозяйствующие собственники, вынуждены подчиняться экономическим законам стоимости, спроса и предложения, рыночного ценообразования, в связи с тем, что эти законы действуют объективно, независимо от воли и сознания людей.</a:t>
            </a:r>
          </a:p>
          <a:p>
            <a:r>
              <a:rPr lang="ru-RU" dirty="0" smtClean="0"/>
              <a:t>С другой стороны, предприятия не только подчиняются законам рынка, но и стремятся к самостоятельному принятию решения, их поведение в принятии решений является целенаправленным и осознанным. Иначе говоря, предприятия планируют трудовую деятельность  и свое развитие.</a:t>
            </a:r>
          </a:p>
          <a:p>
            <a:r>
              <a:rPr lang="ru-RU" dirty="0" smtClean="0"/>
              <a:t>Любое предприятие в своей деятельности сталкивается с неопределенностью. Инструментом преодоления неопределенности и является планирование.</a:t>
            </a:r>
          </a:p>
          <a:p>
            <a:r>
              <a:rPr lang="ru-RU" dirty="0" smtClean="0"/>
              <a:t>Известный американский специалист в области </a:t>
            </a:r>
            <a:r>
              <a:rPr lang="ru-RU" b="1" dirty="0" smtClean="0"/>
              <a:t>планирования </a:t>
            </a:r>
            <a:r>
              <a:rPr lang="ru-RU" dirty="0" smtClean="0"/>
              <a:t>Р. </a:t>
            </a:r>
            <a:r>
              <a:rPr lang="ru-RU" dirty="0" err="1" smtClean="0"/>
              <a:t>Акоф</a:t>
            </a:r>
            <a:r>
              <a:rPr lang="ru-RU" dirty="0" smtClean="0"/>
              <a:t> назвал его проектированием будущего и желаемых путей его достижения, одним из самых сложных видов умственной деятельности, доступных человеку.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01122" cy="6259662"/>
          </a:xfrm>
        </p:spPr>
        <p:txBody>
          <a:bodyPr>
            <a:normAutofit/>
          </a:bodyPr>
          <a:lstStyle/>
          <a:p>
            <a:r>
              <a:rPr lang="ru-RU" dirty="0" smtClean="0"/>
              <a:t>Планирование предполагает принятие конкретных решений, касающихся функционирования и развития организации в целом и ее отдельных частей, их увязку и интегрирование в интересах наиболее полного использования потенциала и оптимизации конечного результата. В частности, речь идет:</a:t>
            </a:r>
          </a:p>
          <a:p>
            <a:r>
              <a:rPr lang="ru-RU" dirty="0" smtClean="0"/>
              <a:t>о постановке целей и задач, выработке стратегий (в том числе и чрезвычайных), стандартов деятельности на предстоящий период;</a:t>
            </a:r>
          </a:p>
          <a:p>
            <a:pPr lvl="0"/>
            <a:r>
              <a:rPr lang="ru-RU" dirty="0" smtClean="0"/>
              <a:t>о распределении и перераспределении ресурсов в соответствии со складывающейся внешней и внутренней ситуацией;</a:t>
            </a:r>
          </a:p>
          <a:p>
            <a:pPr lvl="0"/>
            <a:r>
              <a:rPr lang="ru-RU" dirty="0" smtClean="0"/>
              <a:t>об определении последовательности действий по переводу организации в новое желаемое состояние;</a:t>
            </a:r>
          </a:p>
          <a:p>
            <a:pPr lvl="0"/>
            <a:r>
              <a:rPr lang="ru-RU" dirty="0" smtClean="0"/>
              <a:t>о создании координационных механизмов.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планирования деятельности предприятия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1. Степень неопределенности в планировании.</a:t>
            </a:r>
          </a:p>
          <a:p>
            <a:r>
              <a:rPr lang="ru-RU" dirty="0" smtClean="0"/>
              <a:t>2. Временная ориентация идей планирования.</a:t>
            </a:r>
          </a:p>
          <a:p>
            <a:r>
              <a:rPr lang="ru-RU" dirty="0" smtClean="0"/>
              <a:t>3. Горизонт планирования.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7467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Планирование осуществляется в соответствии с рядом принципов: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48737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i="1" dirty="0" smtClean="0"/>
              <a:t>участие</a:t>
            </a:r>
            <a:r>
              <a:rPr lang="ru-RU" i="1" dirty="0" smtClean="0"/>
              <a:t> </a:t>
            </a:r>
            <a:r>
              <a:rPr lang="ru-RU" dirty="0" smtClean="0"/>
              <a:t>максимального числа сотрудников организации в работе над планом уже на самых ранних этапах его составления (люди охотнее будут выполнять не спущенные сверху задачи, а те, что поставили сами себе);</a:t>
            </a:r>
          </a:p>
          <a:p>
            <a:pPr lvl="0"/>
            <a:r>
              <a:rPr lang="ru-RU" b="1" i="1" dirty="0" smtClean="0"/>
              <a:t>непрерывность,</a:t>
            </a:r>
            <a:r>
              <a:rPr lang="ru-RU" i="1" dirty="0" smtClean="0"/>
              <a:t> </a:t>
            </a:r>
            <a:r>
              <a:rPr lang="ru-RU" dirty="0" smtClean="0"/>
              <a:t>в соответствии с чем планирование является не единичным актом, а системой регулярно повторяющихся действий;</a:t>
            </a:r>
            <a:endParaRPr lang="ru-RU" i="1" dirty="0" smtClean="0"/>
          </a:p>
          <a:p>
            <a:pPr lvl="0"/>
            <a:r>
              <a:rPr lang="ru-RU" b="1" i="1" dirty="0" smtClean="0"/>
              <a:t>преемственность, </a:t>
            </a:r>
            <a:r>
              <a:rPr lang="ru-RU" dirty="0" smtClean="0"/>
              <a:t>предполагающая, что новые планы разрабатываются с учетом выполнения прошлых и того, что они сами послужат основой составления планов в будущем;</a:t>
            </a:r>
          </a:p>
          <a:p>
            <a:pPr lvl="0"/>
            <a:r>
              <a:rPr lang="ru-RU" b="1" i="1" dirty="0" smtClean="0"/>
              <a:t>гибкость,</a:t>
            </a:r>
            <a:r>
              <a:rPr lang="ru-RU" i="1" dirty="0" smtClean="0"/>
              <a:t> </a:t>
            </a:r>
            <a:r>
              <a:rPr lang="ru-RU" dirty="0" smtClean="0"/>
              <a:t>подразумевающая возможность пересмотра в определенных рамках ранее принятых планов при изменении обстоятельств;</a:t>
            </a:r>
          </a:p>
          <a:p>
            <a:pPr lvl="0"/>
            <a:r>
              <a:rPr lang="ru-RU" b="1" i="1" dirty="0" smtClean="0"/>
              <a:t>согласование </a:t>
            </a:r>
            <a:r>
              <a:rPr lang="ru-RU" dirty="0" smtClean="0"/>
              <a:t>планов, принимаемых в рамках организации (обусловлено взаимосвязанностью ее отдельных частей и необходимостью учета их интересов). Оно происходит путем </a:t>
            </a:r>
            <a:r>
              <a:rPr lang="ru-RU" b="1" i="1" dirty="0" smtClean="0"/>
              <a:t>координации </a:t>
            </a:r>
            <a:r>
              <a:rPr lang="ru-RU" dirty="0" smtClean="0"/>
              <a:t>планов подразделений одного уровня и </a:t>
            </a:r>
            <a:r>
              <a:rPr lang="ru-RU" b="1" i="1" dirty="0" smtClean="0"/>
              <a:t>интеграции</a:t>
            </a:r>
            <a:r>
              <a:rPr lang="ru-RU" i="1" dirty="0" smtClean="0"/>
              <a:t> </a:t>
            </a:r>
            <a:r>
              <a:rPr lang="ru-RU" dirty="0" smtClean="0"/>
              <a:t>планов соподчиненных подразделений;</a:t>
            </a:r>
          </a:p>
          <a:p>
            <a:pPr lvl="0"/>
            <a:r>
              <a:rPr lang="ru-RU" b="1" i="1" dirty="0" smtClean="0"/>
              <a:t>экономичность</a:t>
            </a:r>
            <a:r>
              <a:rPr lang="ru-RU" i="1" dirty="0" smtClean="0"/>
              <a:t>, </a:t>
            </a:r>
            <a:r>
              <a:rPr lang="ru-RU" dirty="0" smtClean="0"/>
              <a:t>требующая, чтобы затраты на составление плана были меньше эффекта, приносимого его выполнением;</a:t>
            </a:r>
          </a:p>
          <a:p>
            <a:pPr lvl="0"/>
            <a:r>
              <a:rPr lang="ru-RU" b="1" i="1" dirty="0" smtClean="0"/>
              <a:t>создание необходимых условий для выполнения плана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Перечисленные выше принципы являются </a:t>
            </a:r>
            <a:r>
              <a:rPr lang="ru-RU" i="1" dirty="0" smtClean="0"/>
              <a:t>универсальными, </a:t>
            </a:r>
            <a:r>
              <a:rPr lang="ru-RU" dirty="0" smtClean="0"/>
              <a:t>пригодными для различных уровней управления; в то же время на каждом из них могут применяться также свои </a:t>
            </a:r>
            <a:r>
              <a:rPr lang="ru-RU" i="1" dirty="0" smtClean="0"/>
              <a:t>специфические </a:t>
            </a:r>
            <a:r>
              <a:rPr lang="ru-RU" dirty="0" smtClean="0"/>
              <a:t>принципы.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Существует три основных типа планов: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01122" cy="48737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Во-первых, </a:t>
            </a:r>
            <a:r>
              <a:rPr lang="ru-RU" b="1" i="1" dirty="0" smtClean="0"/>
              <a:t>планы-цели</a:t>
            </a:r>
            <a:r>
              <a:rPr lang="ru-RU" i="1" dirty="0" smtClean="0"/>
              <a:t>, </a:t>
            </a:r>
            <a:r>
              <a:rPr lang="ru-RU" dirty="0" smtClean="0"/>
              <a:t>представляющие собой набор качественных и количественных характеристик желаемого состояния объекта управления и его отдельных элементов. Эти характеристики согласовываются и ранжируются, но не связываются ни с конкретным способом достижения, ни с необходимыми для этого ресурсами.</a:t>
            </a:r>
          </a:p>
          <a:p>
            <a:r>
              <a:rPr lang="ru-RU" dirty="0" smtClean="0"/>
              <a:t>Такого рода планы используются при больших сроках либо при принципиальной непредсказуемости конкретных событий.</a:t>
            </a:r>
          </a:p>
          <a:p>
            <a:r>
              <a:rPr lang="ru-RU" dirty="0" smtClean="0"/>
              <a:t>Во-вторых, </a:t>
            </a:r>
            <a:r>
              <a:rPr lang="ru-RU" b="1" i="1" dirty="0" smtClean="0"/>
              <a:t>планы для повторяющихся действий</a:t>
            </a:r>
            <a:r>
              <a:rPr lang="ru-RU" i="1" dirty="0" smtClean="0"/>
              <a:t>, </a:t>
            </a:r>
            <a:r>
              <a:rPr lang="ru-RU" dirty="0" smtClean="0"/>
              <a:t>предписывающие их сроки и порядок осуществления. Обычно они предусматривают «окна», позволяющие обеспечить свободу маневра в случае возникновения непредвиденных обстоятельств. Примером подобного плана является железнодорожное или учебное расписание.</a:t>
            </a:r>
          </a:p>
          <a:p>
            <a:r>
              <a:rPr lang="ru-RU" dirty="0" smtClean="0"/>
              <a:t>В-третьих, </a:t>
            </a:r>
            <a:r>
              <a:rPr lang="ru-RU" b="1" i="1" dirty="0" smtClean="0"/>
              <a:t>планы для неповторяющихся действий</a:t>
            </a:r>
            <a:r>
              <a:rPr lang="ru-RU" i="1" dirty="0" smtClean="0"/>
              <a:t>, </a:t>
            </a:r>
            <a:r>
              <a:rPr lang="ru-RU" dirty="0" smtClean="0"/>
              <a:t>создаваемые для решения специфических проблем. Такие планы могут иметь вид программ, бюджетов поступления и распределения ресурсов и проч.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планирования: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</a:t>
            </a:r>
            <a:r>
              <a:rPr lang="ru-RU" b="1" dirty="0" smtClean="0"/>
              <a:t>Реактивное</a:t>
            </a:r>
            <a:r>
              <a:rPr lang="ru-RU" dirty="0" smtClean="0"/>
              <a:t> планирование, нацеленное в прошлое. Любая проблема при этом исследуется с точки зрения ее прошлого развития. Реактивное планирование осуществляется снизу</a:t>
            </a:r>
          </a:p>
          <a:p>
            <a:pPr>
              <a:buNone/>
            </a:pPr>
            <a:r>
              <a:rPr lang="ru-RU" dirty="0" smtClean="0"/>
              <a:t>     вверх.</a:t>
            </a:r>
          </a:p>
          <a:p>
            <a:r>
              <a:rPr lang="ru-RU" dirty="0" smtClean="0"/>
              <a:t>2. </a:t>
            </a:r>
            <a:r>
              <a:rPr lang="ru-RU" b="1" dirty="0" smtClean="0"/>
              <a:t>Инактивное </a:t>
            </a:r>
            <a:r>
              <a:rPr lang="ru-RU" dirty="0" smtClean="0"/>
              <a:t>планирование строится на удовлетворении настоящим. Предприниматели в этом случае не проявляют стремления к каким-либо серьезным изменениям в деятельности своего предприятия.</a:t>
            </a:r>
          </a:p>
          <a:p>
            <a:r>
              <a:rPr lang="ru-RU" dirty="0" smtClean="0"/>
              <a:t>3. </a:t>
            </a:r>
            <a:r>
              <a:rPr lang="ru-RU" b="1" dirty="0" smtClean="0"/>
              <a:t>Преактивное </a:t>
            </a:r>
            <a:r>
              <a:rPr lang="ru-RU" dirty="0" smtClean="0"/>
              <a:t>планирование, ориентированное в основном на будущие изменения и на поиск оптимальных решений, осуществляется сверху вниз.</a:t>
            </a:r>
          </a:p>
          <a:p>
            <a:r>
              <a:rPr lang="ru-RU" dirty="0" smtClean="0"/>
              <a:t>4. </a:t>
            </a:r>
            <a:r>
              <a:rPr lang="ru-RU" b="1" dirty="0" smtClean="0"/>
              <a:t>Интерактивное</a:t>
            </a:r>
            <a:r>
              <a:rPr lang="ru-RU" dirty="0" smtClean="0"/>
              <a:t> планирование, построенное на предположении, что будущее предприятия подвластно контролю и в большей части зависит от сознательных действий людей, принимающих управленческие решения. </a:t>
            </a:r>
          </a:p>
          <a:p>
            <a:r>
              <a:rPr lang="ru-RU" dirty="0" smtClean="0"/>
              <a:t>Интерактивное планирование является фактически идеальным построением, но не практической моделью управления предприятием.</a:t>
            </a:r>
          </a:p>
          <a:p>
            <a:r>
              <a:rPr lang="ru-RU" dirty="0" smtClean="0"/>
              <a:t>Наиболее распространенным типом планирования до последнего времени было инактивное планирование, хотя постепенно оно начинает уступать позиции преактивному планированию.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2122</Words>
  <Application>Microsoft Office PowerPoint</Application>
  <PresentationFormat>Экран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Планирование деятельности  предприятия</vt:lpstr>
      <vt:lpstr>Цель</vt:lpstr>
      <vt:lpstr>Содержание</vt:lpstr>
      <vt:lpstr>Введение</vt:lpstr>
      <vt:lpstr>Презентация PowerPoint</vt:lpstr>
      <vt:lpstr>Признаки планирования деятельности предприятия</vt:lpstr>
      <vt:lpstr>Планирование осуществляется в соответствии с рядом принципов: </vt:lpstr>
      <vt:lpstr>Существует три основных типа планов:</vt:lpstr>
      <vt:lpstr>Виды планирования:</vt:lpstr>
      <vt:lpstr>По длительности горизонта планирование делится на:</vt:lpstr>
      <vt:lpstr>Процесс планирования на предприятии делят на две основные стадии:</vt:lpstr>
      <vt:lpstr>Презентация PowerPoint</vt:lpstr>
      <vt:lpstr>Методы планирования: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Контрольные вопросы</vt:lpstr>
      <vt:lpstr>Домашнее задание </vt:lpstr>
    </vt:vector>
  </TitlesOfParts>
  <Company>winlab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деятельности  предприятия</dc:title>
  <dc:creator>admin</dc:creator>
  <cp:lastModifiedBy>Кабинет №202</cp:lastModifiedBy>
  <cp:revision>10</cp:revision>
  <dcterms:created xsi:type="dcterms:W3CDTF">2001-12-31T16:47:52Z</dcterms:created>
  <dcterms:modified xsi:type="dcterms:W3CDTF">2020-03-26T06:20:48Z</dcterms:modified>
</cp:coreProperties>
</file>