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76" r:id="rId4"/>
    <p:sldId id="258" r:id="rId5"/>
    <p:sldId id="259" r:id="rId6"/>
    <p:sldId id="260" r:id="rId7"/>
    <p:sldId id="281" r:id="rId8"/>
    <p:sldId id="282" r:id="rId9"/>
    <p:sldId id="283" r:id="rId10"/>
    <p:sldId id="285" r:id="rId11"/>
    <p:sldId id="286" r:id="rId12"/>
    <p:sldId id="28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92" autoAdjust="0"/>
    <p:restoredTop sz="94660"/>
  </p:normalViewPr>
  <p:slideViewPr>
    <p:cSldViewPr>
      <p:cViewPr varScale="1">
        <p:scale>
          <a:sx n="103" d="100"/>
          <a:sy n="103" d="100"/>
        </p:scale>
        <p:origin x="-22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13" Type="http://schemas.openxmlformats.org/officeDocument/2006/relationships/image" Target="../media/image15.emf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12" Type="http://schemas.openxmlformats.org/officeDocument/2006/relationships/image" Target="../media/image14.emf"/><Relationship Id="rId2" Type="http://schemas.openxmlformats.org/officeDocument/2006/relationships/image" Target="../media/image4.emf"/><Relationship Id="rId1" Type="http://schemas.openxmlformats.org/officeDocument/2006/relationships/image" Target="../media/image3.emf"/><Relationship Id="rId6" Type="http://schemas.openxmlformats.org/officeDocument/2006/relationships/image" Target="../media/image8.emf"/><Relationship Id="rId11" Type="http://schemas.openxmlformats.org/officeDocument/2006/relationships/image" Target="../media/image13.emf"/><Relationship Id="rId5" Type="http://schemas.openxmlformats.org/officeDocument/2006/relationships/image" Target="../media/image7.emf"/><Relationship Id="rId10" Type="http://schemas.openxmlformats.org/officeDocument/2006/relationships/image" Target="../media/image12.wmf"/><Relationship Id="rId4" Type="http://schemas.openxmlformats.org/officeDocument/2006/relationships/image" Target="../media/image6.emf"/><Relationship Id="rId9" Type="http://schemas.openxmlformats.org/officeDocument/2006/relationships/image" Target="../media/image11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CF2E0-CCC4-4E1E-9902-C3C36AB3FDA4}" type="datetimeFigureOut">
              <a:rPr lang="en-US" smtClean="0"/>
              <a:pPr/>
              <a:t>4/23/2021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fld id="{564CF2E0-CCC4-4E1E-9902-C3C36AB3FDA4}" type="datetimeFigureOut">
              <a:rPr lang="en-US" smtClean="0"/>
              <a:pPr algn="r" eaLnBrk="1" latinLnBrk="0" hangingPunct="1"/>
              <a:t>4/23/2021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4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14.bin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Relationship Id="rId14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1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____Microsoft_Office_Word_97_-_20032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Неопределенный интеграл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Прямоуг. 2"/>
          <p:cNvSpPr>
            <a:spLocks noGrp="1" noChangeArrowheads="1"/>
          </p:cNvSpPr>
          <p:nvPr>
            <p:ph type="title"/>
          </p:nvPr>
        </p:nvSpPr>
        <p:spPr bwMode="auto"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ru-RU" altLang="ru-RU" sz="3200" b="1" i="1" dirty="0" smtClean="0"/>
              <a:t>Примеры</a:t>
            </a:r>
          </a:p>
        </p:txBody>
      </p:sp>
      <p:graphicFrame>
        <p:nvGraphicFramePr>
          <p:cNvPr id="15363" name="Объект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10532037"/>
              </p:ext>
            </p:extLst>
          </p:nvPr>
        </p:nvGraphicFramePr>
        <p:xfrm>
          <a:off x="995363" y="1346200"/>
          <a:ext cx="7497762" cy="4703763"/>
        </p:xfrm>
        <a:graphic>
          <a:graphicData uri="http://schemas.openxmlformats.org/presentationml/2006/ole">
            <p:oleObj spid="_x0000_s24585" name="Document" r:id="rId3" imgW="2735472" imgH="1716401" progId="Word.Documen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766395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i="1" dirty="0" smtClean="0"/>
              <a:t>Примеры</a:t>
            </a:r>
            <a:endParaRPr lang="ru-RU" sz="3200" b="1" i="1" dirty="0"/>
          </a:p>
        </p:txBody>
      </p:sp>
      <p:graphicFrame>
        <p:nvGraphicFramePr>
          <p:cNvPr id="5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66835112"/>
              </p:ext>
            </p:extLst>
          </p:nvPr>
        </p:nvGraphicFramePr>
        <p:xfrm>
          <a:off x="923925" y="1733550"/>
          <a:ext cx="7762875" cy="4286250"/>
        </p:xfrm>
        <a:graphic>
          <a:graphicData uri="http://schemas.openxmlformats.org/presentationml/2006/ole">
            <p:oleObj spid="_x0000_s25609" name="Document" r:id="rId3" imgW="2607292" imgH="1439644" progId="Word.Documen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703621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Написать конспект в тетради;</a:t>
            </a:r>
          </a:p>
          <a:p>
            <a:r>
              <a:rPr lang="ru-RU" dirty="0" smtClean="0"/>
              <a:t>Найти неопределенные интегралы:</a:t>
            </a:r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28729" y="2428868"/>
            <a:ext cx="2214577" cy="5882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143248"/>
            <a:ext cx="2370061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3929066"/>
            <a:ext cx="1952639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0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90" y="4857759"/>
            <a:ext cx="1500198" cy="54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1" name="Picture 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57289" y="5715015"/>
            <a:ext cx="1720819" cy="500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857224" y="2500306"/>
            <a:ext cx="7199313" cy="1728787"/>
          </a:xfrm>
          <a:prstGeom prst="rect">
            <a:avLst/>
          </a:prstGeom>
          <a:solidFill>
            <a:srgbClr val="E0DEE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224222" y="1340768"/>
            <a:ext cx="71278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 i="1" dirty="0">
                <a:solidFill>
                  <a:srgbClr val="993300"/>
                </a:solidFill>
              </a:rPr>
              <a:t>Первообразной</a:t>
            </a:r>
            <a:r>
              <a:rPr lang="ru-RU" altLang="ru-RU" sz="2400" b="1" i="1" dirty="0">
                <a:solidFill>
                  <a:schemeClr val="accent2"/>
                </a:solidFill>
              </a:rPr>
              <a:t> для функции </a:t>
            </a:r>
            <a:r>
              <a:rPr lang="en-US" altLang="ru-RU" sz="2400" b="1" i="1" dirty="0">
                <a:solidFill>
                  <a:schemeClr val="accent2"/>
                </a:solidFill>
              </a:rPr>
              <a:t>f(x)</a:t>
            </a:r>
            <a:r>
              <a:rPr lang="ru-RU" altLang="ru-RU" sz="2400" b="1" i="1" dirty="0">
                <a:solidFill>
                  <a:schemeClr val="accent2"/>
                </a:solidFill>
              </a:rPr>
              <a:t> называется функция, производная которой равна данной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331913" y="549275"/>
            <a:ext cx="691249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dirty="0">
                <a:solidFill>
                  <a:schemeClr val="tx2"/>
                </a:solidFill>
              </a:rPr>
              <a:t>            </a:t>
            </a:r>
            <a:r>
              <a:rPr lang="ru-RU" altLang="ru-RU" sz="3200" dirty="0">
                <a:solidFill>
                  <a:schemeClr val="tx2"/>
                </a:solidFill>
              </a:rPr>
              <a:t>Определение первообразной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210372" y="2568370"/>
            <a:ext cx="65532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2400" b="1" i="1" dirty="0">
                <a:solidFill>
                  <a:schemeClr val="tx2"/>
                </a:solidFill>
                <a:latin typeface="Berlin Sans FB" panose="020E0602020502020306" pitchFamily="34" charset="0"/>
              </a:rPr>
              <a:t>Функция </a:t>
            </a:r>
            <a:r>
              <a:rPr lang="en-US" altLang="ru-RU" sz="2400" b="1" i="1" dirty="0">
                <a:solidFill>
                  <a:schemeClr val="tx2"/>
                </a:solidFill>
              </a:rPr>
              <a:t>F(x)</a:t>
            </a:r>
            <a:r>
              <a:rPr lang="en-US" altLang="ru-RU" sz="2400" b="1" i="1" dirty="0">
                <a:solidFill>
                  <a:schemeClr val="tx2"/>
                </a:solidFill>
                <a:latin typeface="Berlin Sans FB" panose="020E0602020502020306" pitchFamily="34" charset="0"/>
              </a:rPr>
              <a:t> </a:t>
            </a:r>
            <a:r>
              <a:rPr lang="ru-RU" altLang="ru-RU" sz="2400" b="1" i="1" dirty="0">
                <a:solidFill>
                  <a:schemeClr val="tx2"/>
                </a:solidFill>
                <a:latin typeface="Berlin Sans FB" panose="020E0602020502020306" pitchFamily="34" charset="0"/>
              </a:rPr>
              <a:t>называется </a:t>
            </a:r>
            <a:r>
              <a:rPr lang="ru-RU" altLang="ru-RU" sz="2400" b="1" i="1" dirty="0">
                <a:solidFill>
                  <a:srgbClr val="993300"/>
                </a:solidFill>
                <a:latin typeface="Berlin Sans FB" panose="020E0602020502020306" pitchFamily="34" charset="0"/>
              </a:rPr>
              <a:t>первообразной</a:t>
            </a:r>
            <a:r>
              <a:rPr lang="ru-RU" altLang="ru-RU" sz="2400" b="1" i="1" dirty="0">
                <a:solidFill>
                  <a:schemeClr val="tx2"/>
                </a:solidFill>
                <a:latin typeface="Berlin Sans FB" panose="020E0602020502020306" pitchFamily="34" charset="0"/>
              </a:rPr>
              <a:t> для функции </a:t>
            </a:r>
            <a:r>
              <a:rPr lang="en-US" altLang="ru-RU" sz="2400" b="1" i="1" dirty="0">
                <a:solidFill>
                  <a:schemeClr val="tx2"/>
                </a:solidFill>
              </a:rPr>
              <a:t>f(x)</a:t>
            </a:r>
            <a:r>
              <a:rPr lang="en-US" altLang="ru-RU" sz="2400" dirty="0">
                <a:solidFill>
                  <a:schemeClr val="tx2"/>
                </a:solidFill>
                <a:latin typeface="Berlin Sans FB" panose="020E0602020502020306" pitchFamily="34" charset="0"/>
              </a:rPr>
              <a:t> </a:t>
            </a:r>
            <a:r>
              <a:rPr lang="ru-RU" altLang="ru-RU" sz="2400" b="1" i="1" dirty="0">
                <a:solidFill>
                  <a:schemeClr val="tx2"/>
                </a:solidFill>
                <a:latin typeface="Berlin Sans FB" panose="020E0602020502020306" pitchFamily="34" charset="0"/>
              </a:rPr>
              <a:t>на промежутке</a:t>
            </a:r>
            <a:r>
              <a:rPr lang="en-US" altLang="ru-RU" sz="2400" b="1" i="1" dirty="0">
                <a:solidFill>
                  <a:schemeClr val="tx2"/>
                </a:solidFill>
                <a:latin typeface="Berlin Sans FB" panose="020E0602020502020306" pitchFamily="34" charset="0"/>
              </a:rPr>
              <a:t> </a:t>
            </a:r>
            <a:r>
              <a:rPr lang="en-US" altLang="ru-RU" sz="2400" b="1" i="1" dirty="0">
                <a:solidFill>
                  <a:schemeClr val="tx2"/>
                </a:solidFill>
                <a:latin typeface="Forte" panose="03060902040502070203" pitchFamily="66" charset="0"/>
              </a:rPr>
              <a:t>I </a:t>
            </a:r>
            <a:r>
              <a:rPr lang="ru-RU" altLang="ru-RU" sz="2400" b="1" i="1" dirty="0">
                <a:solidFill>
                  <a:schemeClr val="tx2"/>
                </a:solidFill>
              </a:rPr>
              <a:t>,если</a:t>
            </a:r>
            <a:r>
              <a:rPr lang="en-US" altLang="ru-RU" sz="2400" b="1" i="1" dirty="0">
                <a:solidFill>
                  <a:schemeClr val="tx2"/>
                </a:solidFill>
              </a:rPr>
              <a:t> </a:t>
            </a:r>
            <a:r>
              <a:rPr lang="ru-RU" altLang="ru-RU" sz="2400" b="1" i="1" dirty="0">
                <a:solidFill>
                  <a:schemeClr val="tx2"/>
                </a:solidFill>
              </a:rPr>
              <a:t> для любого х из промежутка </a:t>
            </a:r>
            <a:r>
              <a:rPr lang="en-US" altLang="ru-RU" sz="2400" b="1" i="1" dirty="0">
                <a:solidFill>
                  <a:schemeClr val="tx2"/>
                </a:solidFill>
                <a:latin typeface="Forte" panose="03060902040502070203" pitchFamily="66" charset="0"/>
              </a:rPr>
              <a:t>I</a:t>
            </a:r>
            <a:r>
              <a:rPr lang="ru-RU" altLang="ru-RU" sz="2400" b="1" i="1" dirty="0">
                <a:solidFill>
                  <a:schemeClr val="tx2"/>
                </a:solidFill>
                <a:latin typeface="Forte" panose="03060902040502070203" pitchFamily="66" charset="0"/>
              </a:rPr>
              <a:t> </a:t>
            </a:r>
            <a:r>
              <a:rPr lang="ru-RU" altLang="ru-RU" sz="2400" b="1" i="1" dirty="0">
                <a:solidFill>
                  <a:schemeClr val="tx2"/>
                </a:solidFill>
              </a:rPr>
              <a:t>выполняется равенство:</a:t>
            </a:r>
            <a:endParaRPr lang="en-US" altLang="ru-RU" sz="2400" b="1" i="1" dirty="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</a:pPr>
            <a:r>
              <a:rPr lang="en-US" altLang="ru-RU" sz="2400" b="1" i="1" dirty="0">
                <a:latin typeface="Harrington" panose="04040505050A02020702" pitchFamily="82" charset="0"/>
              </a:rPr>
              <a:t> </a:t>
            </a:r>
            <a:endParaRPr lang="ru-RU" altLang="ru-RU" sz="2400" b="1" i="1" dirty="0">
              <a:latin typeface="Harrington" panose="04040505050A02020702" pitchFamily="82" charset="0"/>
            </a:endParaRPr>
          </a:p>
        </p:txBody>
      </p:sp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24483620"/>
              </p:ext>
            </p:extLst>
          </p:nvPr>
        </p:nvGraphicFramePr>
        <p:xfrm>
          <a:off x="5286380" y="3714752"/>
          <a:ext cx="1873250" cy="431800"/>
        </p:xfrm>
        <a:graphic>
          <a:graphicData uri="http://schemas.openxmlformats.org/presentationml/2006/ole">
            <p:oleObj spid="_x0000_s16400" name="Формула" r:id="rId3" imgW="800033" imgH="209662" progId="Equation.3">
              <p:embed/>
            </p:oleObj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547664" y="4542931"/>
            <a:ext cx="6215908" cy="10002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ru-RU" dirty="0"/>
              <a:t>Пример:</a:t>
            </a:r>
          </a:p>
          <a:p>
            <a:pPr marL="274320" lvl="0" indent="-274320"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lang="en-US" dirty="0"/>
              <a:t>	</a:t>
            </a:r>
            <a:r>
              <a:rPr lang="ru-RU" dirty="0"/>
              <a:t>Первообразной для функции </a:t>
            </a:r>
            <a:r>
              <a:rPr lang="en-US" dirty="0"/>
              <a:t>f(x)=x </a:t>
            </a:r>
            <a:r>
              <a:rPr lang="ru-RU" dirty="0"/>
              <a:t>на всей числовой оси является </a:t>
            </a:r>
            <a:r>
              <a:rPr lang="en-US" dirty="0"/>
              <a:t>F(x)=x</a:t>
            </a:r>
            <a:r>
              <a:rPr lang="en-US" sz="1600" baseline="30000" dirty="0"/>
              <a:t>2</a:t>
            </a:r>
            <a:r>
              <a:rPr lang="en-US" dirty="0"/>
              <a:t>/2, </a:t>
            </a:r>
            <a:r>
              <a:rPr lang="ru-RU" dirty="0"/>
              <a:t>поскольку (</a:t>
            </a:r>
            <a:r>
              <a:rPr lang="en-US" dirty="0"/>
              <a:t>x</a:t>
            </a:r>
            <a:r>
              <a:rPr lang="en-US" sz="1600" baseline="30000" dirty="0"/>
              <a:t>2</a:t>
            </a:r>
            <a:r>
              <a:rPr lang="en-US" dirty="0"/>
              <a:t>/2</a:t>
            </a:r>
            <a:r>
              <a:rPr lang="ru-RU" dirty="0"/>
              <a:t>)</a:t>
            </a:r>
            <a:r>
              <a:rPr lang="en-US" dirty="0"/>
              <a:t>’=x.</a:t>
            </a:r>
          </a:p>
        </p:txBody>
      </p:sp>
    </p:spTree>
    <p:extLst>
      <p:ext uri="{BB962C8B-B14F-4D97-AF65-F5344CB8AC3E}">
        <p14:creationId xmlns:p14="http://schemas.microsoft.com/office/powerpoint/2010/main" xmlns="" val="137409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1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1" grpId="0" animBg="1"/>
      <p:bldP spid="10244" grpId="0"/>
      <p:bldP spid="102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521" name="Group 2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97240758"/>
              </p:ext>
            </p:extLst>
          </p:nvPr>
        </p:nvGraphicFramePr>
        <p:xfrm>
          <a:off x="266700" y="2418556"/>
          <a:ext cx="8353425" cy="2039938"/>
        </p:xfrm>
        <a:graphic>
          <a:graphicData uri="http://schemas.openxmlformats.org/drawingml/2006/table">
            <a:tbl>
              <a:tblPr/>
              <a:tblGrid>
                <a:gridCol w="1392238"/>
                <a:gridCol w="1392237"/>
                <a:gridCol w="1392238"/>
                <a:gridCol w="1295400"/>
                <a:gridCol w="1489075"/>
                <a:gridCol w="1392237"/>
              </a:tblGrid>
              <a:tr h="1023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60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indent="-112713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indent="-22066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indent="-382588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indent="-5461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indent="-5461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8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anose="05000000000000000000" pitchFamily="2" charset="2"/>
                        <a:buNone/>
                        <a:tabLst/>
                      </a:pPr>
                      <a:endParaRPr kumimoji="0" lang="ru-RU" altLang="ru-RU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1423" name="Object 159"/>
          <p:cNvGraphicFramePr>
            <a:graphicFrameLocks noChangeAspect="1"/>
          </p:cNvGraphicFramePr>
          <p:nvPr/>
        </p:nvGraphicFramePr>
        <p:xfrm>
          <a:off x="612775" y="2754313"/>
          <a:ext cx="790575" cy="468312"/>
        </p:xfrm>
        <a:graphic>
          <a:graphicData uri="http://schemas.openxmlformats.org/presentationml/2006/ole">
            <p:oleObj spid="_x0000_s17592" name="Формула" r:id="rId3" imgW="333392" imgH="190479" progId="Equation.3">
              <p:embed/>
            </p:oleObj>
          </a:graphicData>
        </a:graphic>
      </p:graphicFrame>
      <p:graphicFrame>
        <p:nvGraphicFramePr>
          <p:cNvPr id="11424" name="Object 160"/>
          <p:cNvGraphicFramePr>
            <a:graphicFrameLocks noChangeAspect="1"/>
          </p:cNvGraphicFramePr>
          <p:nvPr/>
        </p:nvGraphicFramePr>
        <p:xfrm>
          <a:off x="684213" y="3654425"/>
          <a:ext cx="863600" cy="511175"/>
        </p:xfrm>
        <a:graphic>
          <a:graphicData uri="http://schemas.openxmlformats.org/presentationml/2006/ole">
            <p:oleObj spid="_x0000_s17593" name="Формула" r:id="rId4" imgW="333392" imgH="190479" progId="Equation.3">
              <p:embed/>
            </p:oleObj>
          </a:graphicData>
        </a:graphic>
      </p:graphicFrame>
      <p:graphicFrame>
        <p:nvGraphicFramePr>
          <p:cNvPr id="11425" name="Object 161"/>
          <p:cNvGraphicFramePr>
            <a:graphicFrameLocks noChangeAspect="1"/>
          </p:cNvGraphicFramePr>
          <p:nvPr/>
        </p:nvGraphicFramePr>
        <p:xfrm>
          <a:off x="3421063" y="2652713"/>
          <a:ext cx="500062" cy="533400"/>
        </p:xfrm>
        <a:graphic>
          <a:graphicData uri="http://schemas.openxmlformats.org/presentationml/2006/ole">
            <p:oleObj spid="_x0000_s17594" name="Формула" r:id="rId5" imgW="180992" imgH="190479" progId="Equation.3">
              <p:embed/>
            </p:oleObj>
          </a:graphicData>
        </a:graphic>
      </p:graphicFrame>
      <p:graphicFrame>
        <p:nvGraphicFramePr>
          <p:cNvPr id="11426" name="Object 162"/>
          <p:cNvGraphicFramePr>
            <a:graphicFrameLocks noChangeAspect="1"/>
          </p:cNvGraphicFramePr>
          <p:nvPr/>
        </p:nvGraphicFramePr>
        <p:xfrm>
          <a:off x="3132138" y="3444875"/>
          <a:ext cx="768350" cy="936625"/>
        </p:xfrm>
        <a:graphic>
          <a:graphicData uri="http://schemas.openxmlformats.org/presentationml/2006/ole">
            <p:oleObj spid="_x0000_s17595" name="Формула" r:id="rId6" imgW="333392" imgH="409597" progId="Equation.3">
              <p:embed/>
            </p:oleObj>
          </a:graphicData>
        </a:graphic>
      </p:graphicFrame>
      <p:graphicFrame>
        <p:nvGraphicFramePr>
          <p:cNvPr id="11427" name="Object 163"/>
          <p:cNvGraphicFramePr>
            <a:graphicFrameLocks noChangeAspect="1"/>
          </p:cNvGraphicFramePr>
          <p:nvPr/>
        </p:nvGraphicFramePr>
        <p:xfrm>
          <a:off x="2052638" y="2724150"/>
          <a:ext cx="358775" cy="503238"/>
        </p:xfrm>
        <a:graphic>
          <a:graphicData uri="http://schemas.openxmlformats.org/presentationml/2006/ole">
            <p:oleObj spid="_x0000_s17596" name="Формула" r:id="rId7" imgW="114367" imgH="171566" progId="Equation.3">
              <p:embed/>
            </p:oleObj>
          </a:graphicData>
        </a:graphic>
      </p:graphicFrame>
      <p:graphicFrame>
        <p:nvGraphicFramePr>
          <p:cNvPr id="11428" name="Object 164"/>
          <p:cNvGraphicFramePr>
            <a:graphicFrameLocks noChangeAspect="1"/>
          </p:cNvGraphicFramePr>
          <p:nvPr/>
        </p:nvGraphicFramePr>
        <p:xfrm>
          <a:off x="1763713" y="3736975"/>
          <a:ext cx="550862" cy="514350"/>
        </p:xfrm>
        <a:graphic>
          <a:graphicData uri="http://schemas.openxmlformats.org/presentationml/2006/ole">
            <p:oleObj spid="_x0000_s17597" name="Формула" r:id="rId8" imgW="180992" imgH="171566" progId="Equation.3">
              <p:embed/>
            </p:oleObj>
          </a:graphicData>
        </a:graphic>
      </p:graphicFrame>
      <p:graphicFrame>
        <p:nvGraphicFramePr>
          <p:cNvPr id="11429" name="Object 165"/>
          <p:cNvGraphicFramePr>
            <a:graphicFrameLocks noChangeAspect="1"/>
          </p:cNvGraphicFramePr>
          <p:nvPr/>
        </p:nvGraphicFramePr>
        <p:xfrm>
          <a:off x="4716463" y="2508250"/>
          <a:ext cx="746125" cy="930275"/>
        </p:xfrm>
        <a:graphic>
          <a:graphicData uri="http://schemas.openxmlformats.org/presentationml/2006/ole">
            <p:oleObj spid="_x0000_s17598" name="Формула" r:id="rId9" imgW="257057" imgH="409597" progId="Equation.3">
              <p:embed/>
            </p:oleObj>
          </a:graphicData>
        </a:graphic>
      </p:graphicFrame>
      <p:graphicFrame>
        <p:nvGraphicFramePr>
          <p:cNvPr id="11430" name="Object 166"/>
          <p:cNvGraphicFramePr>
            <a:graphicFrameLocks noChangeAspect="1"/>
          </p:cNvGraphicFramePr>
          <p:nvPr/>
        </p:nvGraphicFramePr>
        <p:xfrm>
          <a:off x="4500563" y="3660775"/>
          <a:ext cx="720725" cy="581025"/>
        </p:xfrm>
        <a:graphic>
          <a:graphicData uri="http://schemas.openxmlformats.org/presentationml/2006/ole">
            <p:oleObj spid="_x0000_s17599" name="Формула" r:id="rId10" imgW="304800" imgH="219118" progId="Equation.3">
              <p:embed/>
            </p:oleObj>
          </a:graphicData>
        </a:graphic>
      </p:graphicFrame>
      <p:graphicFrame>
        <p:nvGraphicFramePr>
          <p:cNvPr id="11431" name="Object 167"/>
          <p:cNvGraphicFramePr>
            <a:graphicFrameLocks noChangeAspect="1"/>
          </p:cNvGraphicFramePr>
          <p:nvPr/>
        </p:nvGraphicFramePr>
        <p:xfrm>
          <a:off x="6084888" y="2724150"/>
          <a:ext cx="1008062" cy="542925"/>
        </p:xfrm>
        <a:graphic>
          <a:graphicData uri="http://schemas.openxmlformats.org/presentationml/2006/ole">
            <p:oleObj spid="_x0000_s17600" name="Формула" r:id="rId11" imgW="323951" imgH="171566" progId="Equation.3">
              <p:embed/>
            </p:oleObj>
          </a:graphicData>
        </a:graphic>
      </p:graphicFrame>
      <p:graphicFrame>
        <p:nvGraphicFramePr>
          <p:cNvPr id="11432" name="Object 168"/>
          <p:cNvGraphicFramePr>
            <a:graphicFrameLocks noChangeAspect="1"/>
          </p:cNvGraphicFramePr>
          <p:nvPr/>
        </p:nvGraphicFramePr>
        <p:xfrm>
          <a:off x="4443413" y="4344988"/>
          <a:ext cx="114300" cy="215900"/>
        </p:xfrm>
        <a:graphic>
          <a:graphicData uri="http://schemas.openxmlformats.org/presentationml/2006/ole">
            <p:oleObj spid="_x0000_s17601" name="Формула" r:id="rId12" imgW="114151" imgH="215619" progId="Equation.3">
              <p:embed/>
            </p:oleObj>
          </a:graphicData>
        </a:graphic>
      </p:graphicFrame>
      <p:graphicFrame>
        <p:nvGraphicFramePr>
          <p:cNvPr id="11433" name="Object 169"/>
          <p:cNvGraphicFramePr>
            <a:graphicFrameLocks noChangeAspect="1"/>
          </p:cNvGraphicFramePr>
          <p:nvPr/>
        </p:nvGraphicFramePr>
        <p:xfrm>
          <a:off x="5795963" y="3732213"/>
          <a:ext cx="1079500" cy="361950"/>
        </p:xfrm>
        <a:graphic>
          <a:graphicData uri="http://schemas.openxmlformats.org/presentationml/2006/ole">
            <p:oleObj spid="_x0000_s17602" name="Формула" r:id="rId13" imgW="447759" imgH="133470" progId="Equation.3">
              <p:embed/>
            </p:oleObj>
          </a:graphicData>
        </a:graphic>
      </p:graphicFrame>
      <p:graphicFrame>
        <p:nvGraphicFramePr>
          <p:cNvPr id="11436" name="Object 172"/>
          <p:cNvGraphicFramePr>
            <a:graphicFrameLocks noChangeAspect="1"/>
          </p:cNvGraphicFramePr>
          <p:nvPr/>
        </p:nvGraphicFramePr>
        <p:xfrm>
          <a:off x="7524750" y="2868613"/>
          <a:ext cx="963613" cy="392112"/>
        </p:xfrm>
        <a:graphic>
          <a:graphicData uri="http://schemas.openxmlformats.org/presentationml/2006/ole">
            <p:oleObj spid="_x0000_s17603" name="Формула" r:id="rId14" imgW="333392" imgH="133470" progId="Equation.3">
              <p:embed/>
            </p:oleObj>
          </a:graphicData>
        </a:graphic>
      </p:graphicFrame>
      <p:graphicFrame>
        <p:nvGraphicFramePr>
          <p:cNvPr id="11437" name="Object 173"/>
          <p:cNvGraphicFramePr>
            <a:graphicFrameLocks noChangeAspect="1"/>
          </p:cNvGraphicFramePr>
          <p:nvPr/>
        </p:nvGraphicFramePr>
        <p:xfrm>
          <a:off x="7308850" y="3660775"/>
          <a:ext cx="885825" cy="476250"/>
        </p:xfrm>
        <a:graphic>
          <a:graphicData uri="http://schemas.openxmlformats.org/presentationml/2006/ole">
            <p:oleObj spid="_x0000_s17604" name="Формула" r:id="rId15" imgW="323951" imgH="171566" progId="Equation.3">
              <p:embed/>
            </p:oleObj>
          </a:graphicData>
        </a:graphic>
      </p:graphicFrame>
      <p:sp>
        <p:nvSpPr>
          <p:cNvPr id="11522" name="Text Box 258"/>
          <p:cNvSpPr txBox="1">
            <a:spLocks noChangeArrowheads="1"/>
          </p:cNvSpPr>
          <p:nvPr/>
        </p:nvSpPr>
        <p:spPr bwMode="auto">
          <a:xfrm>
            <a:off x="468313" y="765175"/>
            <a:ext cx="8208143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3200" i="1" dirty="0">
                <a:solidFill>
                  <a:schemeClr val="tx2"/>
                </a:solidFill>
              </a:rPr>
              <a:t>Таблица первообразных некоторых функций</a:t>
            </a:r>
          </a:p>
        </p:txBody>
      </p:sp>
    </p:spTree>
    <p:extLst>
      <p:ext uri="{BB962C8B-B14F-4D97-AF65-F5344CB8AC3E}">
        <p14:creationId xmlns:p14="http://schemas.microsoft.com/office/powerpoint/2010/main" xmlns="" val="420632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1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1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Основное свойство первообразных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1766886"/>
          </a:xfrm>
        </p:spPr>
        <p:txBody>
          <a:bodyPr/>
          <a:lstStyle/>
          <a:p>
            <a:r>
              <a:rPr lang="ru-RU" dirty="0" smtClean="0"/>
              <a:t>Если </a:t>
            </a:r>
            <a:r>
              <a:rPr lang="en-US" dirty="0" smtClean="0"/>
              <a:t>F(x) – </a:t>
            </a:r>
            <a:r>
              <a:rPr lang="ru-RU" dirty="0" smtClean="0"/>
              <a:t>первообразная функции </a:t>
            </a:r>
            <a:r>
              <a:rPr lang="en-US" dirty="0" smtClean="0"/>
              <a:t>f(x), </a:t>
            </a:r>
            <a:r>
              <a:rPr lang="ru-RU" dirty="0" smtClean="0"/>
              <a:t>то и функция </a:t>
            </a:r>
            <a:r>
              <a:rPr lang="en-US" dirty="0" smtClean="0"/>
              <a:t>F(x)+C, </a:t>
            </a:r>
            <a:r>
              <a:rPr lang="ru-RU" dirty="0" smtClean="0"/>
              <a:t>где </a:t>
            </a:r>
            <a:r>
              <a:rPr lang="en-US" dirty="0" smtClean="0"/>
              <a:t>C – </a:t>
            </a:r>
            <a:r>
              <a:rPr lang="ru-RU" dirty="0" smtClean="0"/>
              <a:t>произвольная постоянная, также является первообразной функции </a:t>
            </a:r>
            <a:r>
              <a:rPr lang="en-US" dirty="0" smtClean="0"/>
              <a:t>f(x).</a:t>
            </a:r>
            <a:endParaRPr lang="en-US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572000" y="4000504"/>
            <a:ext cx="4271938" cy="285752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Графики всех первообразных данной функции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f(x) </a:t>
            </a: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получаются</a:t>
            </a:r>
            <a:r>
              <a:rPr kumimoji="0" lang="ru-RU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из графика какой-либо одной первообразной параллельными переносами вдоль оси </a:t>
            </a:r>
            <a:r>
              <a:rPr lang="en-US" sz="2600" dirty="0" smtClean="0"/>
              <a:t>y.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071538" y="2786066"/>
            <a:ext cx="7772400" cy="1143000"/>
          </a:xfrm>
          <a:prstGeom prst="rect">
            <a:avLst/>
          </a:prstGeom>
        </p:spPr>
        <p:txBody>
          <a:bodyPr bIns="91440" anchor="b" anchorCtr="0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Геометрическая интерпретация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4" name="Группа 13"/>
          <p:cNvGrpSpPr/>
          <p:nvPr/>
        </p:nvGrpSpPr>
        <p:grpSpPr>
          <a:xfrm>
            <a:off x="857224" y="4143380"/>
            <a:ext cx="3076546" cy="2072496"/>
            <a:chOff x="857224" y="4143380"/>
            <a:chExt cx="3076546" cy="2072496"/>
          </a:xfrm>
        </p:grpSpPr>
        <p:cxnSp>
          <p:nvCxnSpPr>
            <p:cNvPr id="7" name="Прямая со стрелкой 6"/>
            <p:cNvCxnSpPr/>
            <p:nvPr/>
          </p:nvCxnSpPr>
          <p:spPr>
            <a:xfrm rot="5400000" flipH="1" flipV="1">
              <a:off x="928662" y="5214950"/>
              <a:ext cx="200026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 стрелкой 8"/>
            <p:cNvCxnSpPr/>
            <p:nvPr/>
          </p:nvCxnSpPr>
          <p:spPr>
            <a:xfrm>
              <a:off x="857224" y="5643578"/>
              <a:ext cx="307183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571604" y="4143380"/>
              <a:ext cx="28084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y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643306" y="5786454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x</a:t>
              </a:r>
              <a:endParaRPr lang="en-US" dirty="0"/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999744" y="5803392"/>
              <a:ext cx="2706624" cy="304800"/>
            </a:xfrm>
            <a:custGeom>
              <a:avLst/>
              <a:gdLst>
                <a:gd name="connsiteX0" fmla="*/ 0 w 2706624"/>
                <a:gd name="connsiteY0" fmla="*/ 304800 h 304800"/>
                <a:gd name="connsiteX1" fmla="*/ 609600 w 2706624"/>
                <a:gd name="connsiteY1" fmla="*/ 24384 h 304800"/>
                <a:gd name="connsiteX2" fmla="*/ 1999488 w 2706624"/>
                <a:gd name="connsiteY2" fmla="*/ 243840 h 304800"/>
                <a:gd name="connsiteX3" fmla="*/ 2706624 w 2706624"/>
                <a:gd name="connsiteY3" fmla="*/ 0 h 304800"/>
                <a:gd name="connsiteX4" fmla="*/ 2706624 w 2706624"/>
                <a:gd name="connsiteY4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6624" h="304800">
                  <a:moveTo>
                    <a:pt x="0" y="304800"/>
                  </a:moveTo>
                  <a:cubicBezTo>
                    <a:pt x="138176" y="169672"/>
                    <a:pt x="276352" y="34544"/>
                    <a:pt x="609600" y="24384"/>
                  </a:cubicBezTo>
                  <a:cubicBezTo>
                    <a:pt x="942848" y="14224"/>
                    <a:pt x="1649984" y="247904"/>
                    <a:pt x="1999488" y="243840"/>
                  </a:cubicBezTo>
                  <a:cubicBezTo>
                    <a:pt x="2348992" y="239776"/>
                    <a:pt x="2706624" y="0"/>
                    <a:pt x="2706624" y="0"/>
                  </a:cubicBezTo>
                  <a:lnTo>
                    <a:pt x="2706624" y="0"/>
                  </a:ln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Полилиния 14"/>
          <p:cNvSpPr/>
          <p:nvPr/>
        </p:nvSpPr>
        <p:spPr>
          <a:xfrm>
            <a:off x="1000100" y="5500702"/>
            <a:ext cx="2706624" cy="304800"/>
          </a:xfrm>
          <a:custGeom>
            <a:avLst/>
            <a:gdLst>
              <a:gd name="connsiteX0" fmla="*/ 0 w 2706624"/>
              <a:gd name="connsiteY0" fmla="*/ 304800 h 304800"/>
              <a:gd name="connsiteX1" fmla="*/ 609600 w 2706624"/>
              <a:gd name="connsiteY1" fmla="*/ 24384 h 304800"/>
              <a:gd name="connsiteX2" fmla="*/ 1999488 w 2706624"/>
              <a:gd name="connsiteY2" fmla="*/ 243840 h 304800"/>
              <a:gd name="connsiteX3" fmla="*/ 2706624 w 2706624"/>
              <a:gd name="connsiteY3" fmla="*/ 0 h 304800"/>
              <a:gd name="connsiteX4" fmla="*/ 2706624 w 2706624"/>
              <a:gd name="connsiteY4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6624" h="304800">
                <a:moveTo>
                  <a:pt x="0" y="304800"/>
                </a:moveTo>
                <a:cubicBezTo>
                  <a:pt x="138176" y="169672"/>
                  <a:pt x="276352" y="34544"/>
                  <a:pt x="609600" y="24384"/>
                </a:cubicBezTo>
                <a:cubicBezTo>
                  <a:pt x="942848" y="14224"/>
                  <a:pt x="1649984" y="247904"/>
                  <a:pt x="1999488" y="243840"/>
                </a:cubicBezTo>
                <a:cubicBezTo>
                  <a:pt x="2348992" y="239776"/>
                  <a:pt x="2706624" y="0"/>
                  <a:pt x="2706624" y="0"/>
                </a:cubicBezTo>
                <a:lnTo>
                  <a:pt x="2706624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Полилиния 15"/>
          <p:cNvSpPr/>
          <p:nvPr/>
        </p:nvSpPr>
        <p:spPr>
          <a:xfrm>
            <a:off x="1000100" y="5143512"/>
            <a:ext cx="2706624" cy="304800"/>
          </a:xfrm>
          <a:custGeom>
            <a:avLst/>
            <a:gdLst>
              <a:gd name="connsiteX0" fmla="*/ 0 w 2706624"/>
              <a:gd name="connsiteY0" fmla="*/ 304800 h 304800"/>
              <a:gd name="connsiteX1" fmla="*/ 609600 w 2706624"/>
              <a:gd name="connsiteY1" fmla="*/ 24384 h 304800"/>
              <a:gd name="connsiteX2" fmla="*/ 1999488 w 2706624"/>
              <a:gd name="connsiteY2" fmla="*/ 243840 h 304800"/>
              <a:gd name="connsiteX3" fmla="*/ 2706624 w 2706624"/>
              <a:gd name="connsiteY3" fmla="*/ 0 h 304800"/>
              <a:gd name="connsiteX4" fmla="*/ 2706624 w 2706624"/>
              <a:gd name="connsiteY4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6624" h="304800">
                <a:moveTo>
                  <a:pt x="0" y="304800"/>
                </a:moveTo>
                <a:cubicBezTo>
                  <a:pt x="138176" y="169672"/>
                  <a:pt x="276352" y="34544"/>
                  <a:pt x="609600" y="24384"/>
                </a:cubicBezTo>
                <a:cubicBezTo>
                  <a:pt x="942848" y="14224"/>
                  <a:pt x="1649984" y="247904"/>
                  <a:pt x="1999488" y="243840"/>
                </a:cubicBezTo>
                <a:cubicBezTo>
                  <a:pt x="2348992" y="239776"/>
                  <a:pt x="2706624" y="0"/>
                  <a:pt x="2706624" y="0"/>
                </a:cubicBezTo>
                <a:lnTo>
                  <a:pt x="2706624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Полилиния 16"/>
          <p:cNvSpPr/>
          <p:nvPr/>
        </p:nvSpPr>
        <p:spPr>
          <a:xfrm>
            <a:off x="1000100" y="4786322"/>
            <a:ext cx="2706624" cy="304800"/>
          </a:xfrm>
          <a:custGeom>
            <a:avLst/>
            <a:gdLst>
              <a:gd name="connsiteX0" fmla="*/ 0 w 2706624"/>
              <a:gd name="connsiteY0" fmla="*/ 304800 h 304800"/>
              <a:gd name="connsiteX1" fmla="*/ 609600 w 2706624"/>
              <a:gd name="connsiteY1" fmla="*/ 24384 h 304800"/>
              <a:gd name="connsiteX2" fmla="*/ 1999488 w 2706624"/>
              <a:gd name="connsiteY2" fmla="*/ 243840 h 304800"/>
              <a:gd name="connsiteX3" fmla="*/ 2706624 w 2706624"/>
              <a:gd name="connsiteY3" fmla="*/ 0 h 304800"/>
              <a:gd name="connsiteX4" fmla="*/ 2706624 w 2706624"/>
              <a:gd name="connsiteY4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06624" h="304800">
                <a:moveTo>
                  <a:pt x="0" y="304800"/>
                </a:moveTo>
                <a:cubicBezTo>
                  <a:pt x="138176" y="169672"/>
                  <a:pt x="276352" y="34544"/>
                  <a:pt x="609600" y="24384"/>
                </a:cubicBezTo>
                <a:cubicBezTo>
                  <a:pt x="942848" y="14224"/>
                  <a:pt x="1649984" y="247904"/>
                  <a:pt x="1999488" y="243840"/>
                </a:cubicBezTo>
                <a:cubicBezTo>
                  <a:pt x="2348992" y="239776"/>
                  <a:pt x="2706624" y="0"/>
                  <a:pt x="2706624" y="0"/>
                </a:cubicBezTo>
                <a:lnTo>
                  <a:pt x="2706624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Неопределенный интеграл</a:t>
            </a:r>
            <a:endParaRPr lang="en-US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Совокупность всех первообразных данной функции </a:t>
            </a:r>
            <a:r>
              <a:rPr lang="en-US" dirty="0" smtClean="0"/>
              <a:t>f(x) </a:t>
            </a:r>
            <a:r>
              <a:rPr lang="ru-RU" dirty="0" smtClean="0"/>
              <a:t>называется ее </a:t>
            </a:r>
            <a:r>
              <a:rPr lang="ru-RU" b="1" dirty="0" smtClean="0"/>
              <a:t>неопределенным интегралом</a:t>
            </a:r>
            <a:r>
              <a:rPr lang="ru-RU" dirty="0" smtClean="0"/>
              <a:t> и обозначается</a:t>
            </a:r>
            <a:r>
              <a:rPr lang="en-US" dirty="0" smtClean="0"/>
              <a:t>             :</a:t>
            </a:r>
          </a:p>
          <a:p>
            <a:endParaRPr lang="en-US" dirty="0" smtClean="0"/>
          </a:p>
          <a:p>
            <a:pPr>
              <a:buNone/>
            </a:pPr>
            <a:r>
              <a:rPr lang="ru-RU" dirty="0" smtClean="0"/>
              <a:t>                                                      ,               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ru-RU" dirty="0" smtClean="0"/>
              <a:t>где </a:t>
            </a:r>
            <a:r>
              <a:rPr lang="en-US" dirty="0" smtClean="0"/>
              <a:t>C – </a:t>
            </a:r>
            <a:r>
              <a:rPr lang="ru-RU" dirty="0" smtClean="0"/>
              <a:t>произвольная постоянная.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14294951"/>
              </p:ext>
            </p:extLst>
          </p:nvPr>
        </p:nvGraphicFramePr>
        <p:xfrm>
          <a:off x="5580112" y="2276872"/>
          <a:ext cx="896222" cy="449722"/>
        </p:xfrm>
        <a:graphic>
          <a:graphicData uri="http://schemas.openxmlformats.org/presentationml/2006/ole">
            <p:oleObj spid="_x0000_s1071" name="Équation" r:id="rId3" imgW="583947" imgH="279279" progId="Equation.3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408103" y="3000372"/>
          <a:ext cx="3574017" cy="785818"/>
        </p:xfrm>
        <a:graphic>
          <a:graphicData uri="http://schemas.openxmlformats.org/presentationml/2006/ole">
            <p:oleObj spid="_x0000_s1072" name="Équation" r:id="rId4" imgW="1270000" imgH="27940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08103" y="4941168"/>
            <a:ext cx="6908313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4320" lvl="0" indent="-274320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/>
            </a:pPr>
            <a:r>
              <a:rPr lang="ru-RU" dirty="0"/>
              <a:t>Пример</a:t>
            </a:r>
            <a:r>
              <a:rPr lang="ru-RU" dirty="0" smtClean="0"/>
              <a:t>: </a:t>
            </a:r>
          </a:p>
          <a:p>
            <a:pPr lvl="0">
              <a:spcBef>
                <a:spcPts val="580"/>
              </a:spcBef>
              <a:buClr>
                <a:schemeClr val="accent1"/>
              </a:buClr>
              <a:buSzPct val="85000"/>
              <a:defRPr/>
            </a:pPr>
            <a:endParaRPr lang="ru-RU" dirty="0"/>
          </a:p>
          <a:p>
            <a:pPr marL="274320" lvl="0" indent="-274320">
              <a:spcBef>
                <a:spcPts val="580"/>
              </a:spcBef>
              <a:buClr>
                <a:schemeClr val="accent1"/>
              </a:buClr>
              <a:buSzPct val="85000"/>
            </a:pPr>
            <a:r>
              <a:rPr lang="en-US" dirty="0"/>
              <a:t>	</a:t>
            </a:r>
            <a:r>
              <a:rPr lang="ru-RU" dirty="0" smtClean="0"/>
              <a:t>Так как первообразной </a:t>
            </a:r>
            <a:r>
              <a:rPr lang="ru-RU" dirty="0"/>
              <a:t>для функции </a:t>
            </a:r>
            <a:r>
              <a:rPr lang="en-US" dirty="0"/>
              <a:t>f(x)=x </a:t>
            </a:r>
            <a:r>
              <a:rPr lang="ru-RU" dirty="0"/>
              <a:t>на всей числовой оси является </a:t>
            </a:r>
            <a:r>
              <a:rPr lang="en-US" dirty="0"/>
              <a:t>F(x)=x</a:t>
            </a:r>
            <a:r>
              <a:rPr lang="en-US" sz="1600" baseline="30000" dirty="0"/>
              <a:t>2</a:t>
            </a:r>
            <a:r>
              <a:rPr lang="en-US" dirty="0"/>
              <a:t>/2, </a:t>
            </a:r>
            <a:r>
              <a:rPr lang="ru-RU" dirty="0"/>
              <a:t>поскольку (</a:t>
            </a:r>
            <a:r>
              <a:rPr lang="en-US" dirty="0"/>
              <a:t>x</a:t>
            </a:r>
            <a:r>
              <a:rPr lang="en-US" sz="1600" baseline="30000" dirty="0"/>
              <a:t>2</a:t>
            </a:r>
            <a:r>
              <a:rPr lang="en-US" dirty="0"/>
              <a:t>/2</a:t>
            </a:r>
            <a:r>
              <a:rPr lang="ru-RU" dirty="0"/>
              <a:t>)</a:t>
            </a:r>
            <a:r>
              <a:rPr lang="en-US" dirty="0"/>
              <a:t>’=x.</a:t>
            </a:r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86379176"/>
              </p:ext>
            </p:extLst>
          </p:nvPr>
        </p:nvGraphicFramePr>
        <p:xfrm>
          <a:off x="3057524" y="4572736"/>
          <a:ext cx="2234556" cy="1016504"/>
        </p:xfrm>
        <a:graphic>
          <a:graphicData uri="http://schemas.openxmlformats.org/presentationml/2006/ole">
            <p:oleObj spid="_x0000_s1073" name="Уравнение" r:id="rId5" imgW="8632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Правила интегрирования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89269251"/>
              </p:ext>
            </p:extLst>
          </p:nvPr>
        </p:nvGraphicFramePr>
        <p:xfrm>
          <a:off x="803275" y="1981200"/>
          <a:ext cx="5538788" cy="785813"/>
        </p:xfrm>
        <a:graphic>
          <a:graphicData uri="http://schemas.openxmlformats.org/presentationml/2006/ole">
            <p:oleObj spid="_x0000_s2099" name="Уравнение" r:id="rId3" imgW="1968480" imgH="279360" progId="Equation.3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785786" y="3124210"/>
          <a:ext cx="6862763" cy="785813"/>
        </p:xfrm>
        <a:graphic>
          <a:graphicData uri="http://schemas.openxmlformats.org/presentationml/2006/ole">
            <p:oleObj spid="_x0000_s2100" name="Équation" r:id="rId4" imgW="2438400" imgH="27940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785786" y="4035437"/>
          <a:ext cx="7626350" cy="1108075"/>
        </p:xfrm>
        <a:graphic>
          <a:graphicData uri="http://schemas.openxmlformats.org/presentationml/2006/ole">
            <p:oleObj spid="_x0000_s2101" name="Équation" r:id="rId5" imgW="2324100" imgH="393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. 2"/>
          <p:cNvSpPr>
            <a:spLocks noGrp="1" noChangeArrowheads="1"/>
          </p:cNvSpPr>
          <p:nvPr>
            <p:ph type="title"/>
          </p:nvPr>
        </p:nvSpPr>
        <p:spPr bwMode="auto"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ru-RU" altLang="ru-RU" sz="3200" b="1" i="1" dirty="0" smtClean="0"/>
              <a:t>Свойства интеграла, вытекающие из определения</a:t>
            </a:r>
          </a:p>
        </p:txBody>
      </p:sp>
      <p:sp>
        <p:nvSpPr>
          <p:cNvPr id="9219" name="Прямоуг.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Tx/>
              <a:buNone/>
            </a:pPr>
            <a:r>
              <a:rPr lang="ru-RU" altLang="ru-RU" dirty="0" smtClean="0"/>
              <a:t>   Производная неопределенного интеграла равна подынтегральной функции, а его дифференциал- подынтегральному выражению. Действительно: </a:t>
            </a:r>
          </a:p>
        </p:txBody>
      </p:sp>
      <p:sp>
        <p:nvSpPr>
          <p:cNvPr id="9220" name="Прямоуг. 5"/>
          <p:cNvSpPr>
            <a:spLocks noChangeArrowheads="1"/>
          </p:cNvSpPr>
          <p:nvPr/>
        </p:nvSpPr>
        <p:spPr bwMode="auto">
          <a:xfrm>
            <a:off x="0" y="31384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9221" name="Объект 4"/>
          <p:cNvGraphicFramePr>
            <a:graphicFrameLocks noChangeAspect="1"/>
          </p:cNvGraphicFramePr>
          <p:nvPr/>
        </p:nvGraphicFramePr>
        <p:xfrm>
          <a:off x="1211263" y="4221163"/>
          <a:ext cx="6578600" cy="1458912"/>
        </p:xfrm>
        <a:graphic>
          <a:graphicData uri="http://schemas.openxmlformats.org/presentationml/2006/ole">
            <p:oleObj spid="_x0000_s21514" name="Формула" r:id="rId3" imgW="2616200" imgH="5842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763622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. 2"/>
          <p:cNvSpPr>
            <a:spLocks noGrp="1" noChangeArrowheads="1"/>
          </p:cNvSpPr>
          <p:nvPr>
            <p:ph type="title"/>
          </p:nvPr>
        </p:nvSpPr>
        <p:spPr bwMode="auto">
          <a:xfrm>
            <a:off x="890987" y="476672"/>
            <a:ext cx="7772400" cy="994122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ru-RU" altLang="ru-RU" sz="3200" b="1" i="1" dirty="0" smtClean="0"/>
              <a:t>Таблица неопределенных интегралов</a:t>
            </a:r>
            <a:r>
              <a:rPr lang="ru-RU" altLang="ru-RU" sz="3200" dirty="0" smtClean="0"/>
              <a:t> </a:t>
            </a:r>
          </a:p>
        </p:txBody>
      </p:sp>
      <p:graphicFrame>
        <p:nvGraphicFramePr>
          <p:cNvPr id="12291" name="Объект 3"/>
          <p:cNvGraphicFramePr>
            <a:graphicFrameLocks noGrp="1" noChangeAspect="1"/>
          </p:cNvGraphicFramePr>
          <p:nvPr>
            <p:ph idx="1"/>
          </p:nvPr>
        </p:nvGraphicFramePr>
        <p:xfrm>
          <a:off x="928662" y="2214554"/>
          <a:ext cx="7696200" cy="3883025"/>
        </p:xfrm>
        <a:graphic>
          <a:graphicData uri="http://schemas.openxmlformats.org/presentationml/2006/ole">
            <p:oleObj spid="_x0000_s22538" name="Документ" r:id="rId3" imgW="3358329" imgH="1693558" progId="Word.Documen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731548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.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548680"/>
            <a:ext cx="7772400" cy="868958"/>
          </a:xfrm>
          <a:solidFill>
            <a:srgbClr val="FFFFFF"/>
          </a:solidFill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ru-RU" altLang="ru-RU" sz="3200" b="1" i="1" dirty="0" smtClean="0"/>
              <a:t>Таблица неопределенных интегралов</a:t>
            </a:r>
            <a:r>
              <a:rPr lang="ru-RU" altLang="ru-RU" sz="3200" dirty="0" smtClean="0"/>
              <a:t> </a:t>
            </a:r>
          </a:p>
        </p:txBody>
      </p:sp>
      <p:graphicFrame>
        <p:nvGraphicFramePr>
          <p:cNvPr id="13315" name="Объект 3"/>
          <p:cNvGraphicFramePr>
            <a:graphicFrameLocks noGrp="1" noChangeAspect="1"/>
          </p:cNvGraphicFramePr>
          <p:nvPr>
            <p:ph idx="1"/>
          </p:nvPr>
        </p:nvGraphicFramePr>
        <p:xfrm>
          <a:off x="971550" y="1555750"/>
          <a:ext cx="7669213" cy="4465638"/>
        </p:xfrm>
        <a:graphic>
          <a:graphicData uri="http://schemas.openxmlformats.org/presentationml/2006/ole">
            <p:oleObj spid="_x0000_s23562" name="Документ" r:id="rId3" imgW="3865904" imgH="2250877" progId="Word.Document.8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35204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876</TotalTime>
  <Words>165</Words>
  <Application>Microsoft Office PowerPoint</Application>
  <PresentationFormat>Экран (4:3)</PresentationFormat>
  <Paragraphs>38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5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Equity</vt:lpstr>
      <vt:lpstr>Формула</vt:lpstr>
      <vt:lpstr>Équation</vt:lpstr>
      <vt:lpstr>Уравнение</vt:lpstr>
      <vt:lpstr>Документ</vt:lpstr>
      <vt:lpstr>Document</vt:lpstr>
      <vt:lpstr>Неопределенный интеграл</vt:lpstr>
      <vt:lpstr>Слайд 2</vt:lpstr>
      <vt:lpstr>Слайд 3</vt:lpstr>
      <vt:lpstr>Основное свойство первообразных</vt:lpstr>
      <vt:lpstr>Неопределенный интеграл</vt:lpstr>
      <vt:lpstr>Правила интегрирования</vt:lpstr>
      <vt:lpstr>Свойства интеграла, вытекающие из определения</vt:lpstr>
      <vt:lpstr>Таблица неопределенных интегралов </vt:lpstr>
      <vt:lpstr>Таблица неопределенных интегралов </vt:lpstr>
      <vt:lpstr>Примеры</vt:lpstr>
      <vt:lpstr>Примеры</vt:lpstr>
      <vt:lpstr>Домашнее задание: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Первообразная и интеграл</dc:title>
  <dc:creator>Светлана</dc:creator>
  <cp:lastModifiedBy>кабинет 102</cp:lastModifiedBy>
  <cp:revision>38</cp:revision>
  <dcterms:created xsi:type="dcterms:W3CDTF">2013-03-05T17:06:52Z</dcterms:created>
  <dcterms:modified xsi:type="dcterms:W3CDTF">2021-04-23T06:41:46Z</dcterms:modified>
</cp:coreProperties>
</file>