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85" r:id="rId2"/>
    <p:sldId id="286" r:id="rId3"/>
    <p:sldId id="287" r:id="rId4"/>
    <p:sldId id="257" r:id="rId5"/>
    <p:sldId id="262" r:id="rId6"/>
    <p:sldId id="263" r:id="rId7"/>
    <p:sldId id="264" r:id="rId8"/>
    <p:sldId id="265" r:id="rId9"/>
    <p:sldId id="269" r:id="rId10"/>
    <p:sldId id="270" r:id="rId11"/>
    <p:sldId id="271" r:id="rId12"/>
    <p:sldId id="272" r:id="rId13"/>
    <p:sldId id="273" r:id="rId14"/>
    <p:sldId id="275" r:id="rId15"/>
    <p:sldId id="282" r:id="rId16"/>
    <p:sldId id="277" r:id="rId17"/>
    <p:sldId id="288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4645" autoAdjust="0"/>
  </p:normalViewPr>
  <p:slideViewPr>
    <p:cSldViewPr>
      <p:cViewPr>
        <p:scale>
          <a:sx n="64" d="100"/>
          <a:sy n="64" d="100"/>
        </p:scale>
        <p:origin x="-1332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jpe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8.jpe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jpeg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jpeg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8.jpeg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8.jpe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D6B922F-EB61-4DEE-83BF-6E8080CD3ADA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A155895-1A68-4AB0-84AD-C7D8E8B108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B922F-EB61-4DEE-83BF-6E8080CD3ADA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55895-1A68-4AB0-84AD-C7D8E8B108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B922F-EB61-4DEE-83BF-6E8080CD3ADA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55895-1A68-4AB0-84AD-C7D8E8B108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D6B922F-EB61-4DEE-83BF-6E8080CD3ADA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55895-1A68-4AB0-84AD-C7D8E8B108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D6B922F-EB61-4DEE-83BF-6E8080CD3ADA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A155895-1A68-4AB0-84AD-C7D8E8B108B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D6B922F-EB61-4DEE-83BF-6E8080CD3ADA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A155895-1A68-4AB0-84AD-C7D8E8B108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D6B922F-EB61-4DEE-83BF-6E8080CD3ADA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A155895-1A68-4AB0-84AD-C7D8E8B108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B922F-EB61-4DEE-83BF-6E8080CD3ADA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55895-1A68-4AB0-84AD-C7D8E8B108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D6B922F-EB61-4DEE-83BF-6E8080CD3ADA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A155895-1A68-4AB0-84AD-C7D8E8B108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D6B922F-EB61-4DEE-83BF-6E8080CD3ADA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A155895-1A68-4AB0-84AD-C7D8E8B108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D6B922F-EB61-4DEE-83BF-6E8080CD3ADA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A155895-1A68-4AB0-84AD-C7D8E8B108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D6B922F-EB61-4DEE-83BF-6E8080CD3ADA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155895-1A68-4AB0-84AD-C7D8E8B108B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8.jpeg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11" Type="http://schemas.openxmlformats.org/officeDocument/2006/relationships/oleObject" Target="../embeddings/oleObject8.bin"/><Relationship Id="rId5" Type="http://schemas.openxmlformats.org/officeDocument/2006/relationships/image" Target="../media/image13.jpeg"/><Relationship Id="rId10" Type="http://schemas.openxmlformats.org/officeDocument/2006/relationships/image" Target="../media/image16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8.jpeg"/><Relationship Id="rId4" Type="http://schemas.openxmlformats.org/officeDocument/2006/relationships/image" Target="../media/image1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10.bin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8.jpeg"/><Relationship Id="rId4" Type="http://schemas.openxmlformats.org/officeDocument/2006/relationships/image" Target="../media/image20.wmf"/><Relationship Id="rId9" Type="http://schemas.openxmlformats.org/officeDocument/2006/relationships/image" Target="../media/image2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8.jpeg"/><Relationship Id="rId4" Type="http://schemas.openxmlformats.org/officeDocument/2006/relationships/image" Target="../media/image23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3%D1%80%D0%B0%D0%B4%D1%83%D1%81_%D0%A6%D0%B5%D0%BB%D1%8C%D1%81%D0%B8%D1%8F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ru.wikipedia.org/wiki/%D0%A6%D0%B5%D0%BB%D1%8C%D1%81%D0%B8%D0%B9,_%D0%90%D0%BD%D0%B4%D0%B5%D1%80%D1%81" TargetMode="External"/><Relationship Id="rId4" Type="http://schemas.openxmlformats.org/officeDocument/2006/relationships/hyperlink" Target="http://ru.wikipedia.org/wiki/%D0%9D%D0%BE%D1%80%D0%BC%D0%B0%D0%BB%D1%8C%D0%BD%D0%BE%D0%B5_%D0%B0%D1%82%D0%BC%D0%BE%D1%81%D1%84%D0%B5%D1%80%D0%BD%D0%BE%D0%B5_%D0%B4%D0%B0%D0%B2%D0%BB%D0%B5%D0%BD%D0%B8%D0%B5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1730_%D0%B3%D0%BE%D0%B4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ru.wikipedia.org/wiki/%D0%A4%D1%80%D0%B0%D0%BD%D1%86%D0%B8%D1%8F" TargetMode="External"/><Relationship Id="rId4" Type="http://schemas.openxmlformats.org/officeDocument/2006/relationships/hyperlink" Target="http://ru.wikipedia.org/wiki/%D0%A0%D0%B5%D0%BE%D0%BC%D1%8E%D1%80,_%D0%A0%D0%B5%D0%BD%D0%B5_%D0%90%D0%BD%D1%82%D1%83%D0%B0%D0%BD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A%D0%B5%D0%BB%D1%8C%D0%B2%D0%B8%D0%BD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ru.wikipedia.org/wiki/%D0%90%D0%B1%D1%81%D0%BE%D0%BB%D1%8E%D1%82%D0%BD%D1%8B%D0%B9_%D0%BD%D1%83%D0%BB%D1%8C_%D1%82%D0%B5%D0%BC%D0%BF%D0%B5%D1%80%D0%B0%D1%82%D1%83%D1%80%D1%8B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jpeg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u="sng" dirty="0" smtClean="0"/>
              <a:t>Тема урока: </a:t>
            </a:r>
            <a:r>
              <a:rPr lang="ru-RU" sz="6600" b="1" dirty="0" smtClean="0"/>
              <a:t>Температура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1504797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 descr="а1"/>
          <p:cNvGraphicFramePr>
            <a:graphicFrameLocks noChangeAspect="1"/>
          </p:cNvGraphicFramePr>
          <p:nvPr/>
        </p:nvGraphicFramePr>
        <p:xfrm>
          <a:off x="899592" y="1052736"/>
          <a:ext cx="7061200" cy="166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Формула" r:id="rId3" imgW="1726920" imgH="406080" progId="Equation.3">
                  <p:embed/>
                </p:oleObj>
              </mc:Choice>
              <mc:Fallback>
                <p:oleObj name="Формула" r:id="rId3" imgW="1726920" imgH="406080" progId="Equation.3">
                  <p:embed/>
                  <p:pic>
                    <p:nvPicPr>
                      <p:cNvPr id="0" name="Picture 2" descr="а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052736"/>
                        <a:ext cx="7061200" cy="1660525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stretch>
                          <a:fillRect/>
                        </a:stretch>
                      </a:blipFill>
                      <a:ln w="76200">
                        <a:solidFill>
                          <a:srgbClr val="0066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 descr="а1"/>
          <p:cNvGraphicFramePr>
            <a:graphicFrameLocks noChangeAspect="1"/>
          </p:cNvGraphicFramePr>
          <p:nvPr/>
        </p:nvGraphicFramePr>
        <p:xfrm>
          <a:off x="827584" y="3645024"/>
          <a:ext cx="7372350" cy="166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Формула" r:id="rId6" imgW="1803240" imgH="406080" progId="Equation.3">
                  <p:embed/>
                </p:oleObj>
              </mc:Choice>
              <mc:Fallback>
                <p:oleObj name="Формула" r:id="rId6" imgW="1803240" imgH="406080" progId="Equation.3">
                  <p:embed/>
                  <p:pic>
                    <p:nvPicPr>
                      <p:cNvPr id="0" name="Picture 3" descr="а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645024"/>
                        <a:ext cx="7372350" cy="1660525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stretch>
                          <a:fillRect/>
                        </a:stretch>
                      </a:blipFill>
                      <a:ln w="76200">
                        <a:solidFill>
                          <a:srgbClr val="0066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8" name="Object 6" descr="а2"/>
          <p:cNvGraphicFramePr>
            <a:graphicFrameLocks noChangeAspect="1"/>
          </p:cNvGraphicFramePr>
          <p:nvPr/>
        </p:nvGraphicFramePr>
        <p:xfrm>
          <a:off x="1691680" y="5157192"/>
          <a:ext cx="5472608" cy="106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0" name="Picture 6" descr="а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5157192"/>
                        <a:ext cx="5472608" cy="1062038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stretch>
                          <a:fillRect/>
                        </a:stretch>
                      </a:blip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 descr="а2"/>
          <p:cNvGraphicFramePr>
            <a:graphicFrameLocks noChangeAspect="1"/>
          </p:cNvGraphicFramePr>
          <p:nvPr/>
        </p:nvGraphicFramePr>
        <p:xfrm>
          <a:off x="179512" y="188640"/>
          <a:ext cx="660400" cy="1062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Формула" r:id="rId6" imgW="114120" imgH="215640" progId="Equation.3">
                  <p:embed/>
                </p:oleObj>
              </mc:Choice>
              <mc:Fallback>
                <p:oleObj name="Формула" r:id="rId6" imgW="114120" imgH="215640" progId="Equation.3">
                  <p:embed/>
                  <p:pic>
                    <p:nvPicPr>
                      <p:cNvPr id="0" name="Picture 4" descr="а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188640"/>
                        <a:ext cx="660400" cy="1062037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stretch>
                          <a:fillRect/>
                        </a:stretch>
                      </a:blip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chemeClr val="tx1"/>
                </a:solidFill>
              </a:rPr>
              <a:t>- температура в энергетических единицах</a:t>
            </a:r>
            <a:r>
              <a:rPr lang="ru-RU" sz="4400" b="1" dirty="0" smtClean="0">
                <a:solidFill>
                  <a:srgbClr val="006600"/>
                </a:solidFill>
              </a:rPr>
              <a:t/>
            </a:r>
            <a:br>
              <a:rPr lang="ru-RU" sz="4400" b="1" dirty="0" smtClean="0">
                <a:solidFill>
                  <a:srgbClr val="006600"/>
                </a:solidFill>
              </a:rPr>
            </a:br>
            <a:endParaRPr lang="ru-RU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17475" y="285750"/>
          <a:ext cx="954088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Формула" r:id="rId7" imgW="164880" imgH="177480" progId="Equation.3">
                  <p:embed/>
                </p:oleObj>
              </mc:Choice>
              <mc:Fallback>
                <p:oleObj name="Формула" r:id="rId7" imgW="164880" imgH="177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" y="285750"/>
                        <a:ext cx="954088" cy="874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 descr="а2"/>
          <p:cNvGraphicFramePr>
            <a:graphicFrameLocks noChangeAspect="1"/>
          </p:cNvGraphicFramePr>
          <p:nvPr/>
        </p:nvGraphicFramePr>
        <p:xfrm>
          <a:off x="73025" y="1571625"/>
          <a:ext cx="2789238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Формула" r:id="rId9" imgW="482400" imgH="177480" progId="Equation.3">
                  <p:embed/>
                </p:oleObj>
              </mc:Choice>
              <mc:Fallback>
                <p:oleObj name="Формула" r:id="rId9" imgW="482400" imgH="177480" progId="Equation.3">
                  <p:embed/>
                  <p:pic>
                    <p:nvPicPr>
                      <p:cNvPr id="0" name="Picture 3" descr="а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" y="1571625"/>
                        <a:ext cx="2789238" cy="874713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stretch>
                          <a:fillRect/>
                        </a:stretch>
                      </a:blip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2786058"/>
            <a:ext cx="85010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Т- в  градусах абсолютная температура  Кельвина</a:t>
            </a:r>
          </a:p>
          <a:p>
            <a:r>
              <a:rPr lang="ru-RU" sz="2400" b="1" smtClean="0"/>
              <a:t>(абсолютная </a:t>
            </a:r>
            <a:r>
              <a:rPr lang="ru-RU" sz="2400" b="1" dirty="0" smtClean="0"/>
              <a:t>температура)</a:t>
            </a:r>
          </a:p>
          <a:p>
            <a:r>
              <a:rPr lang="en-US" sz="2400" b="1" dirty="0" smtClean="0"/>
              <a:t>k- </a:t>
            </a:r>
            <a:r>
              <a:rPr lang="ru-RU" sz="2400" b="1" dirty="0" smtClean="0"/>
              <a:t>коэффициент пропорциональности, постоянная Больцмана.</a:t>
            </a:r>
            <a:endParaRPr lang="ru-RU" sz="2400" b="1" dirty="0"/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835150" y="5143500"/>
          <a:ext cx="5251450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Формула" r:id="rId11" imgW="1333440" imgH="228600" progId="Equation.3">
                  <p:embed/>
                </p:oleObj>
              </mc:Choice>
              <mc:Fallback>
                <p:oleObj name="Формула" r:id="rId11" imgW="133344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5143500"/>
                        <a:ext cx="5251450" cy="900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Постоянная Больцмана связывает температуру  в энергетических единицах с температурой в Кельвинах</a:t>
            </a:r>
            <a:endParaRPr lang="ru-RU" sz="2800" dirty="0"/>
          </a:p>
        </p:txBody>
      </p:sp>
      <p:graphicFrame>
        <p:nvGraphicFramePr>
          <p:cNvPr id="4098" name="Object 2" descr="а7"/>
          <p:cNvGraphicFramePr>
            <a:graphicFrameLocks noChangeAspect="1"/>
          </p:cNvGraphicFramePr>
          <p:nvPr/>
        </p:nvGraphicFramePr>
        <p:xfrm>
          <a:off x="683568" y="3933056"/>
          <a:ext cx="7159625" cy="1970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Формула" r:id="rId3" imgW="1942920" imgH="431640" progId="Equation.3">
                  <p:embed/>
                </p:oleObj>
              </mc:Choice>
              <mc:Fallback>
                <p:oleObj name="Формула" r:id="rId3" imgW="1942920" imgH="431640" progId="Equation.3">
                  <p:embed/>
                  <p:pic>
                    <p:nvPicPr>
                      <p:cNvPr id="0" name="Picture 2" descr="а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933056"/>
                        <a:ext cx="7159625" cy="1970906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stretch>
                          <a:fillRect/>
                        </a:stretch>
                      </a:blip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71600" y="5657671"/>
            <a:ext cx="61926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 descr="а1"/>
          <p:cNvGraphicFramePr>
            <a:graphicFrameLocks noChangeAspect="1"/>
          </p:cNvGraphicFramePr>
          <p:nvPr/>
        </p:nvGraphicFramePr>
        <p:xfrm>
          <a:off x="500063" y="285750"/>
          <a:ext cx="5035550" cy="160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Формула" r:id="rId3" imgW="1231560" imgH="393480" progId="Equation.3">
                  <p:embed/>
                </p:oleObj>
              </mc:Choice>
              <mc:Fallback>
                <p:oleObj name="Формула" r:id="rId3" imgW="1231560" imgH="393480" progId="Equation.3">
                  <p:embed/>
                  <p:pic>
                    <p:nvPicPr>
                      <p:cNvPr id="0" name="Picture 2" descr="а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285750"/>
                        <a:ext cx="5035550" cy="1609725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stretch>
                          <a:fillRect/>
                        </a:stretch>
                      </a:blipFill>
                      <a:ln w="76200">
                        <a:solidFill>
                          <a:srgbClr val="0066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 descr="а1"/>
          <p:cNvGraphicFramePr>
            <a:graphicFrameLocks noChangeAspect="1"/>
          </p:cNvGraphicFramePr>
          <p:nvPr/>
        </p:nvGraphicFramePr>
        <p:xfrm>
          <a:off x="539552" y="2132856"/>
          <a:ext cx="2439987" cy="160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Формула" r:id="rId6" imgW="596880" imgH="393480" progId="Equation.3">
                  <p:embed/>
                </p:oleObj>
              </mc:Choice>
              <mc:Fallback>
                <p:oleObj name="Формула" r:id="rId6" imgW="596880" imgH="393480" progId="Equation.3">
                  <p:embed/>
                  <p:pic>
                    <p:nvPicPr>
                      <p:cNvPr id="0" name="Picture 3" descr="а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132856"/>
                        <a:ext cx="2439987" cy="1609725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stretch>
                          <a:fillRect/>
                        </a:stretch>
                      </a:blipFill>
                      <a:ln w="76200">
                        <a:solidFill>
                          <a:srgbClr val="0066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 descr="а1"/>
          <p:cNvGraphicFramePr>
            <a:graphicFrameLocks noChangeAspect="1"/>
          </p:cNvGraphicFramePr>
          <p:nvPr/>
        </p:nvGraphicFramePr>
        <p:xfrm>
          <a:off x="467544" y="4149080"/>
          <a:ext cx="2439988" cy="160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Формула" r:id="rId8" imgW="596880" imgH="393480" progId="Equation.3">
                  <p:embed/>
                </p:oleObj>
              </mc:Choice>
              <mc:Fallback>
                <p:oleObj name="Формула" r:id="rId8" imgW="596880" imgH="393480" progId="Equation.3">
                  <p:embed/>
                  <p:pic>
                    <p:nvPicPr>
                      <p:cNvPr id="0" name="Picture 4" descr="а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149080"/>
                        <a:ext cx="2439988" cy="1609725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stretch>
                          <a:fillRect/>
                        </a:stretch>
                      </a:blipFill>
                      <a:ln w="76200">
                        <a:solidFill>
                          <a:srgbClr val="0066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203848" y="4365104"/>
            <a:ext cx="4572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температура – мера средней кинетической энергии молекул.</a:t>
            </a:r>
            <a:endParaRPr lang="ru-RU" sz="32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- -------------_ зависимость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Закон Авогадро: в равных объёмах газов при одинаковых температурах и давлениях содержится одинаковое число молекул.</a:t>
            </a:r>
            <a:endParaRPr lang="ru-RU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31746" name="Object 2" descr="а1"/>
          <p:cNvGraphicFramePr>
            <a:graphicFrameLocks noChangeAspect="1"/>
          </p:cNvGraphicFramePr>
          <p:nvPr/>
        </p:nvGraphicFramePr>
        <p:xfrm>
          <a:off x="611188" y="549275"/>
          <a:ext cx="295275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9" name="Формула" r:id="rId3" imgW="545760" imgH="203040" progId="Equation.3">
                  <p:embed/>
                </p:oleObj>
              </mc:Choice>
              <mc:Fallback>
                <p:oleObj name="Формула" r:id="rId3" imgW="545760" imgH="203040" progId="Equation.3">
                  <p:embed/>
                  <p:pic>
                    <p:nvPicPr>
                      <p:cNvPr id="0" name="Picture 2" descr="а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549275"/>
                        <a:ext cx="2952750" cy="1079500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stretch>
                          <a:fillRect/>
                        </a:stretch>
                      </a:blipFill>
                      <a:ln w="76200">
                        <a:solidFill>
                          <a:srgbClr val="0066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229600" cy="1399032"/>
          </a:xfrm>
        </p:spPr>
        <p:txBody>
          <a:bodyPr/>
          <a:lstStyle/>
          <a:p>
            <a:r>
              <a:rPr lang="ru-RU" dirty="0" smtClean="0"/>
              <a:t>Решение </a:t>
            </a:r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571612"/>
            <a:ext cx="2543164" cy="467678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1"/>
                </a:solidFill>
              </a:rPr>
              <a:t>Дано:           </a:t>
            </a:r>
          </a:p>
          <a:p>
            <a:pPr>
              <a:buNone/>
            </a:pPr>
            <a:r>
              <a:rPr lang="en-GB" sz="2800" i="1" dirty="0" smtClean="0">
                <a:solidFill>
                  <a:schemeClr val="accent1"/>
                </a:solidFill>
              </a:rPr>
              <a:t>n</a:t>
            </a:r>
            <a:r>
              <a:rPr lang="ru-RU" dirty="0" smtClean="0">
                <a:solidFill>
                  <a:schemeClr val="accent1"/>
                </a:solidFill>
              </a:rPr>
              <a:t>=</a:t>
            </a:r>
            <a:r>
              <a:rPr lang="ru-RU" sz="2800" dirty="0" smtClean="0">
                <a:solidFill>
                  <a:schemeClr val="accent1"/>
                </a:solidFill>
              </a:rPr>
              <a:t> 10</a:t>
            </a:r>
            <a:r>
              <a:rPr lang="ru-RU" sz="2800" baseline="30000" dirty="0" smtClean="0">
                <a:solidFill>
                  <a:schemeClr val="accent1"/>
                </a:solidFill>
              </a:rPr>
              <a:t>25</a:t>
            </a:r>
            <a:r>
              <a:rPr lang="ru-RU" sz="2800" dirty="0" smtClean="0">
                <a:solidFill>
                  <a:schemeClr val="accent1"/>
                </a:solidFill>
              </a:rPr>
              <a:t>м</a:t>
            </a:r>
            <a:r>
              <a:rPr lang="ru-RU" sz="2800" baseline="30000" dirty="0" smtClean="0">
                <a:solidFill>
                  <a:schemeClr val="accent1"/>
                </a:solidFill>
              </a:rPr>
              <a:t>-3</a:t>
            </a:r>
            <a:endParaRPr lang="ru-RU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chemeClr val="accent1"/>
                </a:solidFill>
              </a:rPr>
              <a:t>р</a:t>
            </a:r>
            <a:r>
              <a:rPr lang="ru-RU" dirty="0" smtClean="0">
                <a:solidFill>
                  <a:schemeClr val="accent1"/>
                </a:solidFill>
              </a:rPr>
              <a:t>=100кПа</a:t>
            </a:r>
          </a:p>
          <a:p>
            <a:pPr>
              <a:buNone/>
            </a:pPr>
            <a:endParaRPr lang="ru-RU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accent1"/>
                </a:solidFill>
              </a:rPr>
              <a:t>Найти:</a:t>
            </a:r>
          </a:p>
          <a:p>
            <a:pPr>
              <a:buNone/>
            </a:pPr>
            <a:r>
              <a:rPr lang="en-GB" sz="2800" i="1" dirty="0" smtClean="0">
                <a:solidFill>
                  <a:schemeClr val="accent1"/>
                </a:solidFill>
              </a:rPr>
              <a:t>T</a:t>
            </a:r>
            <a:endParaRPr lang="ru-RU" dirty="0">
              <a:solidFill>
                <a:schemeClr val="accent1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>
            <a:off x="572266" y="3142454"/>
            <a:ext cx="285752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3429000"/>
            <a:ext cx="200026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071670" y="1714488"/>
            <a:ext cx="17188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/>
                </a:solidFill>
              </a:rPr>
              <a:t>СИ:</a:t>
            </a:r>
          </a:p>
          <a:p>
            <a:r>
              <a:rPr lang="ru-RU" sz="2800" dirty="0" smtClean="0">
                <a:solidFill>
                  <a:schemeClr val="accent1"/>
                </a:solidFill>
              </a:rPr>
              <a:t> </a:t>
            </a:r>
          </a:p>
          <a:p>
            <a:r>
              <a:rPr lang="ru-RU" sz="2800" dirty="0" smtClean="0">
                <a:solidFill>
                  <a:schemeClr val="accent1"/>
                </a:solidFill>
              </a:rPr>
              <a:t>10</a:t>
            </a:r>
            <a:r>
              <a:rPr lang="ru-RU" sz="2800" baseline="30000" dirty="0" smtClean="0">
                <a:solidFill>
                  <a:schemeClr val="accent1"/>
                </a:solidFill>
              </a:rPr>
              <a:t>5 </a:t>
            </a:r>
            <a:r>
              <a:rPr lang="ru-RU" sz="2800" dirty="0" smtClean="0">
                <a:solidFill>
                  <a:schemeClr val="accent1"/>
                </a:solidFill>
              </a:rPr>
              <a:t>Па</a:t>
            </a:r>
            <a:endParaRPr lang="ru-RU" sz="2800" dirty="0">
              <a:solidFill>
                <a:schemeClr val="accent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929058" y="2357430"/>
            <a:ext cx="16213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i="1" dirty="0" err="1" smtClean="0">
                <a:solidFill>
                  <a:schemeClr val="accent1"/>
                </a:solidFill>
              </a:rPr>
              <a:t>р=</a:t>
            </a:r>
            <a:r>
              <a:rPr lang="en-GB" sz="3600" i="1" dirty="0" err="1" smtClean="0">
                <a:solidFill>
                  <a:schemeClr val="accent1"/>
                </a:solidFill>
              </a:rPr>
              <a:t>nkT</a:t>
            </a:r>
            <a:endParaRPr lang="ru-RU" sz="3600" dirty="0">
              <a:solidFill>
                <a:schemeClr val="accent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786182" y="3000372"/>
            <a:ext cx="771717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i="1" dirty="0" smtClean="0">
                <a:solidFill>
                  <a:schemeClr val="accent1"/>
                </a:solidFill>
              </a:rPr>
              <a:t>T</a:t>
            </a:r>
            <a:r>
              <a:rPr lang="ru-RU" sz="3600" i="1" dirty="0" err="1" smtClean="0">
                <a:solidFill>
                  <a:schemeClr val="accent1"/>
                </a:solidFill>
              </a:rPr>
              <a:t>=р</a:t>
            </a:r>
            <a:r>
              <a:rPr lang="ru-RU" sz="3600" i="1" dirty="0" smtClean="0">
                <a:solidFill>
                  <a:schemeClr val="accent1"/>
                </a:solidFill>
              </a:rPr>
              <a:t>/</a:t>
            </a:r>
            <a:r>
              <a:rPr lang="en-GB" sz="3600" i="1" dirty="0" err="1" smtClean="0">
                <a:solidFill>
                  <a:schemeClr val="accent1"/>
                </a:solidFill>
              </a:rPr>
              <a:t>nk</a:t>
            </a:r>
            <a:r>
              <a:rPr lang="ru-RU" sz="3600" i="1" dirty="0" smtClean="0">
                <a:solidFill>
                  <a:schemeClr val="accent1"/>
                </a:solidFill>
              </a:rPr>
              <a:t>= </a:t>
            </a:r>
          </a:p>
          <a:p>
            <a:r>
              <a:rPr lang="ru-RU" sz="3600" dirty="0" smtClean="0">
                <a:solidFill>
                  <a:schemeClr val="accent1"/>
                </a:solidFill>
              </a:rPr>
              <a:t>=</a:t>
            </a:r>
            <a:r>
              <a:rPr lang="en-GB" sz="3600" dirty="0" smtClean="0">
                <a:solidFill>
                  <a:schemeClr val="accent1"/>
                </a:solidFill>
              </a:rPr>
              <a:t>10</a:t>
            </a:r>
            <a:r>
              <a:rPr lang="en-GB" sz="3600" baseline="30000" dirty="0" smtClean="0">
                <a:solidFill>
                  <a:schemeClr val="accent1"/>
                </a:solidFill>
              </a:rPr>
              <a:t>5</a:t>
            </a:r>
            <a:r>
              <a:rPr lang="ru-RU" sz="3600" dirty="0" smtClean="0">
                <a:solidFill>
                  <a:schemeClr val="accent1"/>
                </a:solidFill>
              </a:rPr>
              <a:t>Па/ 10</a:t>
            </a:r>
            <a:r>
              <a:rPr lang="ru-RU" sz="3600" baseline="30000" dirty="0" smtClean="0">
                <a:solidFill>
                  <a:schemeClr val="accent1"/>
                </a:solidFill>
              </a:rPr>
              <a:t>25</a:t>
            </a:r>
            <a:r>
              <a:rPr lang="ru-RU" sz="3600" dirty="0" smtClean="0">
                <a:solidFill>
                  <a:schemeClr val="accent1"/>
                </a:solidFill>
              </a:rPr>
              <a:t>м</a:t>
            </a:r>
            <a:r>
              <a:rPr lang="ru-RU" sz="3600" baseline="30000" dirty="0" smtClean="0">
                <a:solidFill>
                  <a:schemeClr val="accent1"/>
                </a:solidFill>
              </a:rPr>
              <a:t>-3</a:t>
            </a:r>
            <a:r>
              <a:rPr lang="ru-RU" sz="3600" dirty="0" smtClean="0">
                <a:solidFill>
                  <a:schemeClr val="accent1"/>
                </a:solidFill>
              </a:rPr>
              <a:t> ·1,38</a:t>
            </a:r>
            <a:r>
              <a:rPr lang="en-GB" sz="3600" dirty="0" smtClean="0">
                <a:solidFill>
                  <a:schemeClr val="accent1"/>
                </a:solidFill>
              </a:rPr>
              <a:t>·</a:t>
            </a:r>
            <a:r>
              <a:rPr lang="ru-RU" sz="3600" dirty="0" smtClean="0">
                <a:solidFill>
                  <a:schemeClr val="accent1"/>
                </a:solidFill>
              </a:rPr>
              <a:t>10</a:t>
            </a:r>
            <a:r>
              <a:rPr lang="ru-RU" sz="3600" baseline="30000" dirty="0" smtClean="0">
                <a:solidFill>
                  <a:schemeClr val="accent1"/>
                </a:solidFill>
              </a:rPr>
              <a:t>-23</a:t>
            </a:r>
            <a:r>
              <a:rPr lang="ru-RU" sz="3600" dirty="0" smtClean="0">
                <a:solidFill>
                  <a:schemeClr val="accent1"/>
                </a:solidFill>
              </a:rPr>
              <a:t>Дж/К=</a:t>
            </a:r>
          </a:p>
          <a:p>
            <a:endParaRPr lang="ru-RU" sz="4800" baseline="300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4800" baseline="30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=724 К</a:t>
            </a:r>
          </a:p>
          <a:p>
            <a:r>
              <a:rPr lang="ru-RU" sz="4800" baseline="30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en-GB" sz="4800" i="1" dirty="0" smtClean="0">
                <a:solidFill>
                  <a:schemeClr val="accent1"/>
                </a:solidFill>
              </a:rPr>
              <a:t>T </a:t>
            </a:r>
            <a:r>
              <a:rPr lang="ru-RU" sz="4800" baseline="30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= 724 К</a:t>
            </a:r>
          </a:p>
          <a:p>
            <a:endParaRPr lang="ru-RU" sz="4800" baseline="300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endParaRPr lang="ru-RU" sz="40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857620" y="1643050"/>
            <a:ext cx="23519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chemeClr val="accent1"/>
                </a:solidFill>
              </a:rPr>
              <a:t>Решение</a:t>
            </a:r>
            <a:endParaRPr lang="ru-RU" sz="3600" dirty="0">
              <a:solidFill>
                <a:schemeClr val="accent1"/>
              </a:solidFill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rot="5400000">
            <a:off x="2215340" y="3142454"/>
            <a:ext cx="285752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Заполнить пустые клетки</a:t>
            </a:r>
            <a:endParaRPr lang="ru-RU" dirty="0"/>
          </a:p>
        </p:txBody>
      </p:sp>
      <p:sp>
        <p:nvSpPr>
          <p:cNvPr id="34817" name="Oval 1"/>
          <p:cNvSpPr>
            <a:spLocks noChangeArrowheads="1"/>
          </p:cNvSpPr>
          <p:nvPr/>
        </p:nvSpPr>
        <p:spPr bwMode="auto">
          <a:xfrm>
            <a:off x="3000364" y="3714752"/>
            <a:ext cx="1714512" cy="76993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Температура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4818" name="Oval 2"/>
          <p:cNvSpPr>
            <a:spLocks noChangeArrowheads="1"/>
          </p:cNvSpPr>
          <p:nvPr/>
        </p:nvSpPr>
        <p:spPr bwMode="auto">
          <a:xfrm>
            <a:off x="1428728" y="3786190"/>
            <a:ext cx="1236664" cy="64293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10000"/>
                  </a:schemeClr>
                </a:solidFill>
                <a:effectLst/>
                <a:latin typeface="Arial" pitchFamily="34" charset="0"/>
              </a:rPr>
              <a:t>измеряется</a:t>
            </a:r>
          </a:p>
        </p:txBody>
      </p:sp>
      <p:sp>
        <p:nvSpPr>
          <p:cNvPr id="34819" name="Oval 3"/>
          <p:cNvSpPr>
            <a:spLocks noChangeArrowheads="1"/>
          </p:cNvSpPr>
          <p:nvPr/>
        </p:nvSpPr>
        <p:spPr bwMode="auto">
          <a:xfrm>
            <a:off x="714348" y="3500438"/>
            <a:ext cx="571504" cy="3048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10000"/>
                  </a:schemeClr>
                </a:solidFill>
                <a:effectLst/>
                <a:latin typeface="Times New Roman"/>
                <a:cs typeface="Times New Roman"/>
              </a:rPr>
              <a:t>˚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10000"/>
                  </a:schemeClr>
                </a:solidFill>
                <a:effectLst/>
                <a:latin typeface="Arial" pitchFamily="34" charset="0"/>
              </a:rPr>
              <a:t>С</a:t>
            </a:r>
          </a:p>
        </p:txBody>
      </p:sp>
      <p:sp>
        <p:nvSpPr>
          <p:cNvPr id="34820" name="Oval 4"/>
          <p:cNvSpPr>
            <a:spLocks noChangeArrowheads="1"/>
          </p:cNvSpPr>
          <p:nvPr/>
        </p:nvSpPr>
        <p:spPr bwMode="auto">
          <a:xfrm>
            <a:off x="928662" y="4643446"/>
            <a:ext cx="642942" cy="3270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1000" dirty="0" smtClean="0">
                <a:solidFill>
                  <a:schemeClr val="tx2">
                    <a:lumMod val="10000"/>
                  </a:schemeClr>
                </a:solidFill>
              </a:rPr>
              <a:t>Дж</a:t>
            </a:r>
            <a:endParaRPr lang="ru-RU" sz="10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4821" name="Oval 5"/>
          <p:cNvSpPr>
            <a:spLocks noChangeArrowheads="1"/>
          </p:cNvSpPr>
          <p:nvPr/>
        </p:nvSpPr>
        <p:spPr bwMode="auto">
          <a:xfrm>
            <a:off x="3071802" y="4857760"/>
            <a:ext cx="1643074" cy="5651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10000"/>
                  </a:schemeClr>
                </a:solidFill>
                <a:effectLst/>
                <a:latin typeface="Arial" pitchFamily="34" charset="0"/>
              </a:rPr>
              <a:t>Это мера</a:t>
            </a:r>
          </a:p>
        </p:txBody>
      </p:sp>
      <p:sp>
        <p:nvSpPr>
          <p:cNvPr id="34822" name="Oval 6"/>
          <p:cNvSpPr>
            <a:spLocks noChangeArrowheads="1"/>
          </p:cNvSpPr>
          <p:nvPr/>
        </p:nvSpPr>
        <p:spPr bwMode="auto">
          <a:xfrm>
            <a:off x="5143504" y="3929066"/>
            <a:ext cx="1285884" cy="5778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1000" dirty="0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Определяется по шкале</a:t>
            </a:r>
            <a:endParaRPr lang="ru-RU" sz="1000" dirty="0">
              <a:solidFill>
                <a:schemeClr val="tx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823" name="Oval 7"/>
          <p:cNvSpPr>
            <a:spLocks noChangeArrowheads="1"/>
          </p:cNvSpPr>
          <p:nvPr/>
        </p:nvSpPr>
        <p:spPr bwMode="auto">
          <a:xfrm>
            <a:off x="5929322" y="3286124"/>
            <a:ext cx="554037" cy="42862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10000"/>
                  </a:schemeClr>
                </a:solidFill>
                <a:effectLst/>
                <a:latin typeface="Arial" pitchFamily="34" charset="0"/>
              </a:rPr>
              <a:t>F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2">
                  <a:lumMod val="10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34824" name="Oval 8"/>
          <p:cNvSpPr>
            <a:spLocks noChangeArrowheads="1"/>
          </p:cNvSpPr>
          <p:nvPr/>
        </p:nvSpPr>
        <p:spPr bwMode="auto">
          <a:xfrm>
            <a:off x="6572264" y="4000504"/>
            <a:ext cx="504825" cy="42862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dirty="0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dirty="0">
              <a:solidFill>
                <a:schemeClr val="tx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825" name="Oval 9"/>
          <p:cNvSpPr>
            <a:spLocks noChangeArrowheads="1"/>
          </p:cNvSpPr>
          <p:nvPr/>
        </p:nvSpPr>
        <p:spPr bwMode="auto">
          <a:xfrm>
            <a:off x="5929322" y="4929198"/>
            <a:ext cx="631825" cy="42862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dirty="0" smtClean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K</a:t>
            </a:r>
            <a:endParaRPr lang="ru-RU" dirty="0">
              <a:solidFill>
                <a:schemeClr val="tx2">
                  <a:lumMod val="10000"/>
                </a:schemeClr>
              </a:solidFill>
            </a:endParaRPr>
          </a:p>
        </p:txBody>
      </p:sp>
      <p:cxnSp>
        <p:nvCxnSpPr>
          <p:cNvPr id="34826" name="AutoShape 10"/>
          <p:cNvCxnSpPr>
            <a:cxnSpLocks noChangeShapeType="1"/>
            <a:stCxn id="34817" idx="2"/>
          </p:cNvCxnSpPr>
          <p:nvPr/>
        </p:nvCxnSpPr>
        <p:spPr bwMode="auto">
          <a:xfrm rot="10800000" flipV="1">
            <a:off x="2643174" y="4099721"/>
            <a:ext cx="357190" cy="4365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34827" name="AutoShape 11"/>
          <p:cNvCxnSpPr>
            <a:cxnSpLocks noChangeShapeType="1"/>
            <a:stCxn id="34818" idx="1"/>
          </p:cNvCxnSpPr>
          <p:nvPr/>
        </p:nvCxnSpPr>
        <p:spPr bwMode="auto">
          <a:xfrm rot="16200000" flipV="1">
            <a:off x="1329330" y="3599843"/>
            <a:ext cx="165588" cy="39541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34828" name="AutoShape 12"/>
          <p:cNvCxnSpPr>
            <a:cxnSpLocks noChangeShapeType="1"/>
            <a:endCxn id="34818" idx="3"/>
          </p:cNvCxnSpPr>
          <p:nvPr/>
        </p:nvCxnSpPr>
        <p:spPr bwMode="auto">
          <a:xfrm rot="5400000" flipH="1" flipV="1">
            <a:off x="1316625" y="4375637"/>
            <a:ext cx="333873" cy="25254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34829" name="AutoShape 13"/>
          <p:cNvCxnSpPr>
            <a:cxnSpLocks noChangeShapeType="1"/>
            <a:stCxn id="34817" idx="6"/>
            <a:endCxn id="34822" idx="2"/>
          </p:cNvCxnSpPr>
          <p:nvPr/>
        </p:nvCxnSpPr>
        <p:spPr bwMode="auto">
          <a:xfrm>
            <a:off x="4714876" y="4099721"/>
            <a:ext cx="428628" cy="11827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34830" name="AutoShape 14"/>
          <p:cNvCxnSpPr>
            <a:cxnSpLocks noChangeShapeType="1"/>
          </p:cNvCxnSpPr>
          <p:nvPr/>
        </p:nvCxnSpPr>
        <p:spPr bwMode="auto">
          <a:xfrm flipV="1">
            <a:off x="5643570" y="3571876"/>
            <a:ext cx="392113" cy="3381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34831" name="AutoShape 15"/>
          <p:cNvCxnSpPr>
            <a:cxnSpLocks noChangeShapeType="1"/>
            <a:stCxn id="34822" idx="6"/>
            <a:endCxn id="34824" idx="2"/>
          </p:cNvCxnSpPr>
          <p:nvPr/>
        </p:nvCxnSpPr>
        <p:spPr bwMode="auto">
          <a:xfrm flipV="1">
            <a:off x="6429388" y="4214818"/>
            <a:ext cx="142876" cy="317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34832" name="AutoShape 16"/>
          <p:cNvCxnSpPr>
            <a:cxnSpLocks noChangeShapeType="1"/>
            <a:stCxn id="34822" idx="4"/>
            <a:endCxn id="34825" idx="1"/>
          </p:cNvCxnSpPr>
          <p:nvPr/>
        </p:nvCxnSpPr>
        <p:spPr bwMode="auto">
          <a:xfrm rot="16200000" flipH="1">
            <a:off x="5661622" y="4631739"/>
            <a:ext cx="485053" cy="23540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34833" name="AutoShape 17"/>
          <p:cNvCxnSpPr>
            <a:cxnSpLocks noChangeShapeType="1"/>
            <a:endCxn id="34836" idx="7"/>
          </p:cNvCxnSpPr>
          <p:nvPr/>
        </p:nvCxnSpPr>
        <p:spPr bwMode="auto">
          <a:xfrm rot="10800000" flipV="1">
            <a:off x="2596537" y="5286389"/>
            <a:ext cx="618145" cy="49139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34835" name="AutoShape 19"/>
          <p:cNvCxnSpPr>
            <a:cxnSpLocks noChangeShapeType="1"/>
          </p:cNvCxnSpPr>
          <p:nvPr/>
        </p:nvCxnSpPr>
        <p:spPr bwMode="auto">
          <a:xfrm>
            <a:off x="4643438" y="5286388"/>
            <a:ext cx="500066" cy="42862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sp>
        <p:nvSpPr>
          <p:cNvPr id="34836" name="Oval 20"/>
          <p:cNvSpPr>
            <a:spLocks noChangeArrowheads="1"/>
          </p:cNvSpPr>
          <p:nvPr/>
        </p:nvSpPr>
        <p:spPr bwMode="auto">
          <a:xfrm>
            <a:off x="1214414" y="5715016"/>
            <a:ext cx="1619257" cy="4286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Кинет.энергии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34838" name="Oval 22"/>
          <p:cNvSpPr>
            <a:spLocks noChangeArrowheads="1"/>
          </p:cNvSpPr>
          <p:nvPr/>
        </p:nvSpPr>
        <p:spPr bwMode="auto">
          <a:xfrm>
            <a:off x="4714876" y="5643578"/>
            <a:ext cx="1285884" cy="4635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Степени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нагретости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34839" name="Oval 23"/>
          <p:cNvSpPr>
            <a:spLocks noChangeArrowheads="1"/>
          </p:cNvSpPr>
          <p:nvPr/>
        </p:nvSpPr>
        <p:spPr bwMode="auto">
          <a:xfrm>
            <a:off x="1785918" y="2214554"/>
            <a:ext cx="1062042" cy="519114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10000"/>
                  </a:schemeClr>
                </a:solidFill>
                <a:effectLst/>
                <a:latin typeface="Arial" pitchFamily="34" charset="0"/>
              </a:rPr>
              <a:t>Соверш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10000"/>
                  </a:schemeClr>
                </a:solidFill>
                <a:effectLst/>
                <a:latin typeface="Arial" pitchFamily="34" charset="0"/>
              </a:rPr>
              <a:t>. работы</a:t>
            </a:r>
          </a:p>
        </p:txBody>
      </p:sp>
      <p:sp>
        <p:nvSpPr>
          <p:cNvPr id="34840" name="Oval 24"/>
          <p:cNvSpPr>
            <a:spLocks noChangeArrowheads="1"/>
          </p:cNvSpPr>
          <p:nvPr/>
        </p:nvSpPr>
        <p:spPr bwMode="auto">
          <a:xfrm>
            <a:off x="4786314" y="2000240"/>
            <a:ext cx="928694" cy="59055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10000"/>
                  </a:schemeClr>
                </a:solidFill>
                <a:effectLst/>
                <a:latin typeface="Arial" pitchFamily="34" charset="0"/>
              </a:rPr>
              <a:t>При конвекции</a:t>
            </a:r>
          </a:p>
        </p:txBody>
      </p:sp>
      <p:sp>
        <p:nvSpPr>
          <p:cNvPr id="34841" name="Oval 25"/>
          <p:cNvSpPr>
            <a:spLocks noChangeArrowheads="1"/>
          </p:cNvSpPr>
          <p:nvPr/>
        </p:nvSpPr>
        <p:spPr bwMode="auto">
          <a:xfrm>
            <a:off x="3071802" y="2500306"/>
            <a:ext cx="1500198" cy="64294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10000"/>
                  </a:schemeClr>
                </a:solidFill>
                <a:effectLst/>
                <a:latin typeface="Arial" pitchFamily="34" charset="0"/>
              </a:rPr>
              <a:t>Меняется    при</a:t>
            </a:r>
          </a:p>
        </p:txBody>
      </p:sp>
      <p:cxnSp>
        <p:nvCxnSpPr>
          <p:cNvPr id="34842" name="AutoShape 26"/>
          <p:cNvCxnSpPr>
            <a:cxnSpLocks noChangeShapeType="1"/>
            <a:stCxn id="34839" idx="5"/>
            <a:endCxn id="34841" idx="2"/>
          </p:cNvCxnSpPr>
          <p:nvPr/>
        </p:nvCxnSpPr>
        <p:spPr bwMode="auto">
          <a:xfrm rot="16200000" flipH="1">
            <a:off x="2800049" y="2550023"/>
            <a:ext cx="164131" cy="3793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34843" name="AutoShape 27"/>
          <p:cNvCxnSpPr>
            <a:cxnSpLocks noChangeShapeType="1"/>
            <a:stCxn id="34841" idx="6"/>
            <a:endCxn id="34840" idx="3"/>
          </p:cNvCxnSpPr>
          <p:nvPr/>
        </p:nvCxnSpPr>
        <p:spPr bwMode="auto">
          <a:xfrm flipV="1">
            <a:off x="4572000" y="2504308"/>
            <a:ext cx="350318" cy="31746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31" name="Прямая соединительная линия 30"/>
          <p:cNvCxnSpPr>
            <a:stCxn id="34841" idx="4"/>
            <a:endCxn id="34817" idx="0"/>
          </p:cNvCxnSpPr>
          <p:nvPr/>
        </p:nvCxnSpPr>
        <p:spPr>
          <a:xfrm rot="16200000" flipH="1">
            <a:off x="3554008" y="3411140"/>
            <a:ext cx="571504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stCxn id="34821" idx="0"/>
            <a:endCxn id="34817" idx="4"/>
          </p:cNvCxnSpPr>
          <p:nvPr/>
        </p:nvCxnSpPr>
        <p:spPr>
          <a:xfrm rot="16200000" flipV="1">
            <a:off x="3688945" y="4653365"/>
            <a:ext cx="373070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3214678" y="3929066"/>
            <a:ext cx="14077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chemeClr val="tx2">
                    <a:lumMod val="10000"/>
                  </a:schemeClr>
                </a:solidFill>
              </a:rPr>
              <a:t>температура</a:t>
            </a:r>
            <a:endParaRPr lang="ru-RU" sz="1400" dirty="0">
              <a:solidFill>
                <a:schemeClr val="tx2">
                  <a:lumMod val="10000"/>
                </a:schemeClr>
              </a:solidFill>
            </a:endParaRPr>
          </a:p>
        </p:txBody>
      </p:sp>
      <p:cxnSp>
        <p:nvCxnSpPr>
          <p:cNvPr id="83" name="Прямая соединительная линия 82"/>
          <p:cNvCxnSpPr>
            <a:stCxn id="34841" idx="0"/>
          </p:cNvCxnSpPr>
          <p:nvPr/>
        </p:nvCxnSpPr>
        <p:spPr>
          <a:xfrm rot="5400000" flipH="1" flipV="1">
            <a:off x="3661960" y="2303853"/>
            <a:ext cx="356395" cy="36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Oval 24"/>
          <p:cNvSpPr>
            <a:spLocks noChangeArrowheads="1"/>
          </p:cNvSpPr>
          <p:nvPr/>
        </p:nvSpPr>
        <p:spPr bwMode="auto">
          <a:xfrm>
            <a:off x="3214678" y="1714488"/>
            <a:ext cx="1000132" cy="64294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</a:rPr>
              <a:t>  При  тепло  обмене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Решить задачу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967335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/>
              <a:t>Найти температуру газа при давлении 100кПа и концентрации молекул 10</a:t>
            </a:r>
            <a:r>
              <a:rPr lang="ru-RU" sz="2800" baseline="30000" dirty="0"/>
              <a:t>25</a:t>
            </a:r>
            <a:r>
              <a:rPr lang="ru-RU" sz="2800" dirty="0"/>
              <a:t>м</a:t>
            </a:r>
            <a:r>
              <a:rPr lang="ru-RU" sz="2800" baseline="30000" dirty="0"/>
              <a:t>-3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246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Ответить </a:t>
            </a:r>
            <a:r>
              <a:rPr lang="ru-RU" dirty="0"/>
              <a:t>на вопросы</a:t>
            </a:r>
            <a:br>
              <a:rPr lang="ru-RU" dirty="0"/>
            </a:br>
            <a:r>
              <a:rPr lang="ru-RU" dirty="0"/>
              <a:t>Найди в § 65 и 66 ответы на вопросы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1)Какие величины характеризуют состояния макроскопических тел?</a:t>
            </a:r>
          </a:p>
          <a:p>
            <a:r>
              <a:rPr lang="ru-RU" dirty="0"/>
              <a:t>А. </a:t>
            </a:r>
            <a:r>
              <a:rPr lang="en-US" dirty="0"/>
              <a:t>p</a:t>
            </a:r>
            <a:r>
              <a:rPr lang="ru-RU" dirty="0"/>
              <a:t>,</a:t>
            </a:r>
            <a:r>
              <a:rPr lang="en-US" dirty="0"/>
              <a:t>V</a:t>
            </a:r>
            <a:r>
              <a:rPr lang="ru-RU" dirty="0"/>
              <a:t>,</a:t>
            </a:r>
            <a:r>
              <a:rPr lang="en-US" dirty="0"/>
              <a:t>T</a:t>
            </a:r>
            <a:r>
              <a:rPr lang="ru-RU" dirty="0"/>
              <a:t>;            Б. </a:t>
            </a:r>
            <a:r>
              <a:rPr lang="en-US" dirty="0"/>
              <a:t>p</a:t>
            </a:r>
            <a:r>
              <a:rPr lang="ru-RU" dirty="0"/>
              <a:t>,</a:t>
            </a:r>
            <a:r>
              <a:rPr lang="en-US" dirty="0"/>
              <a:t>T</a:t>
            </a:r>
            <a:r>
              <a:rPr lang="ru-RU" dirty="0"/>
              <a:t>,</a:t>
            </a:r>
            <a:r>
              <a:rPr lang="en-US" dirty="0"/>
              <a:t>m</a:t>
            </a:r>
            <a:r>
              <a:rPr lang="ru-RU" dirty="0"/>
              <a:t>;                 В. </a:t>
            </a:r>
            <a:r>
              <a:rPr lang="en-US" dirty="0"/>
              <a:t>p</a:t>
            </a:r>
            <a:r>
              <a:rPr lang="ru-RU" dirty="0"/>
              <a:t>,</a:t>
            </a:r>
            <a:r>
              <a:rPr lang="en-US" dirty="0"/>
              <a:t>V</a:t>
            </a:r>
            <a:r>
              <a:rPr lang="ru-RU" dirty="0"/>
              <a:t>,</a:t>
            </a:r>
            <a:r>
              <a:rPr lang="en-US" dirty="0"/>
              <a:t>E</a:t>
            </a:r>
            <a:r>
              <a:rPr lang="ru-RU" dirty="0"/>
              <a:t>.</a:t>
            </a:r>
          </a:p>
          <a:p>
            <a:r>
              <a:rPr lang="ru-RU" dirty="0"/>
              <a:t>2)Каковы признаки теплового равновесия?</a:t>
            </a:r>
          </a:p>
          <a:p>
            <a:r>
              <a:rPr lang="ru-RU" dirty="0"/>
              <a:t>А. в системе не меняются объём и давление;</a:t>
            </a:r>
          </a:p>
          <a:p>
            <a:r>
              <a:rPr lang="ru-RU" dirty="0"/>
              <a:t>Б. в системе не происходит теплообмен,  отсутствуют взаимные превращения газов, жидкостей, твёрдых тел;</a:t>
            </a:r>
          </a:p>
          <a:p>
            <a:r>
              <a:rPr lang="ru-RU" dirty="0"/>
              <a:t>В.  в системе не меняются объём и давление;  не происходит теплообмен, отсутствуют взаимные превращения газов, жидкостей, твёрдых тел.</a:t>
            </a:r>
          </a:p>
          <a:p>
            <a:r>
              <a:rPr lang="ru-RU" dirty="0"/>
              <a:t>3)Как зависит интенсивность теплообмена между телами от разности температур?</a:t>
            </a:r>
          </a:p>
          <a:p>
            <a:r>
              <a:rPr lang="ru-RU" dirty="0"/>
              <a:t>А. не зависит</a:t>
            </a:r>
          </a:p>
          <a:p>
            <a:r>
              <a:rPr lang="ru-RU" dirty="0" err="1"/>
              <a:t>Б.тело</a:t>
            </a:r>
            <a:r>
              <a:rPr lang="ru-RU" dirty="0"/>
              <a:t> с большей температурой отдаёт энергию телу с меньшей температурой</a:t>
            </a:r>
          </a:p>
          <a:p>
            <a:r>
              <a:rPr lang="ru-RU" dirty="0"/>
              <a:t> В. тело с меньшей температурой отдаёт энергию телу с большей температурой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9190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1. На каком основании можно предполагать существование связей между температурой и кинетической энергией?</a:t>
            </a:r>
          </a:p>
          <a:p>
            <a:r>
              <a:rPr lang="ru-RU" dirty="0"/>
              <a:t>2. Как связаны </a:t>
            </a:r>
            <a:r>
              <a:rPr lang="en-GB" dirty="0"/>
              <a:t>V</a:t>
            </a:r>
            <a:r>
              <a:rPr lang="ru-RU" dirty="0"/>
              <a:t>,</a:t>
            </a:r>
            <a:r>
              <a:rPr lang="en-GB" dirty="0"/>
              <a:t>p</a:t>
            </a:r>
            <a:r>
              <a:rPr lang="ru-RU" dirty="0"/>
              <a:t>,</a:t>
            </a:r>
            <a:r>
              <a:rPr lang="en-GB" dirty="0"/>
              <a:t>N </a:t>
            </a:r>
            <a:r>
              <a:rPr lang="ru-RU" dirty="0"/>
              <a:t>в различных газах  при тепловом равновесии?</a:t>
            </a:r>
          </a:p>
          <a:p>
            <a:r>
              <a:rPr lang="ru-RU" dirty="0"/>
              <a:t>3. Что называется постоянной Больцмана? Какой буквой она обозначается? В каких единицах измеряется?</a:t>
            </a:r>
          </a:p>
          <a:p>
            <a:r>
              <a:rPr lang="ru-RU" dirty="0"/>
              <a:t>4. Каков физический смысл постоянной Больцмана?</a:t>
            </a:r>
          </a:p>
          <a:p>
            <a:r>
              <a:rPr lang="ru-RU" dirty="0"/>
              <a:t>5.Что называется абсолютной шкалой температур и абсолютным нулём температур?</a:t>
            </a:r>
          </a:p>
          <a:p>
            <a:r>
              <a:rPr lang="ru-RU" dirty="0"/>
              <a:t>6. Какова формула средней кинетической энергии молекул? Что является мерой средней кинетической энергии молекул?</a:t>
            </a:r>
          </a:p>
          <a:p>
            <a:r>
              <a:rPr lang="ru-RU" dirty="0"/>
              <a:t>7. Как формулируется закон Авогадро? Какова его математическая формула?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6897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0"/>
            <a:ext cx="79438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Изобретение термометра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Рисунок 2" descr="Как изобрели термометр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785794"/>
            <a:ext cx="3324225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3643306" y="857233"/>
            <a:ext cx="435771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В 1592 году Галилео Галилей создал первый прибор для наблюдений за изменениями температуры, назвав его термоскопом. </a:t>
            </a:r>
            <a:r>
              <a:rPr lang="ru-RU" sz="1600" b="1" dirty="0"/>
              <a:t>Термоскоп</a:t>
            </a:r>
            <a:r>
              <a:rPr lang="ru-RU" sz="1600" dirty="0"/>
              <a:t> представлял собой небольшой стеклянный шарик с припаянной стеклянной трубкой. Шарик нагревали, а конец трубки опускали в воду. Когда шарик охлаждался, давление в нем уменьшалось, и вода в трубке под действием атмосферного давления поднималась на определенную высоту вверх. При потеплении уровень воды в трубки опускался вниз. Недостатком прибора было то, что по нему можно было судить только об относительной степени нагрева или охлаждения тела, </a:t>
            </a:r>
            <a:r>
              <a:rPr lang="ru-RU" sz="1600" dirty="0" smtClean="0"/>
              <a:t>но  шкалы у него не было</a:t>
            </a:r>
            <a:endParaRPr lang="ru-RU" sz="1600" dirty="0"/>
          </a:p>
        </p:txBody>
      </p:sp>
      <p:pic>
        <p:nvPicPr>
          <p:cNvPr id="9" name="Рисунок 8" descr="Как изобрели термометр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4371975"/>
            <a:ext cx="1581150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0"/>
            <a:ext cx="73899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Температурные шкалы</a:t>
            </a:r>
            <a:endParaRPr lang="ru-RU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pic>
        <p:nvPicPr>
          <p:cNvPr id="6" name="Рисунок 5" descr="Как изобрели термометр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000108"/>
            <a:ext cx="2200275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928926" y="928670"/>
            <a:ext cx="329590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Шкала </a:t>
            </a:r>
            <a:r>
              <a:rPr lang="ru-RU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Ц</a:t>
            </a:r>
            <a:r>
              <a:rPr lang="ru-RU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ельсия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2786050" y="1714488"/>
            <a:ext cx="600079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технике, медицине, метеорологии и в быту используется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3" tooltip="Градус Цельсия"/>
              </a:rPr>
              <a:t>шкала Цельсия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в которой за 0 принимают точку замерзания воды, а за 100° точку кипения воды при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4" tooltip="Нормальное атмосферное давление"/>
              </a:rPr>
              <a:t>нормальном атмосферном давлении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 Шкала предложена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5" tooltip="Цельсий, Андерс"/>
              </a:rPr>
              <a:t>Андерсом Цельсием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 1742 г.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4429132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это температурная шкала, 1 градус которой (1 °F) равен 1/180 разности температур кипения воды и таяния льда при атмосферном давлении, а точка таяния льда имеет температуру +32 °F. Температура по шкале Фаренгейта связана с температурой по шкале Цельсия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°С) соотношением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°С = 5/9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°F — 32), 1 °F = 9/5 °С + 32. Предложена Г.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Фаренгейтом в 1724.                                                                                                                             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71736" y="3643314"/>
            <a:ext cx="520847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Шкала Фаренгейта</a:t>
            </a:r>
            <a:endParaRPr lang="ru-RU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7290" y="0"/>
            <a:ext cx="51535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Шкала Реомюра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3" name="Рисунок 2" descr="Как изобрели термометр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857232"/>
            <a:ext cx="2500330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928926" y="1071546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Предложена в </a:t>
            </a:r>
            <a:r>
              <a:rPr lang="ru-RU" u="sng" dirty="0">
                <a:hlinkClick r:id="rId3" tooltip="1730 год"/>
              </a:rPr>
              <a:t>1730 году</a:t>
            </a:r>
            <a:r>
              <a:rPr lang="ru-RU" dirty="0"/>
              <a:t> </a:t>
            </a:r>
            <a:r>
              <a:rPr lang="ru-RU" u="sng" dirty="0">
                <a:hlinkClick r:id="rId4" tooltip="Реомюр, Рене Антуан"/>
              </a:rPr>
              <a:t>Р. А. Реомюром</a:t>
            </a:r>
            <a:r>
              <a:rPr lang="ru-RU" dirty="0"/>
              <a:t>, Единица — градус Реомюра (°R), 1 °R равен 1/80 части температурного интервала между опорными точками — температурой таяния льда (0 °R) и кипения воды (80 °R)</a:t>
            </a:r>
          </a:p>
          <a:p>
            <a:r>
              <a:rPr lang="ru-RU" dirty="0"/>
              <a:t>1 °R = 1,25° C.</a:t>
            </a:r>
          </a:p>
          <a:p>
            <a:r>
              <a:rPr lang="ru-RU" dirty="0"/>
              <a:t>В настоящее время шкала вышла из употребления, дольше всего она сохранялась во </a:t>
            </a:r>
            <a:r>
              <a:rPr lang="ru-RU" u="sng" dirty="0">
                <a:hlinkClick r:id="rId5" tooltip="Франция"/>
              </a:rPr>
              <a:t>Франции</a:t>
            </a:r>
            <a:r>
              <a:rPr lang="ru-RU" dirty="0"/>
              <a:t>, на родине автора.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0"/>
            <a:ext cx="726679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Шкала температур Кельвина</a:t>
            </a:r>
            <a:endParaRPr lang="ru-RU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3" name="Рисунок 2" descr="Как изобрели термометр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785794"/>
            <a:ext cx="3248025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786182" y="785794"/>
            <a:ext cx="4572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Понятие абсолютной температуры было введено У. Томсоном (Кельвином). Шкалу абсолютной температуры называют шкалой Кельвина. Единица абсолютной температуры — </a:t>
            </a:r>
            <a:r>
              <a:rPr lang="ru-RU" u="sng" dirty="0">
                <a:hlinkClick r:id="rId3" tooltip="Кельвин"/>
              </a:rPr>
              <a:t>кельвин</a:t>
            </a:r>
            <a:r>
              <a:rPr lang="ru-RU" dirty="0"/>
              <a:t> (К).</a:t>
            </a:r>
          </a:p>
          <a:p>
            <a:r>
              <a:rPr lang="ru-RU" dirty="0"/>
              <a:t>Нижний предел температуры — </a:t>
            </a:r>
            <a:r>
              <a:rPr lang="ru-RU" u="sng" dirty="0">
                <a:hlinkClick r:id="rId4" tooltip="Абсолютный нуль температуры"/>
              </a:rPr>
              <a:t>абсолютный ноль</a:t>
            </a:r>
            <a:r>
              <a:rPr lang="ru-RU" dirty="0"/>
              <a:t>, то есть наиболее низкая возможная температура, при которой в принципе невозможно извлечь из вещества тепловую энергию.</a:t>
            </a:r>
          </a:p>
          <a:p>
            <a:r>
              <a:rPr lang="ru-RU" dirty="0"/>
              <a:t>Абсолютный ноль определён как 0 K, что равно −273.15 °C .</a:t>
            </a:r>
          </a:p>
          <a:p>
            <a:r>
              <a:rPr lang="ru-RU" dirty="0"/>
              <a:t>Температура кипения воды равна 373 К, температура таяния льда 273 К.</a:t>
            </a:r>
          </a:p>
          <a:p>
            <a:r>
              <a:rPr lang="ru-RU" dirty="0"/>
              <a:t>Число градусов Цельсия и кельвинов между точками замерзания и кипения воды одинаково и равно 100. Поэтому градусы Цельсия переводятся в кельвины по формуле    Т=  </a:t>
            </a:r>
            <a:r>
              <a:rPr lang="en-US" dirty="0"/>
              <a:t>t </a:t>
            </a:r>
            <a:r>
              <a:rPr lang="ru-RU" dirty="0"/>
              <a:t>°C + 273,15.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ак изобрели термометр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2852"/>
            <a:ext cx="8858280" cy="6500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89854"/>
          </a:xfrm>
        </p:spPr>
        <p:txBody>
          <a:bodyPr>
            <a:normAutofit fontScale="90000"/>
          </a:bodyPr>
          <a:lstStyle/>
          <a:p>
            <a:r>
              <a:rPr lang="ru-RU" sz="2200" b="1" i="1" dirty="0" smtClean="0">
                <a:solidFill>
                  <a:schemeClr val="tx1"/>
                </a:solidFill>
              </a:rPr>
              <a:t>Можно предположить, что </a:t>
            </a:r>
            <a:r>
              <a:rPr lang="ru-RU" sz="2200" i="1" dirty="0" smtClean="0">
                <a:solidFill>
                  <a:schemeClr val="tx1"/>
                </a:solidFill>
              </a:rPr>
              <a:t/>
            </a:r>
            <a:br>
              <a:rPr lang="ru-RU" sz="2200" i="1" dirty="0" smtClean="0">
                <a:solidFill>
                  <a:schemeClr val="tx1"/>
                </a:solidFill>
              </a:rPr>
            </a:br>
            <a:r>
              <a:rPr lang="ru-RU" sz="2200" b="1" i="1" dirty="0" smtClean="0">
                <a:solidFill>
                  <a:schemeClr val="tx1"/>
                </a:solidFill>
              </a:rPr>
              <a:t>при тепловом равновесии именно средние кинетические энергии молекул всех газов одинаковы</a:t>
            </a:r>
            <a:r>
              <a:rPr lang="ru-RU" sz="4400" b="1" dirty="0" smtClean="0">
                <a:solidFill>
                  <a:srgbClr val="006600"/>
                </a:solidFill>
              </a:rPr>
              <a:t/>
            </a:r>
            <a:br>
              <a:rPr lang="ru-RU" sz="4400" b="1" dirty="0" smtClean="0">
                <a:solidFill>
                  <a:srgbClr val="006600"/>
                </a:solidFill>
              </a:rPr>
            </a:br>
            <a:endParaRPr lang="ru-RU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b="13308"/>
          <a:stretch>
            <a:fillRect/>
          </a:stretch>
        </p:blipFill>
        <p:spPr bwMode="auto">
          <a:xfrm>
            <a:off x="467544" y="1700808"/>
            <a:ext cx="8229600" cy="2743192"/>
          </a:xfrm>
          <a:prstGeom prst="rect">
            <a:avLst/>
          </a:prstGeom>
          <a:noFill/>
          <a:ln w="38100">
            <a:solidFill>
              <a:srgbClr val="006600"/>
            </a:solidFill>
            <a:miter lim="800000"/>
            <a:headEnd/>
            <a:tailEnd/>
          </a:ln>
        </p:spPr>
      </p:pic>
      <p:graphicFrame>
        <p:nvGraphicFramePr>
          <p:cNvPr id="1026" name="Object 2" descr="а1"/>
          <p:cNvGraphicFramePr>
            <a:graphicFrameLocks noChangeAspect="1"/>
          </p:cNvGraphicFramePr>
          <p:nvPr/>
        </p:nvGraphicFramePr>
        <p:xfrm>
          <a:off x="2195736" y="4797152"/>
          <a:ext cx="4778375" cy="160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Формула" r:id="rId4" imgW="1168200" imgH="393480" progId="Equation.3">
                  <p:embed/>
                </p:oleObj>
              </mc:Choice>
              <mc:Fallback>
                <p:oleObj name="Формула" r:id="rId4" imgW="1168200" imgH="393480" progId="Equation.3">
                  <p:embed/>
                  <p:pic>
                    <p:nvPicPr>
                      <p:cNvPr id="0" name="Picture 2" descr="а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4797152"/>
                        <a:ext cx="4778375" cy="1608137"/>
                      </a:xfrm>
                      <a:prstGeom prst="rect">
                        <a:avLst/>
                      </a:prstGeom>
                      <a:blipFill dpi="0" rotWithShape="0">
                        <a:blip r:embed="rId6"/>
                        <a:srcRect/>
                        <a:stretch>
                          <a:fillRect/>
                        </a:stretch>
                      </a:blipFill>
                      <a:ln w="76200">
                        <a:solidFill>
                          <a:srgbClr val="0066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416</TotalTime>
  <Words>558</Words>
  <Application>Microsoft Office PowerPoint</Application>
  <PresentationFormat>Экран (4:3)</PresentationFormat>
  <Paragraphs>84</Paragraphs>
  <Slides>17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Яркая</vt:lpstr>
      <vt:lpstr>Формула</vt:lpstr>
      <vt:lpstr>Презентация PowerPoint</vt:lpstr>
      <vt:lpstr>Ответить на вопросы Найди в § 65 и 66 ответы на вопросы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Можно предположить, что  при тепловом равновесии именно средние кинетические энергии молекул всех газов одинаковы </vt:lpstr>
      <vt:lpstr>Презентация PowerPoint</vt:lpstr>
      <vt:lpstr>- температура в энергетических единицах </vt:lpstr>
      <vt:lpstr>Постоянная Больцмана связывает температуру  в энергетических единицах с температурой в Кельвинах</vt:lpstr>
      <vt:lpstr>Презентация PowerPoint</vt:lpstr>
      <vt:lpstr>- -------------_ зависимость</vt:lpstr>
      <vt:lpstr>Решение задачи</vt:lpstr>
      <vt:lpstr>Заполнить пустые клетки</vt:lpstr>
      <vt:lpstr>Решить задачу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мама</dc:creator>
  <cp:lastModifiedBy>ST</cp:lastModifiedBy>
  <cp:revision>51</cp:revision>
  <dcterms:created xsi:type="dcterms:W3CDTF">2009-07-13T17:58:22Z</dcterms:created>
  <dcterms:modified xsi:type="dcterms:W3CDTF">2022-01-31T09:36:31Z</dcterms:modified>
</cp:coreProperties>
</file>