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316" r:id="rId3"/>
    <p:sldId id="305" r:id="rId4"/>
    <p:sldId id="308" r:id="rId5"/>
    <p:sldId id="309" r:id="rId6"/>
    <p:sldId id="310" r:id="rId7"/>
    <p:sldId id="311" r:id="rId8"/>
    <p:sldId id="312" r:id="rId9"/>
    <p:sldId id="315" r:id="rId10"/>
    <p:sldId id="313" r:id="rId11"/>
    <p:sldId id="314" r:id="rId12"/>
    <p:sldId id="317" r:id="rId13"/>
    <p:sldId id="318" r:id="rId14"/>
    <p:sldId id="320" r:id="rId15"/>
    <p:sldId id="304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4" Type="http://schemas.openxmlformats.org/officeDocument/2006/relationships/image" Target="../media/image4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10D9D-B3CE-4BC5-AA2D-77587338F8B4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8C1FF-BEB4-4EF6-BFA0-A11FC4EEE5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2FF6C-1222-4A04-B154-0772E40AF183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A1958-70ED-42D3-8C21-B9620B5EC1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78E18-BE77-4CBE-B73C-4E5A59CFD186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FF6CC-C247-4D7A-B43B-8FEC24DD47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FAA41-70C0-4E93-B8F9-4731B2072EE0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8BA72-1529-4763-98DE-02EBD5FBB7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F5647-DC94-4174-94A9-6BA898E9DC79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F0E05-5ED5-43BF-AFE8-C6E5D936FD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9807C-1E0A-410A-8CC7-BD134B0DF56C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AF6D2-BE7C-4768-94D8-425734AC7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A02F5-0692-47BD-9930-D1B0033D28F0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0BFF3-DF15-4786-9727-6456E50513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72B5A-77BF-4446-BABF-D8478D859BA1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5ADD9-6147-4FBA-B6D5-5E65538F1B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70721-35D0-4436-83DF-FC018835ADAC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8F960E-9038-4092-ABA9-867634868E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AF9CB-5168-4B45-BFAA-7BB7FD0D986E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1235E-8004-4C4C-B66F-00919CDC69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A0B7F-1C09-4338-846F-C7DC890FED2F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182B96-FFC7-4EC8-80D7-455F8A5ABE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4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AEB2A5-A48A-4621-8672-7519EBD1059A}" type="datetimeFigureOut">
              <a:rPr lang="ru-RU"/>
              <a:pPr>
                <a:defRPr/>
              </a:pPr>
              <a:t>07.02.2022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FA06C5-C95D-4606-815A-6BA2714766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12.png"/><Relationship Id="rId7" Type="http://schemas.openxmlformats.org/officeDocument/2006/relationships/image" Target="../media/image3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525"/>
          </a:xfrm>
        </p:spPr>
        <p:txBody>
          <a:bodyPr/>
          <a:lstStyle/>
          <a:p>
            <a:pPr eaLnBrk="1" hangingPunct="1"/>
            <a:r>
              <a:rPr lang="ru-RU" sz="3600" smtClean="0"/>
              <a:t>«Учиться можно только весело… Чтобы переваривать знания, надо поглощать их с аппетитом»</a:t>
            </a:r>
            <a:br>
              <a:rPr lang="ru-RU" sz="3600" smtClean="0"/>
            </a:br>
            <a:r>
              <a:rPr lang="ru-RU" sz="3600" i="1" smtClean="0"/>
              <a:t>                                                  </a:t>
            </a:r>
            <a:r>
              <a:rPr lang="ru-RU" sz="3200" i="1" smtClean="0"/>
              <a:t>Анатоль Франс</a:t>
            </a:r>
            <a:br>
              <a:rPr lang="ru-RU" sz="3200" i="1" smtClean="0"/>
            </a:br>
            <a:r>
              <a:rPr lang="ru-RU" sz="3200" i="1" smtClean="0"/>
              <a:t>                                                    (1844-1924)</a:t>
            </a:r>
          </a:p>
        </p:txBody>
      </p:sp>
      <p:pic>
        <p:nvPicPr>
          <p:cNvPr id="7171" name="Содержимое 3" descr="File:Anatole France 1921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2852738"/>
            <a:ext cx="3095625" cy="36004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ChangeArrowheads="1"/>
          </p:cNvSpPr>
          <p:nvPr/>
        </p:nvSpPr>
        <p:spPr bwMode="auto">
          <a:xfrm>
            <a:off x="0" y="1041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0" y="332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3" name="Rectangle 9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323850" y="-26988"/>
            <a:ext cx="8351838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ru-RU" sz="28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0" y="188640"/>
            <a:ext cx="8820150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  <a:defRPr/>
            </a:pPr>
            <a:endParaRPr lang="ru-RU" sz="28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83568" y="260648"/>
            <a:ext cx="6875463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en-US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Найдите значение числового выражения</a:t>
            </a:r>
          </a:p>
        </p:txBody>
      </p:sp>
      <p:sp>
        <p:nvSpPr>
          <p:cNvPr id="2765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8148" name="Picture 2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1188" y="1782763"/>
            <a:ext cx="39052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9" name="Rectangle 22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cs typeface="Times New Roman" pitchFamily="18" charset="0"/>
              </a:rPr>
              <a:t>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2766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8151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85420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Прямоугольник 50"/>
          <p:cNvSpPr/>
          <p:nvPr/>
        </p:nvSpPr>
        <p:spPr>
          <a:xfrm>
            <a:off x="5292725" y="1782763"/>
            <a:ext cx="954088" cy="8302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1,</a:t>
            </a: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2766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6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8155" name="Picture 2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0113" y="3429000"/>
            <a:ext cx="160020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775" y="342900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" name="Прямоугольник 60"/>
          <p:cNvSpPr/>
          <p:nvPr/>
        </p:nvSpPr>
        <p:spPr>
          <a:xfrm>
            <a:off x="3563938" y="3357563"/>
            <a:ext cx="492125" cy="8302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0" y="3500438"/>
            <a:ext cx="4500563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563938" y="4365625"/>
            <a:ext cx="5364162" cy="4603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7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0" y="5300663"/>
            <a:ext cx="882015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7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8160" name="Picture 3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650" y="4652963"/>
            <a:ext cx="14763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313" y="5202238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" name="Прямоугольник 71"/>
          <p:cNvSpPr/>
          <p:nvPr/>
        </p:nvSpPr>
        <p:spPr>
          <a:xfrm>
            <a:off x="3348038" y="5183188"/>
            <a:ext cx="492125" cy="8318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0" y="2060575"/>
            <a:ext cx="611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8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51" grpId="0"/>
      <p:bldP spid="61" grpId="0"/>
      <p:bldP spid="62" grpId="0"/>
      <p:bldP spid="63" grpId="0"/>
      <p:bldP spid="68" grpId="0"/>
      <p:bldP spid="72" grpId="0"/>
      <p:bldP spid="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0" y="1041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0" y="332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7" name="Rectangle 9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8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79" name="Rectangle 22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cs typeface="Times New Roman" pitchFamily="18" charset="0"/>
              </a:rPr>
              <a:t>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28680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360363" y="1374775"/>
            <a:ext cx="3490912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3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62" name="Прямоугольник 61"/>
          <p:cNvSpPr/>
          <p:nvPr/>
        </p:nvSpPr>
        <p:spPr>
          <a:xfrm>
            <a:off x="3843338" y="3033713"/>
            <a:ext cx="4498975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85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6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68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58888" y="-26988"/>
            <a:ext cx="1943100" cy="226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575" y="90805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4300" y="549275"/>
            <a:ext cx="3333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773238"/>
            <a:ext cx="274320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34250" y="245745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3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26413" y="2098675"/>
            <a:ext cx="33337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" name="Прямоугольник 45"/>
          <p:cNvSpPr/>
          <p:nvPr/>
        </p:nvSpPr>
        <p:spPr>
          <a:xfrm>
            <a:off x="360363" y="4664075"/>
            <a:ext cx="3490912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33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813" y="4005263"/>
            <a:ext cx="147637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2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8038" y="463550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701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2235" name="Picture 1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738" y="4238625"/>
            <a:ext cx="3333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2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2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2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62" grpId="0"/>
      <p:bldP spid="4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ChangeArrowheads="1"/>
          </p:cNvSpPr>
          <p:nvPr/>
        </p:nvSpPr>
        <p:spPr bwMode="auto">
          <a:xfrm>
            <a:off x="0" y="486916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ru-RU"/>
          </a:p>
        </p:txBody>
      </p:sp>
      <p:sp>
        <p:nvSpPr>
          <p:cNvPr id="29699" name="Rectangle 5"/>
          <p:cNvSpPr>
            <a:spLocks noChangeArrowheads="1"/>
          </p:cNvSpPr>
          <p:nvPr/>
        </p:nvSpPr>
        <p:spPr bwMode="auto">
          <a:xfrm>
            <a:off x="0" y="3327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1" name="Rectangle 9"/>
          <p:cNvSpPr>
            <a:spLocks noChangeArrowheads="1"/>
          </p:cNvSpPr>
          <p:nvPr/>
        </p:nvSpPr>
        <p:spPr bwMode="auto">
          <a:xfrm>
            <a:off x="0" y="1041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2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3" name="Rectangle 22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cs typeface="Times New Roman" pitchFamily="18" charset="0"/>
              </a:rPr>
              <a:t>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29704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5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8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0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7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0" y="332656"/>
            <a:ext cx="9144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algn="ctr">
              <a:defRPr/>
            </a:pPr>
            <a:r>
              <a:rPr lang="ru-RU" sz="2400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сравните</a:t>
            </a:r>
            <a:endParaRPr lang="ru-RU" sz="2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79388" y="3111500"/>
            <a:ext cx="8636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</p:txBody>
      </p:sp>
      <p:sp>
        <p:nvSpPr>
          <p:cNvPr id="2971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5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2988" y="1700213"/>
            <a:ext cx="933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Прямоугольник 39"/>
          <p:cNvSpPr>
            <a:spLocks noChangeArrowheads="1"/>
          </p:cNvSpPr>
          <p:nvPr/>
        </p:nvSpPr>
        <p:spPr bwMode="auto">
          <a:xfrm>
            <a:off x="2268538" y="1844675"/>
            <a:ext cx="476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56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824" y="1700808"/>
            <a:ext cx="8001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Прямоугольник 42"/>
          <p:cNvSpPr/>
          <p:nvPr/>
        </p:nvSpPr>
        <p:spPr>
          <a:xfrm>
            <a:off x="179388" y="1916113"/>
            <a:ext cx="8636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</p:txBody>
      </p:sp>
      <p:sp>
        <p:nvSpPr>
          <p:cNvPr id="2972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58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6013" y="2773363"/>
            <a:ext cx="9334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" name="Прямоугольник 46"/>
          <p:cNvSpPr>
            <a:spLocks noChangeArrowheads="1"/>
          </p:cNvSpPr>
          <p:nvPr/>
        </p:nvSpPr>
        <p:spPr bwMode="auto">
          <a:xfrm>
            <a:off x="2411413" y="2846388"/>
            <a:ext cx="4730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2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60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2708275"/>
            <a:ext cx="8001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Прямоугольник 48"/>
          <p:cNvSpPr/>
          <p:nvPr/>
        </p:nvSpPr>
        <p:spPr>
          <a:xfrm>
            <a:off x="179388" y="4221163"/>
            <a:ext cx="863600" cy="4619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defRPr/>
            </a:pP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</a:t>
            </a:r>
          </a:p>
        </p:txBody>
      </p:sp>
      <p:sp>
        <p:nvSpPr>
          <p:cNvPr id="2972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62" name="Picture 14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6013" y="4005263"/>
            <a:ext cx="9334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" name="Прямоугольник 54"/>
          <p:cNvSpPr>
            <a:spLocks noChangeArrowheads="1"/>
          </p:cNvSpPr>
          <p:nvPr/>
        </p:nvSpPr>
        <p:spPr bwMode="auto">
          <a:xfrm>
            <a:off x="2339975" y="4005263"/>
            <a:ext cx="4762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73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3264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7675" y="4005263"/>
            <a:ext cx="1143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7" grpId="0"/>
      <p:bldP spid="5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69913" y="325438"/>
            <a:ext cx="8001000" cy="70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3600" i="1" dirty="0" smtClean="0">
                <a:solidFill>
                  <a:srgbClr val="C00000"/>
                </a:solidFill>
                <a:latin typeface="Bookman Old Style" pitchFamily="18" charset="0"/>
              </a:rPr>
              <a:t>Задания открытого банка задач</a:t>
            </a:r>
            <a:endParaRPr lang="en-US" sz="3600" b="1" i="1" dirty="0" smtClean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23332" y="1283763"/>
            <a:ext cx="84666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prstClr val="black"/>
                </a:solidFill>
                <a:latin typeface="Bookman Old Style" pitchFamily="18" charset="0"/>
              </a:rPr>
              <a:t>                        . </a:t>
            </a:r>
            <a:endParaRPr lang="en-US" sz="2400" i="1" dirty="0" smtClean="0">
              <a:solidFill>
                <a:srgbClr val="C00000"/>
              </a:solidFill>
              <a:latin typeface="Bookman Old Style" pitchFamily="18" charset="0"/>
              <a:sym typeface="Symbol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3333" y="1783296"/>
            <a:ext cx="16425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endParaRPr lang="en-US" sz="2400" i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  <a:sym typeface="Symbol"/>
            </a:endParaRPr>
          </a:p>
        </p:txBody>
      </p:sp>
      <p:grpSp>
        <p:nvGrpSpPr>
          <p:cNvPr id="3" name="Группа 14"/>
          <p:cNvGrpSpPr/>
          <p:nvPr/>
        </p:nvGrpSpPr>
        <p:grpSpPr>
          <a:xfrm>
            <a:off x="251520" y="4293096"/>
            <a:ext cx="6834166" cy="763587"/>
            <a:chOff x="1" y="897701"/>
            <a:chExt cx="6834166" cy="763587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1" y="1063630"/>
              <a:ext cx="68341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14350" lvl="0" indent="-514350"/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Найдите значение выражения             . </a:t>
              </a:r>
              <a:endParaRPr lang="en-US" sz="2400" i="1" dirty="0" smtClean="0">
                <a:solidFill>
                  <a:srgbClr val="C00000"/>
                </a:solidFill>
                <a:latin typeface="Bookman Old Style" pitchFamily="18" charset="0"/>
                <a:sym typeface="Symbol"/>
              </a:endParaRPr>
            </a:p>
          </p:txBody>
        </p:sp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5634406" y="897701"/>
            <a:ext cx="1017588" cy="763587"/>
          </p:xfrm>
          <a:graphic>
            <a:graphicData uri="http://schemas.openxmlformats.org/presentationml/2006/ole">
              <p:oleObj spid="_x0000_s1027" name="Формула" r:id="rId3" imgW="609480" imgH="457200" progId="">
                <p:embed/>
              </p:oleObj>
            </a:graphicData>
          </a:graphic>
        </p:graphicFrame>
      </p:grpSp>
      <p:sp>
        <p:nvSpPr>
          <p:cNvPr id="18" name="Прямоугольник 17"/>
          <p:cNvSpPr/>
          <p:nvPr/>
        </p:nvSpPr>
        <p:spPr>
          <a:xfrm>
            <a:off x="323528" y="5085184"/>
            <a:ext cx="16425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Решение. </a:t>
            </a:r>
            <a:endParaRPr lang="en-US" sz="2400" i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  <a:sym typeface="Symbol"/>
            </a:endParaRPr>
          </a:p>
        </p:txBody>
      </p: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611559" y="5589240"/>
          <a:ext cx="7382237" cy="1080120"/>
        </p:xfrm>
        <a:graphic>
          <a:graphicData uri="http://schemas.openxmlformats.org/presentationml/2006/ole">
            <p:oleObj spid="_x0000_s1030" name="Формула" r:id="rId4" imgW="3301920" imgH="482400" progId="">
              <p:embed/>
            </p:oleObj>
          </a:graphicData>
        </a:graphic>
      </p:graphicFrame>
      <p:grpSp>
        <p:nvGrpSpPr>
          <p:cNvPr id="19" name="Группа 18"/>
          <p:cNvGrpSpPr/>
          <p:nvPr/>
        </p:nvGrpSpPr>
        <p:grpSpPr>
          <a:xfrm>
            <a:off x="423332" y="1116013"/>
            <a:ext cx="7137401" cy="763587"/>
            <a:chOff x="423332" y="1116013"/>
            <a:chExt cx="7137401" cy="763587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423332" y="1283763"/>
              <a:ext cx="713740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14350" lvl="0" indent="-514350"/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Найдите значение выражения                . </a:t>
              </a:r>
              <a:endParaRPr lang="en-US" sz="2400" i="1" dirty="0" smtClean="0">
                <a:solidFill>
                  <a:srgbClr val="C00000"/>
                </a:solidFill>
                <a:latin typeface="Bookman Old Style" pitchFamily="18" charset="0"/>
                <a:sym typeface="Symbol"/>
              </a:endParaRPr>
            </a:p>
          </p:txBody>
        </p:sp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6072188" y="1116013"/>
            <a:ext cx="1228725" cy="763587"/>
          </p:xfrm>
          <a:graphic>
            <a:graphicData uri="http://schemas.openxmlformats.org/presentationml/2006/ole">
              <p:oleObj spid="_x0000_s1031" name="Формула" r:id="rId5" imgW="736560" imgH="457200" progId="">
                <p:embed/>
              </p:oleObj>
            </a:graphicData>
          </a:graphic>
        </p:graphicFrame>
      </p:grpSp>
      <p:sp>
        <p:nvSpPr>
          <p:cNvPr id="22" name="Прямоугольник 21"/>
          <p:cNvSpPr/>
          <p:nvPr/>
        </p:nvSpPr>
        <p:spPr>
          <a:xfrm>
            <a:off x="575733" y="1935696"/>
            <a:ext cx="16425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Решение. </a:t>
            </a:r>
            <a:endParaRPr lang="en-US" sz="2400" i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  <a:sym typeface="Symbol"/>
            </a:endParaRPr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899591" y="2636912"/>
          <a:ext cx="5660041" cy="1152128"/>
        </p:xfrm>
        <a:graphic>
          <a:graphicData uri="http://schemas.openxmlformats.org/presentationml/2006/ole">
            <p:oleObj spid="_x0000_s1032" name="Формула" r:id="rId6" imgW="2247840" imgH="4572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491227" y="1682525"/>
            <a:ext cx="16425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Решение. </a:t>
            </a:r>
            <a:endParaRPr lang="en-US" sz="2400" i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  <a:sym typeface="Symbol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569913" y="325438"/>
            <a:ext cx="8001000" cy="70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ru-RU" sz="3600" i="1" dirty="0" smtClean="0">
                <a:solidFill>
                  <a:srgbClr val="C00000"/>
                </a:solidFill>
                <a:latin typeface="Bookman Old Style" pitchFamily="18" charset="0"/>
              </a:rPr>
              <a:t>Задания открытого банка задач</a:t>
            </a:r>
            <a:endParaRPr lang="en-US" sz="3600" b="1" i="1" dirty="0" smtClean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2" name="Группа 20"/>
          <p:cNvGrpSpPr/>
          <p:nvPr/>
        </p:nvGrpSpPr>
        <p:grpSpPr>
          <a:xfrm>
            <a:off x="491227" y="1141413"/>
            <a:ext cx="7594440" cy="763587"/>
            <a:chOff x="491227" y="1141413"/>
            <a:chExt cx="7594440" cy="763587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491227" y="1294642"/>
              <a:ext cx="759444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14350" lvl="0" indent="-514350"/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Найдите значение выражения                  . </a:t>
              </a:r>
              <a:endParaRPr lang="en-US" sz="2400" i="1" dirty="0" smtClean="0">
                <a:solidFill>
                  <a:srgbClr val="C00000"/>
                </a:solidFill>
                <a:latin typeface="Bookman Old Style" pitchFamily="18" charset="0"/>
                <a:sym typeface="Symbol"/>
              </a:endParaRPr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6113463" y="1141413"/>
            <a:ext cx="1482725" cy="763587"/>
          </p:xfrm>
          <a:graphic>
            <a:graphicData uri="http://schemas.openxmlformats.org/presentationml/2006/ole">
              <p:oleObj spid="_x0000_s3074" name="Формула" r:id="rId3" imgW="888840" imgH="457200" progId="">
                <p:embed/>
              </p:oleObj>
            </a:graphicData>
          </a:graphic>
        </p:graphicFrame>
      </p:grpSp>
      <p:graphicFrame>
        <p:nvGraphicFramePr>
          <p:cNvPr id="59401" name="Object 7"/>
          <p:cNvGraphicFramePr>
            <a:graphicFrameLocks noChangeAspect="1"/>
          </p:cNvGraphicFramePr>
          <p:nvPr/>
        </p:nvGraphicFramePr>
        <p:xfrm>
          <a:off x="969963" y="2137833"/>
          <a:ext cx="6481762" cy="806450"/>
        </p:xfrm>
        <a:graphic>
          <a:graphicData uri="http://schemas.openxmlformats.org/presentationml/2006/ole">
            <p:oleObj spid="_x0000_s3075" name="Формула" r:id="rId4" imgW="3886200" imgH="482400" progId="">
              <p:embed/>
            </p:oleObj>
          </a:graphicData>
        </a:graphic>
      </p:graphicFrame>
      <p:graphicFrame>
        <p:nvGraphicFramePr>
          <p:cNvPr id="59402" name="Object 7"/>
          <p:cNvGraphicFramePr>
            <a:graphicFrameLocks noChangeAspect="1"/>
          </p:cNvGraphicFramePr>
          <p:nvPr/>
        </p:nvGraphicFramePr>
        <p:xfrm>
          <a:off x="969963" y="3032125"/>
          <a:ext cx="3643312" cy="763588"/>
        </p:xfrm>
        <a:graphic>
          <a:graphicData uri="http://schemas.openxmlformats.org/presentationml/2006/ole">
            <p:oleObj spid="_x0000_s3076" name="Формула" r:id="rId5" imgW="2184120" imgH="457200" progId="">
              <p:embed/>
            </p:oleObj>
          </a:graphicData>
        </a:graphic>
      </p:graphicFrame>
      <p:grpSp>
        <p:nvGrpSpPr>
          <p:cNvPr id="17" name="Группа 23"/>
          <p:cNvGrpSpPr/>
          <p:nvPr/>
        </p:nvGrpSpPr>
        <p:grpSpPr>
          <a:xfrm>
            <a:off x="323528" y="4005064"/>
            <a:ext cx="8001001" cy="857988"/>
            <a:chOff x="533399" y="3122613"/>
            <a:chExt cx="8001001" cy="857988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533399" y="3149604"/>
              <a:ext cx="8001001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514350" lvl="0" indent="-514350"/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Найдите значение выражения                        при  </a:t>
              </a:r>
              <a:r>
                <a:rPr lang="ru-RU" sz="2400" i="1" dirty="0" err="1" smtClean="0">
                  <a:solidFill>
                    <a:prstClr val="black"/>
                  </a:solidFill>
                  <a:latin typeface="Bookman Old Style" pitchFamily="18" charset="0"/>
                </a:rPr>
                <a:t>х</a:t>
              </a:r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 </a:t>
              </a:r>
              <a:r>
                <a:rPr lang="ru-RU" sz="2400" dirty="0" smtClean="0">
                  <a:solidFill>
                    <a:prstClr val="black"/>
                  </a:solidFill>
                  <a:latin typeface="Bookman Old Style" pitchFamily="18" charset="0"/>
                  <a:sym typeface="Symbol"/>
                </a:rPr>
                <a:t></a:t>
              </a:r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  <a:sym typeface="Symbol"/>
                </a:rPr>
                <a:t> 2</a:t>
              </a:r>
              <a:r>
                <a:rPr lang="ru-RU" sz="2400" i="1" dirty="0" smtClean="0">
                  <a:solidFill>
                    <a:prstClr val="black"/>
                  </a:solidFill>
                  <a:latin typeface="Bookman Old Style" pitchFamily="18" charset="0"/>
                </a:rPr>
                <a:t>. </a:t>
              </a:r>
              <a:endParaRPr lang="en-US" sz="2400" i="1" dirty="0" smtClean="0">
                <a:solidFill>
                  <a:srgbClr val="C00000"/>
                </a:solidFill>
                <a:latin typeface="Bookman Old Style" pitchFamily="18" charset="0"/>
                <a:sym typeface="Symbol"/>
              </a:endParaRPr>
            </a:p>
          </p:txBody>
        </p:sp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5501951" y="3122613"/>
            <a:ext cx="1952625" cy="423862"/>
          </p:xfrm>
          <a:graphic>
            <a:graphicData uri="http://schemas.openxmlformats.org/presentationml/2006/ole">
              <p:oleObj spid="_x0000_s3079" name="Формула" r:id="rId6" imgW="1168200" imgH="253800" progId="">
                <p:embed/>
              </p:oleObj>
            </a:graphicData>
          </a:graphic>
        </p:graphicFrame>
      </p:grpSp>
      <p:sp>
        <p:nvSpPr>
          <p:cNvPr id="23" name="Прямоугольник 22"/>
          <p:cNvSpPr/>
          <p:nvPr/>
        </p:nvSpPr>
        <p:spPr>
          <a:xfrm>
            <a:off x="539552" y="4869160"/>
            <a:ext cx="164253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/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Решение. </a:t>
            </a:r>
            <a:endParaRPr lang="en-US" sz="2400" i="1" dirty="0" smtClean="0">
              <a:solidFill>
                <a:schemeClr val="accent2">
                  <a:lumMod val="75000"/>
                </a:schemeClr>
              </a:solidFill>
              <a:latin typeface="Bookman Old Style" pitchFamily="18" charset="0"/>
              <a:sym typeface="Symbol"/>
            </a:endParaRPr>
          </a:p>
        </p:txBody>
      </p: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683568" y="5373216"/>
          <a:ext cx="6792912" cy="509588"/>
        </p:xfrm>
        <a:graphic>
          <a:graphicData uri="http://schemas.openxmlformats.org/presentationml/2006/ole">
            <p:oleObj spid="_x0000_s3080" name="Формула" r:id="rId7" imgW="4063680" imgH="304560" progId="">
              <p:embed/>
            </p:oleObj>
          </a:graphicData>
        </a:graphic>
      </p:graphicFrame>
      <p:grpSp>
        <p:nvGrpSpPr>
          <p:cNvPr id="24" name="Группа 23"/>
          <p:cNvGrpSpPr/>
          <p:nvPr/>
        </p:nvGrpSpPr>
        <p:grpSpPr>
          <a:xfrm>
            <a:off x="1043608" y="6093296"/>
            <a:ext cx="4065537" cy="447675"/>
            <a:chOff x="2567926" y="3125259"/>
            <a:chExt cx="4065537" cy="447675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2567926" y="3132022"/>
              <a:ext cx="406553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2000" i="1" dirty="0" smtClean="0">
                  <a:solidFill>
                    <a:prstClr val="black"/>
                  </a:solidFill>
                  <a:latin typeface="Bookman Old Style" pitchFamily="18" charset="0"/>
                </a:rPr>
                <a:t>Т.к. при  </a:t>
              </a:r>
              <a:r>
                <a:rPr lang="ru-RU" sz="2000" i="1" dirty="0" err="1" smtClean="0">
                  <a:solidFill>
                    <a:prstClr val="black"/>
                  </a:solidFill>
                  <a:latin typeface="Bookman Old Style" pitchFamily="18" charset="0"/>
                </a:rPr>
                <a:t>х</a:t>
              </a:r>
              <a:r>
                <a:rPr lang="ru-RU" sz="2000" i="1" dirty="0" smtClean="0">
                  <a:solidFill>
                    <a:prstClr val="black"/>
                  </a:solidFill>
                  <a:latin typeface="Bookman Old Style" pitchFamily="18" charset="0"/>
                </a:rPr>
                <a:t> </a:t>
              </a:r>
              <a:r>
                <a:rPr lang="ru-RU" sz="2000" dirty="0" smtClean="0">
                  <a:solidFill>
                    <a:prstClr val="black"/>
                  </a:solidFill>
                  <a:latin typeface="Bookman Old Style" pitchFamily="18" charset="0"/>
                  <a:sym typeface="Symbol"/>
                </a:rPr>
                <a:t></a:t>
              </a:r>
              <a:r>
                <a:rPr lang="ru-RU" sz="2000" i="1" dirty="0" smtClean="0">
                  <a:solidFill>
                    <a:prstClr val="black"/>
                  </a:solidFill>
                  <a:latin typeface="Bookman Old Style" pitchFamily="18" charset="0"/>
                  <a:sym typeface="Symbol"/>
                </a:rPr>
                <a:t> </a:t>
              </a:r>
              <a:r>
                <a:rPr lang="ru-RU" sz="2000" dirty="0" smtClean="0">
                  <a:solidFill>
                    <a:prstClr val="black"/>
                  </a:solidFill>
                  <a:latin typeface="Bookman Old Style" pitchFamily="18" charset="0"/>
                  <a:sym typeface="Symbol"/>
                </a:rPr>
                <a:t>2                          </a:t>
              </a:r>
              <a:endParaRPr lang="ru-RU" sz="2000" dirty="0"/>
            </a:p>
          </p:txBody>
        </p:sp>
        <p:graphicFrame>
          <p:nvGraphicFramePr>
            <p:cNvPr id="26" name="Object 12"/>
            <p:cNvGraphicFramePr>
              <a:graphicFrameLocks noChangeAspect="1"/>
            </p:cNvGraphicFramePr>
            <p:nvPr/>
          </p:nvGraphicFramePr>
          <p:xfrm>
            <a:off x="4636558" y="3125259"/>
            <a:ext cx="1782763" cy="447675"/>
          </p:xfrm>
          <a:graphic>
            <a:graphicData uri="http://schemas.openxmlformats.org/presentationml/2006/ole">
              <p:oleObj spid="_x0000_s3081" name="Формула" r:id="rId8" imgW="1066680" imgH="253800" progId="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>
                                            <p:subSp spid="_x0000_s307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401">
                                            <p:subSp spid="_x0000_s3075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>
                                            <p:subSp spid="_x0000_s3076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9402">
                                            <p:subSp spid="_x0000_s3076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utoUpdateAnimBg="0"/>
      <p:bldP spid="2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7250"/>
          </a:xfrm>
        </p:spPr>
        <p:txBody>
          <a:bodyPr/>
          <a:lstStyle/>
          <a:p>
            <a:pPr eaLnBrk="1" hangingPunct="1"/>
            <a:r>
              <a:rPr lang="ru-RU" sz="3600" smtClean="0"/>
              <a:t>«Вы - талантливые дети! Когда – нибудь вы сами приятно поразитесь, какие вы умные, как много вы сумеете, если будете постоянно работать над собой…»</a:t>
            </a:r>
            <a:br>
              <a:rPr lang="ru-RU" sz="3600" smtClean="0"/>
            </a:br>
            <a:r>
              <a:rPr lang="ru-RU" sz="3600" smtClean="0"/>
              <a:t>                                               </a:t>
            </a:r>
            <a:r>
              <a:rPr lang="ru-RU" sz="3200" smtClean="0"/>
              <a:t>Жан-Жак Руссо</a:t>
            </a:r>
          </a:p>
        </p:txBody>
      </p:sp>
      <p:pic>
        <p:nvPicPr>
          <p:cNvPr id="14339" name="Содержимое 3" descr="File:Jean-Jacques Rousseau (painted portrait)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3573463"/>
            <a:ext cx="2665412" cy="3095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Тема урока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8000" b="1" i="1" dirty="0" smtClean="0"/>
              <a:t> Свойства корня </a:t>
            </a:r>
            <a:r>
              <a:rPr lang="en-US" sz="8000" b="1" i="1" dirty="0" smtClean="0"/>
              <a:t>n-</a:t>
            </a:r>
            <a:r>
              <a:rPr lang="ru-RU" sz="8000" b="1" i="1" dirty="0" smtClean="0"/>
              <a:t>ой степени</a:t>
            </a:r>
            <a:endParaRPr lang="ru-RU" sz="8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z="6600" smtClean="0"/>
              <a:t>КАТЕХИЗИС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539750" y="765175"/>
            <a:ext cx="7993063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продолжить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формулировку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9750" y="1844675"/>
            <a:ext cx="7993063" cy="13858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1.Корень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степени (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=2,3,4,5, …) из произведения двух неотрицательных чисел равен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539750" y="3284538"/>
            <a:ext cx="7993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произведению корней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степени  из этих чисел: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3861048"/>
            <a:ext cx="11906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8400" y="3860800"/>
            <a:ext cx="170497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276600" y="3860800"/>
            <a:ext cx="4905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dirty="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=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04825" y="4724400"/>
            <a:ext cx="79914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275" y="5403850"/>
            <a:ext cx="22764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5373216"/>
            <a:ext cx="23812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3276600" y="5476875"/>
            <a:ext cx="7143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cs typeface="Times New Roman" pitchFamily="18" charset="0"/>
              </a:rPr>
              <a:t>= </a:t>
            </a:r>
            <a:endParaRPr lang="en-US"/>
          </a:p>
        </p:txBody>
      </p:sp>
      <p:sp>
        <p:nvSpPr>
          <p:cNvPr id="23" name="Rectangle 6"/>
          <p:cNvSpPr>
            <a:spLocks noChangeArrowheads="1"/>
          </p:cNvSpPr>
          <p:nvPr/>
        </p:nvSpPr>
        <p:spPr bwMode="auto">
          <a:xfrm>
            <a:off x="6300788" y="5476875"/>
            <a:ext cx="5429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4800">
                <a:cs typeface="Times New Roman" pitchFamily="18" charset="0"/>
              </a:rPr>
              <a:t>=</a:t>
            </a:r>
            <a:endParaRPr lang="en-US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875463" y="5445125"/>
            <a:ext cx="1800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2·3=6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WordArt 5"/>
          <p:cNvSpPr>
            <a:spLocks noChangeArrowheads="1" noChangeShapeType="1" noTextEdit="1"/>
          </p:cNvSpPr>
          <p:nvPr/>
        </p:nvSpPr>
        <p:spPr bwMode="auto">
          <a:xfrm>
            <a:off x="1115616" y="0"/>
            <a:ext cx="6840760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endParaRPr lang="ru-RU" sz="6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8" grpId="0"/>
      <p:bldP spid="19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50825" y="692150"/>
            <a:ext cx="7993063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 Если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≥ 0,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b&gt;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=2,3,4,5,… то справедливо равенство     </a:t>
            </a:r>
          </a:p>
        </p:txBody>
      </p:sp>
      <p:sp>
        <p:nvSpPr>
          <p:cNvPr id="23555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355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1150" y="2027238"/>
            <a:ext cx="13239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Прямоугольник 14"/>
          <p:cNvSpPr/>
          <p:nvPr/>
        </p:nvSpPr>
        <p:spPr>
          <a:xfrm>
            <a:off x="4146550" y="2387600"/>
            <a:ext cx="490538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8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lang="ru-RU" dirty="0"/>
          </a:p>
        </p:txBody>
      </p:sp>
      <p:sp>
        <p:nvSpPr>
          <p:cNvPr id="2355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7275" y="1954213"/>
            <a:ext cx="8572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Прямоугольник 15"/>
          <p:cNvSpPr/>
          <p:nvPr/>
        </p:nvSpPr>
        <p:spPr>
          <a:xfrm>
            <a:off x="468313" y="4868863"/>
            <a:ext cx="79914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Пример: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35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4438" y="3933825"/>
            <a:ext cx="1609725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3924300" y="4724400"/>
            <a:ext cx="4905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=</a:t>
            </a:r>
            <a:endParaRPr lang="ru-RU"/>
          </a:p>
        </p:txBody>
      </p:sp>
      <p:sp>
        <p:nvSpPr>
          <p:cNvPr id="2356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7111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221163"/>
            <a:ext cx="11430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5940425" y="4724400"/>
            <a:ext cx="490538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=</a:t>
            </a:r>
            <a:endParaRPr lang="ru-RU"/>
          </a:p>
        </p:txBody>
      </p:sp>
      <p:sp>
        <p:nvSpPr>
          <p:cNvPr id="2356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7113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588" y="4365625"/>
            <a:ext cx="3333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7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9" grpId="0"/>
      <p:bldP spid="19" grpId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95288" y="404813"/>
            <a:ext cx="7993062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3. Если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≥ 0,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=2,3,4,5,… 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любое натуральное число, то справедливо равенство     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68313" y="4141788"/>
            <a:ext cx="79914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Пример: </a:t>
            </a:r>
          </a:p>
        </p:txBody>
      </p:sp>
      <p:sp>
        <p:nvSpPr>
          <p:cNvPr id="2458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7400" y="1700213"/>
            <a:ext cx="16764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63" y="1773238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5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6763" y="1700213"/>
            <a:ext cx="12192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413" y="3925888"/>
            <a:ext cx="1590675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61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67175" y="3998913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49163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7900" y="3781425"/>
            <a:ext cx="11334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95288" y="549275"/>
            <a:ext cx="7993062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4. Если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≥ 0,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 натуральные числа, большие 1, то справедливо равенство     </a:t>
            </a:r>
          </a:p>
        </p:txBody>
      </p:sp>
      <p:sp>
        <p:nvSpPr>
          <p:cNvPr id="25603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84213" y="4437063"/>
            <a:ext cx="7991475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Пример: </a:t>
            </a:r>
          </a:p>
        </p:txBody>
      </p:sp>
      <p:sp>
        <p:nvSpPr>
          <p:cNvPr id="2560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017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71550" y="1700213"/>
            <a:ext cx="14001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00338" y="2060575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0184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475" y="1989138"/>
            <a:ext cx="10953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2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0186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775" y="3500438"/>
            <a:ext cx="13239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6100" y="4005263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2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0188" name="Picture 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825" y="3860800"/>
            <a:ext cx="10191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0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395288" y="333375"/>
            <a:ext cx="7993062" cy="13843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5. Если показатели корня и подкоренного выражения умножить или разделить на одно и то же натуральное число, то…</a:t>
            </a: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4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4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4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44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1150938" y="1916113"/>
            <a:ext cx="51498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значение корня не изменится   </a:t>
            </a:r>
          </a:p>
        </p:txBody>
      </p:sp>
      <p:sp>
        <p:nvSpPr>
          <p:cNvPr id="266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39913" y="2727325"/>
            <a:ext cx="1743075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5" y="2871788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2727325"/>
            <a:ext cx="12192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11188" y="4365625"/>
            <a:ext cx="7993062" cy="5222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Пример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266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1209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4438" y="4365625"/>
            <a:ext cx="13716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638" y="4508500"/>
            <a:ext cx="45720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57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51211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825" y="4365625"/>
            <a:ext cx="115252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9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946525"/>
          </a:xfrm>
        </p:spPr>
        <p:txBody>
          <a:bodyPr/>
          <a:lstStyle/>
          <a:p>
            <a:pPr eaLnBrk="1" hangingPunct="1"/>
            <a:r>
              <a:rPr lang="ru-RU" sz="3600" dirty="0" smtClean="0"/>
              <a:t>«Любое правило хорошо тем, что если с самого начала мы можем предвидеть и впоследствии подтвердить его, то, следуя этому, мы достигнем цели»</a:t>
            </a:r>
            <a:br>
              <a:rPr lang="ru-RU" sz="3600" dirty="0" smtClean="0"/>
            </a:br>
            <a:r>
              <a:rPr lang="ru-RU" sz="3600" dirty="0" smtClean="0"/>
              <a:t>                                        </a:t>
            </a:r>
            <a:r>
              <a:rPr lang="ru-RU" sz="3200" i="1" dirty="0" smtClean="0"/>
              <a:t>Вильгельм Лейбниц</a:t>
            </a:r>
          </a:p>
        </p:txBody>
      </p:sp>
      <p:pic>
        <p:nvPicPr>
          <p:cNvPr id="10243" name="Содержимое 3" descr="http://upload.wikimedia.org/wikipedia/commons/6/6a/Gottfried_Wilhelm_von_Leibniz.jpg?uselang=ru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00113" y="3213100"/>
            <a:ext cx="3024187" cy="3384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285</Words>
  <Application>Microsoft Office PowerPoint</Application>
  <PresentationFormat>Экран (4:3)</PresentationFormat>
  <Paragraphs>60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Формула</vt:lpstr>
      <vt:lpstr>«Учиться можно только весело… Чтобы переваривать знания, надо поглощать их с аппетитом»                                                   Анатоль Франс                                                     (1844-1924)</vt:lpstr>
      <vt:lpstr>Тема урока</vt:lpstr>
      <vt:lpstr>Слайд 3</vt:lpstr>
      <vt:lpstr>Слайд 4</vt:lpstr>
      <vt:lpstr>Слайд 5</vt:lpstr>
      <vt:lpstr>Слайд 6</vt:lpstr>
      <vt:lpstr>Слайд 7</vt:lpstr>
      <vt:lpstr>Слайд 8</vt:lpstr>
      <vt:lpstr>«Любое правило хорошо тем, что если с самого начала мы можем предвидеть и впоследствии подтвердить его, то, следуя этому, мы достигнем цели»                                         Вильгельм Лейбниц</vt:lpstr>
      <vt:lpstr>Слайд 10</vt:lpstr>
      <vt:lpstr>Слайд 11</vt:lpstr>
      <vt:lpstr>Слайд 12</vt:lpstr>
      <vt:lpstr>Слайд 13</vt:lpstr>
      <vt:lpstr>Слайд 14</vt:lpstr>
      <vt:lpstr>«Вы - талантливые дети! Когда – нибудь вы сами приятно поразитесь, какие вы умные, как много вы сумеете, если будете постоянно работать над собой…»                                                Жан-Жак Руссо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Практикум по теме:</dc:title>
  <dc:creator>user</dc:creator>
  <cp:lastModifiedBy>Кабинет№104</cp:lastModifiedBy>
  <cp:revision>52</cp:revision>
  <dcterms:created xsi:type="dcterms:W3CDTF">2013-03-03T12:16:06Z</dcterms:created>
  <dcterms:modified xsi:type="dcterms:W3CDTF">2022-02-07T02:28:18Z</dcterms:modified>
</cp:coreProperties>
</file>