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305" r:id="rId2"/>
    <p:sldId id="293" r:id="rId3"/>
    <p:sldId id="294" r:id="rId4"/>
    <p:sldId id="295" r:id="rId5"/>
    <p:sldId id="296" r:id="rId6"/>
    <p:sldId id="298" r:id="rId7"/>
    <p:sldId id="297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FF0000"/>
                </a:solidFill>
                <a:latin typeface="Arial Black" pitchFamily="34" charset="0"/>
              </a:rPr>
              <a:t>Иррациональные неравенства</a:t>
            </a:r>
            <a:endParaRPr lang="ru-RU" sz="4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42852"/>
            <a:ext cx="8786874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C00000"/>
                </a:solidFill>
              </a:rPr>
              <a:t>Неравенства, содержащие</a:t>
            </a:r>
            <a:r>
              <a:rPr lang="en-US" sz="3600" b="1" i="1" dirty="0" smtClean="0">
                <a:solidFill>
                  <a:srgbClr val="C00000"/>
                </a:solidFill>
              </a:rPr>
              <a:t> </a:t>
            </a:r>
            <a:r>
              <a:rPr lang="ru-RU" sz="3600" b="1" i="1" dirty="0" smtClean="0">
                <a:solidFill>
                  <a:srgbClr val="C00000"/>
                </a:solidFill>
              </a:rPr>
              <a:t>иррациональные выражения</a:t>
            </a:r>
          </a:p>
          <a:p>
            <a:pPr algn="just"/>
            <a:r>
              <a:rPr lang="ru-RU" sz="2800" dirty="0" smtClean="0"/>
              <a:t>Приведем некоторые стандартные схемы для решения иррациональных неравенств, в которых используют возведение</a:t>
            </a:r>
            <a:r>
              <a:rPr lang="en-US" sz="2800" dirty="0" smtClean="0"/>
              <a:t> </a:t>
            </a:r>
            <a:r>
              <a:rPr lang="ru-RU" sz="2800" dirty="0" smtClean="0"/>
              <a:t>в натуральную степень обеих частей неравенства.</a:t>
            </a:r>
            <a:endParaRPr lang="ru-RU" sz="2800" dirty="0"/>
          </a:p>
        </p:txBody>
      </p:sp>
      <p:graphicFrame>
        <p:nvGraphicFramePr>
          <p:cNvPr id="149506" name="Object 2"/>
          <p:cNvGraphicFramePr>
            <a:graphicFrameLocks noChangeAspect="1"/>
          </p:cNvGraphicFramePr>
          <p:nvPr/>
        </p:nvGraphicFramePr>
        <p:xfrm>
          <a:off x="214313" y="2763844"/>
          <a:ext cx="8215339" cy="4094180"/>
        </p:xfrm>
        <a:graphic>
          <a:graphicData uri="http://schemas.openxmlformats.org/presentationml/2006/ole">
            <p:oleObj spid="_x0000_s38914" name="Формула" r:id="rId3" imgW="2755900" imgH="1701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9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0530" name="Object 2"/>
          <p:cNvGraphicFramePr>
            <a:graphicFrameLocks noChangeAspect="1"/>
          </p:cNvGraphicFramePr>
          <p:nvPr/>
        </p:nvGraphicFramePr>
        <p:xfrm>
          <a:off x="357158" y="357166"/>
          <a:ext cx="8178804" cy="6249988"/>
        </p:xfrm>
        <a:graphic>
          <a:graphicData uri="http://schemas.openxmlformats.org/presentationml/2006/ole">
            <p:oleObj spid="_x0000_s39938" name="Формула" r:id="rId3" imgW="2755900" imgH="246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1554" name="Object 2"/>
          <p:cNvGraphicFramePr>
            <a:graphicFrameLocks noChangeAspect="1"/>
          </p:cNvGraphicFramePr>
          <p:nvPr/>
        </p:nvGraphicFramePr>
        <p:xfrm>
          <a:off x="214282" y="428604"/>
          <a:ext cx="8643998" cy="5429288"/>
        </p:xfrm>
        <a:graphic>
          <a:graphicData uri="http://schemas.openxmlformats.org/presentationml/2006/ole">
            <p:oleObj spid="_x0000_s40962" name="Формула" r:id="rId3" imgW="2844800" imgH="2184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14290"/>
            <a:ext cx="56359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Пример </a:t>
            </a:r>
            <a:r>
              <a:rPr lang="ru-RU" sz="2800" b="1" dirty="0" smtClean="0">
                <a:solidFill>
                  <a:srgbClr val="C00000"/>
                </a:solidFill>
              </a:rPr>
              <a:t>. </a:t>
            </a:r>
            <a:r>
              <a:rPr lang="ru-RU" sz="2800" i="1" dirty="0" smtClean="0"/>
              <a:t>Решите неравенство</a:t>
            </a:r>
            <a:endParaRPr lang="ru-RU" sz="2800" i="1" dirty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6000760" y="142852"/>
          <a:ext cx="2786082" cy="557216"/>
        </p:xfrm>
        <a:graphic>
          <a:graphicData uri="http://schemas.openxmlformats.org/presentationml/2006/ole">
            <p:oleObj spid="_x0000_s41986" name="Формула" r:id="rId3" imgW="977900" imgH="228600" progId="Equation.3">
              <p:embed/>
            </p:oleObj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85720" y="928670"/>
            <a:ext cx="835824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i="1" dirty="0" smtClean="0"/>
              <a:t>Решение. </a:t>
            </a:r>
            <a:r>
              <a:rPr lang="ru-RU" sz="2800" i="1" dirty="0" smtClean="0"/>
              <a:t>Если 2 - </a:t>
            </a:r>
            <a:r>
              <a:rPr lang="ru-RU" sz="2800" i="1" dirty="0" err="1" smtClean="0"/>
              <a:t>x</a:t>
            </a:r>
            <a:r>
              <a:rPr lang="ru-RU" sz="2800" i="1" dirty="0" smtClean="0"/>
              <a:t> </a:t>
            </a:r>
            <a:r>
              <a:rPr lang="en-US" sz="2800" i="1" dirty="0" smtClean="0"/>
              <a:t>&lt; </a:t>
            </a:r>
            <a:r>
              <a:rPr lang="ru-RU" sz="2800" i="1" dirty="0" smtClean="0"/>
              <a:t>0 или 2 </a:t>
            </a:r>
            <a:r>
              <a:rPr lang="en-US" sz="2800" i="1" dirty="0" smtClean="0"/>
              <a:t>-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x</a:t>
            </a:r>
            <a:r>
              <a:rPr lang="ru-RU" sz="2800" i="1" dirty="0" smtClean="0"/>
              <a:t> </a:t>
            </a:r>
            <a:r>
              <a:rPr lang="en-US" sz="2800" i="1" dirty="0" smtClean="0"/>
              <a:t>=</a:t>
            </a:r>
            <a:r>
              <a:rPr lang="ru-RU" sz="2800" i="1" dirty="0" smtClean="0"/>
              <a:t> 0 ,</a:t>
            </a:r>
            <a:r>
              <a:rPr lang="en-US" sz="2800" i="1" dirty="0" smtClean="0"/>
              <a:t> </a:t>
            </a:r>
            <a:r>
              <a:rPr lang="ru-RU" sz="2800" i="1" dirty="0" smtClean="0"/>
              <a:t>то исходное неравенство не выполняется,</a:t>
            </a:r>
            <a:r>
              <a:rPr lang="en-US" sz="2800" i="1" dirty="0" smtClean="0"/>
              <a:t> </a:t>
            </a:r>
            <a:r>
              <a:rPr lang="ru-RU" sz="2800" i="1" dirty="0" smtClean="0"/>
              <a:t>так как по определению арифметического квадратного корня</a:t>
            </a:r>
            <a:endParaRPr lang="ru-RU" sz="2800" i="1" dirty="0"/>
          </a:p>
        </p:txBody>
      </p:sp>
      <p:graphicFrame>
        <p:nvGraphicFramePr>
          <p:cNvPr id="152579" name="Object 3"/>
          <p:cNvGraphicFramePr>
            <a:graphicFrameLocks noChangeAspect="1"/>
          </p:cNvGraphicFramePr>
          <p:nvPr/>
        </p:nvGraphicFramePr>
        <p:xfrm>
          <a:off x="4000496" y="2285992"/>
          <a:ext cx="1974850" cy="500066"/>
        </p:xfrm>
        <a:graphic>
          <a:graphicData uri="http://schemas.openxmlformats.org/presentationml/2006/ole">
            <p:oleObj spid="_x0000_s41987" name="Формула" r:id="rId4" imgW="736600" imgH="228600" progId="Equation.3">
              <p:embed/>
            </p:oleObj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14282" y="2786058"/>
            <a:ext cx="821537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500" i="1" dirty="0" smtClean="0"/>
              <a:t>Пусть 2 </a:t>
            </a:r>
            <a:r>
              <a:rPr lang="en-US" sz="2500" i="1" dirty="0" smtClean="0"/>
              <a:t>-</a:t>
            </a:r>
            <a:r>
              <a:rPr lang="ru-RU" sz="2500" i="1" dirty="0" smtClean="0"/>
              <a:t> </a:t>
            </a:r>
            <a:r>
              <a:rPr lang="ru-RU" sz="2500" i="1" dirty="0" err="1" smtClean="0"/>
              <a:t>x</a:t>
            </a:r>
            <a:r>
              <a:rPr lang="ru-RU" sz="2500" i="1" dirty="0" smtClean="0"/>
              <a:t> </a:t>
            </a:r>
            <a:r>
              <a:rPr lang="en-US" sz="2500" i="1" dirty="0" smtClean="0"/>
              <a:t>&gt;</a:t>
            </a:r>
            <a:r>
              <a:rPr lang="ru-RU" sz="2500" i="1" dirty="0" smtClean="0"/>
              <a:t> 0 , тогда при возведении</a:t>
            </a:r>
            <a:r>
              <a:rPr lang="en-US" sz="2500" i="1" dirty="0" smtClean="0"/>
              <a:t> </a:t>
            </a:r>
            <a:r>
              <a:rPr lang="ru-RU" sz="2500" i="1" dirty="0" smtClean="0"/>
              <a:t>обеих частей неравенства в квадрат получим на ее области определения и при условии 2 </a:t>
            </a:r>
            <a:r>
              <a:rPr lang="en-US" sz="2500" i="1" dirty="0" smtClean="0"/>
              <a:t>-</a:t>
            </a:r>
            <a:r>
              <a:rPr lang="ru-RU" sz="2500" i="1" dirty="0" smtClean="0"/>
              <a:t> </a:t>
            </a:r>
            <a:r>
              <a:rPr lang="ru-RU" sz="2500" i="1" dirty="0" err="1" smtClean="0"/>
              <a:t>x</a:t>
            </a:r>
            <a:r>
              <a:rPr lang="ru-RU" sz="2500" i="1" dirty="0" smtClean="0"/>
              <a:t> </a:t>
            </a:r>
            <a:r>
              <a:rPr lang="en-US" sz="2500" i="1" dirty="0" smtClean="0"/>
              <a:t>&gt;</a:t>
            </a:r>
            <a:r>
              <a:rPr lang="ru-RU" sz="2500" i="1" dirty="0" smtClean="0"/>
              <a:t> 0 равносильное неравенство.</a:t>
            </a:r>
            <a:endParaRPr lang="ru-RU" sz="2500" i="1" dirty="0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214282" y="4357694"/>
          <a:ext cx="7929618" cy="1785950"/>
        </p:xfrm>
        <a:graphic>
          <a:graphicData uri="http://schemas.openxmlformats.org/presentationml/2006/ole">
            <p:oleObj spid="_x0000_s41988" name="Формула" r:id="rId5" imgW="2425700" imgH="762000" progId="Equation.3">
              <p:embed/>
            </p:oleObj>
          </a:graphicData>
        </a:graphic>
      </p:graphicFrame>
      <p:graphicFrame>
        <p:nvGraphicFramePr>
          <p:cNvPr id="41989" name="Object 5"/>
          <p:cNvGraphicFramePr>
            <a:graphicFrameLocks noChangeAspect="1"/>
          </p:cNvGraphicFramePr>
          <p:nvPr/>
        </p:nvGraphicFramePr>
        <p:xfrm>
          <a:off x="1285852" y="6286500"/>
          <a:ext cx="6134100" cy="571500"/>
        </p:xfrm>
        <a:graphic>
          <a:graphicData uri="http://schemas.openxmlformats.org/presentationml/2006/ole">
            <p:oleObj spid="_x0000_s41989" name="Формула" r:id="rId6" imgW="2463800" imgH="2159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52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 descr="pro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214554"/>
            <a:ext cx="2500330" cy="4352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143240" y="2428868"/>
            <a:ext cx="51435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Составим систему неравенств:</a:t>
            </a:r>
            <a:endParaRPr lang="ru-RU" sz="3600" b="1" dirty="0">
              <a:solidFill>
                <a:srgbClr val="FF0000"/>
              </a:solidFill>
            </a:endParaRPr>
          </a:p>
        </p:txBody>
      </p:sp>
      <p:pic>
        <p:nvPicPr>
          <p:cNvPr id="4403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64" y="3786190"/>
            <a:ext cx="5129221" cy="2339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57422" y="1285860"/>
            <a:ext cx="6379690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Решите самостоятельно: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44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pro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928802"/>
            <a:ext cx="2500330" cy="4352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64" y="4214818"/>
            <a:ext cx="4857784" cy="2303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2714612" y="1428736"/>
            <a:ext cx="60007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Составим совокупность систем неравенств:</a:t>
            </a:r>
            <a:endParaRPr lang="ru-RU" sz="3600" b="1" dirty="0">
              <a:solidFill>
                <a:srgbClr val="FF0000"/>
              </a:solidFill>
            </a:endParaRPr>
          </a:p>
        </p:txBody>
      </p:sp>
      <p:pic>
        <p:nvPicPr>
          <p:cNvPr id="6144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14678" y="2857496"/>
            <a:ext cx="4214818" cy="1554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9" name="Группа 18"/>
          <p:cNvGrpSpPr/>
          <p:nvPr/>
        </p:nvGrpSpPr>
        <p:grpSpPr>
          <a:xfrm>
            <a:off x="3214678" y="3000372"/>
            <a:ext cx="214314" cy="3653656"/>
            <a:chOff x="3214678" y="3000372"/>
            <a:chExt cx="214314" cy="3653656"/>
          </a:xfrm>
        </p:grpSpPr>
        <p:cxnSp>
          <p:nvCxnSpPr>
            <p:cNvPr id="9" name="Прямая соединительная линия 8"/>
            <p:cNvCxnSpPr/>
            <p:nvPr/>
          </p:nvCxnSpPr>
          <p:spPr>
            <a:xfrm rot="10800000">
              <a:off x="3214678" y="6642122"/>
              <a:ext cx="214314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 rot="5400000">
              <a:off x="1402533" y="4831565"/>
              <a:ext cx="3643338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3214678" y="3000372"/>
              <a:ext cx="214314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00298" y="214290"/>
            <a:ext cx="6286544" cy="1293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1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1099</TotalTime>
  <Words>102</Words>
  <PresentationFormat>Экран (4:3)</PresentationFormat>
  <Paragraphs>9</Paragraphs>
  <Slides>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Эркер</vt:lpstr>
      <vt:lpstr>Формула</vt:lpstr>
      <vt:lpstr>Иррациональные неравенства</vt:lpstr>
      <vt:lpstr>Слайд 2</vt:lpstr>
      <vt:lpstr>Слайд 3</vt:lpstr>
      <vt:lpstr>Слайд 4</vt:lpstr>
      <vt:lpstr>Слайд 5</vt:lpstr>
      <vt:lpstr>Решите самостоятельно: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Иррациональные неравенства</dc:title>
  <cp:lastModifiedBy>SERGEY</cp:lastModifiedBy>
  <cp:revision>139</cp:revision>
  <dcterms:modified xsi:type="dcterms:W3CDTF">2020-04-15T18:17:54Z</dcterms:modified>
</cp:coreProperties>
</file>