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1" r:id="rId4"/>
    <p:sldId id="262" r:id="rId5"/>
    <p:sldId id="265" r:id="rId6"/>
    <p:sldId id="267" r:id="rId7"/>
    <p:sldId id="268" r:id="rId8"/>
    <p:sldId id="269" r:id="rId9"/>
    <p:sldId id="270" r:id="rId10"/>
    <p:sldId id="271" r:id="rId11"/>
    <p:sldId id="272" r:id="rId12"/>
    <p:sldId id="274" r:id="rId13"/>
    <p:sldId id="273" r:id="rId14"/>
    <p:sldId id="275" r:id="rId15"/>
    <p:sldId id="276" r:id="rId16"/>
    <p:sldId id="277" r:id="rId17"/>
    <p:sldId id="27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26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591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045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480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3957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132034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5586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4627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774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10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007C1C-6957-4805-905B-FD8624D2D3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29631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6572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327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010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1778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1190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025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311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71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04C97-1F43-4978-9BD3-09972ADFC3CB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A641D6C-FB6F-49F2-BA46-3C7BFA9792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345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WordArt 4"/>
          <p:cNvSpPr>
            <a:spLocks noChangeArrowheads="1" noChangeShapeType="1" noTextEdit="1"/>
          </p:cNvSpPr>
          <p:nvPr/>
        </p:nvSpPr>
        <p:spPr bwMode="auto">
          <a:xfrm>
            <a:off x="2195514" y="787401"/>
            <a:ext cx="8002587" cy="3535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50000">
                      <a:schemeClr val="folHlink"/>
                    </a:gs>
                    <a:gs pos="100000">
                      <a:srgbClr val="0066CC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Параллельность  прямых,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50000">
                      <a:schemeClr val="folHlink"/>
                    </a:gs>
                    <a:gs pos="100000">
                      <a:srgbClr val="0066CC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прямой  и  плоскости.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331600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14563" y="1"/>
            <a:ext cx="7777162" cy="1990725"/>
          </a:xfrm>
        </p:spPr>
        <p:txBody>
          <a:bodyPr/>
          <a:lstStyle/>
          <a:p>
            <a:r>
              <a:rPr lang="ru-RU" altLang="ru-RU" sz="2800" b="1">
                <a:solidFill>
                  <a:srgbClr val="009900"/>
                </a:solidFill>
              </a:rPr>
              <a:t>На модели куба</a:t>
            </a:r>
            <a:r>
              <a:rPr lang="ru-RU" altLang="ru-RU" sz="3200">
                <a:solidFill>
                  <a:srgbClr val="009900"/>
                </a:solidFill>
              </a:rPr>
              <a:t> </a:t>
            </a:r>
            <a:r>
              <a:rPr lang="ru-RU" altLang="ru-RU" sz="2800" b="1">
                <a:solidFill>
                  <a:srgbClr val="009900"/>
                </a:solidFill>
              </a:rPr>
              <a:t>укажите плоскости, параллельные прямой </a:t>
            </a:r>
            <a:r>
              <a:rPr lang="en-US" altLang="ru-RU" sz="2800" b="1">
                <a:solidFill>
                  <a:srgbClr val="009900"/>
                </a:solidFill>
              </a:rPr>
              <a:t>DC</a:t>
            </a:r>
            <a:r>
              <a:rPr lang="ru-RU" altLang="ru-RU" sz="2800" b="1">
                <a:solidFill>
                  <a:srgbClr val="009900"/>
                </a:solidFill>
              </a:rPr>
              <a:t>, прямой </a:t>
            </a:r>
            <a:r>
              <a:rPr lang="en-US" altLang="ru-RU" sz="2800" b="1">
                <a:solidFill>
                  <a:srgbClr val="009900"/>
                </a:solidFill>
              </a:rPr>
              <a:t>DD</a:t>
            </a:r>
            <a:r>
              <a:rPr lang="en-US" altLang="ru-RU" sz="2800" b="1" baseline="-25000">
                <a:solidFill>
                  <a:srgbClr val="009900"/>
                </a:solidFill>
              </a:rPr>
              <a:t>1</a:t>
            </a:r>
            <a:r>
              <a:rPr lang="ru-RU" altLang="ru-RU" sz="2800" b="1">
                <a:solidFill>
                  <a:srgbClr val="009900"/>
                </a:solidFill>
              </a:rPr>
              <a:t>.</a:t>
            </a:r>
            <a:br>
              <a:rPr lang="ru-RU" altLang="ru-RU" sz="2800" b="1">
                <a:solidFill>
                  <a:srgbClr val="009900"/>
                </a:solidFill>
              </a:rPr>
            </a:br>
            <a:r>
              <a:rPr lang="ru-RU" altLang="ru-RU" sz="2800" b="1">
                <a:solidFill>
                  <a:srgbClr val="009900"/>
                </a:solidFill>
              </a:rPr>
              <a:t>Как установить параллельность прямой и плоскости?</a:t>
            </a:r>
          </a:p>
        </p:txBody>
      </p:sp>
      <p:grpSp>
        <p:nvGrpSpPr>
          <p:cNvPr id="101379" name="Group 3"/>
          <p:cNvGrpSpPr>
            <a:grpSpLocks/>
          </p:cNvGrpSpPr>
          <p:nvPr/>
        </p:nvGrpSpPr>
        <p:grpSpPr bwMode="auto">
          <a:xfrm>
            <a:off x="5880100" y="1916113"/>
            <a:ext cx="5003800" cy="4822744"/>
            <a:chOff x="3515" y="436"/>
            <a:chExt cx="2245" cy="2308"/>
          </a:xfrm>
        </p:grpSpPr>
        <p:sp>
          <p:nvSpPr>
            <p:cNvPr id="101380" name="Line 4"/>
            <p:cNvSpPr>
              <a:spLocks noChangeShapeType="1"/>
            </p:cNvSpPr>
            <p:nvPr/>
          </p:nvSpPr>
          <p:spPr bwMode="auto">
            <a:xfrm>
              <a:off x="4195" y="754"/>
              <a:ext cx="12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1" name="Line 5"/>
            <p:cNvSpPr>
              <a:spLocks noChangeShapeType="1"/>
            </p:cNvSpPr>
            <p:nvPr/>
          </p:nvSpPr>
          <p:spPr bwMode="auto">
            <a:xfrm flipH="1">
              <a:off x="3833" y="754"/>
              <a:ext cx="362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2" name="Line 6"/>
            <p:cNvSpPr>
              <a:spLocks noChangeShapeType="1"/>
            </p:cNvSpPr>
            <p:nvPr/>
          </p:nvSpPr>
          <p:spPr bwMode="auto">
            <a:xfrm>
              <a:off x="3833" y="1162"/>
              <a:ext cx="127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3" name="Line 7"/>
            <p:cNvSpPr>
              <a:spLocks noChangeShapeType="1"/>
            </p:cNvSpPr>
            <p:nvPr/>
          </p:nvSpPr>
          <p:spPr bwMode="auto">
            <a:xfrm flipH="1">
              <a:off x="5103" y="754"/>
              <a:ext cx="317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4" name="Line 8"/>
            <p:cNvSpPr>
              <a:spLocks noChangeShapeType="1"/>
            </p:cNvSpPr>
            <p:nvPr/>
          </p:nvSpPr>
          <p:spPr bwMode="auto">
            <a:xfrm>
              <a:off x="3833" y="1162"/>
              <a:ext cx="0" cy="13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5" name="Line 9"/>
            <p:cNvSpPr>
              <a:spLocks noChangeShapeType="1"/>
            </p:cNvSpPr>
            <p:nvPr/>
          </p:nvSpPr>
          <p:spPr bwMode="auto">
            <a:xfrm flipH="1">
              <a:off x="5103" y="1162"/>
              <a:ext cx="0" cy="13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6" name="Line 10"/>
            <p:cNvSpPr>
              <a:spLocks noChangeShapeType="1"/>
            </p:cNvSpPr>
            <p:nvPr/>
          </p:nvSpPr>
          <p:spPr bwMode="auto">
            <a:xfrm>
              <a:off x="3833" y="2478"/>
              <a:ext cx="127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7" name="Line 11"/>
            <p:cNvSpPr>
              <a:spLocks noChangeShapeType="1"/>
            </p:cNvSpPr>
            <p:nvPr/>
          </p:nvSpPr>
          <p:spPr bwMode="auto">
            <a:xfrm>
              <a:off x="5420" y="754"/>
              <a:ext cx="0" cy="14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8" name="Line 12"/>
            <p:cNvSpPr>
              <a:spLocks noChangeShapeType="1"/>
            </p:cNvSpPr>
            <p:nvPr/>
          </p:nvSpPr>
          <p:spPr bwMode="auto">
            <a:xfrm flipV="1">
              <a:off x="5103" y="2160"/>
              <a:ext cx="317" cy="3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89" name="Line 13"/>
            <p:cNvSpPr>
              <a:spLocks noChangeShapeType="1"/>
            </p:cNvSpPr>
            <p:nvPr/>
          </p:nvSpPr>
          <p:spPr bwMode="auto">
            <a:xfrm>
              <a:off x="4195" y="754"/>
              <a:ext cx="0" cy="14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90" name="Line 14"/>
            <p:cNvSpPr>
              <a:spLocks noChangeShapeType="1"/>
            </p:cNvSpPr>
            <p:nvPr/>
          </p:nvSpPr>
          <p:spPr bwMode="auto">
            <a:xfrm flipH="1">
              <a:off x="4195" y="2160"/>
              <a:ext cx="12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91" name="Line 15"/>
            <p:cNvSpPr>
              <a:spLocks noChangeShapeType="1"/>
            </p:cNvSpPr>
            <p:nvPr/>
          </p:nvSpPr>
          <p:spPr bwMode="auto">
            <a:xfrm flipH="1">
              <a:off x="3833" y="2160"/>
              <a:ext cx="362" cy="3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1392" name="Text Box 16"/>
            <p:cNvSpPr txBox="1">
              <a:spLocks noChangeArrowheads="1"/>
            </p:cNvSpPr>
            <p:nvPr/>
          </p:nvSpPr>
          <p:spPr bwMode="auto">
            <a:xfrm>
              <a:off x="3515" y="890"/>
              <a:ext cx="454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A</a:t>
              </a:r>
              <a:r>
                <a:rPr lang="en-US" altLang="ru-RU" sz="2400" b="1" baseline="-25000"/>
                <a:t>1</a:t>
              </a:r>
              <a:endParaRPr lang="ru-RU" altLang="ru-RU" sz="2400" b="1" baseline="-25000"/>
            </a:p>
          </p:txBody>
        </p:sp>
        <p:sp>
          <p:nvSpPr>
            <p:cNvPr id="101393" name="Text Box 17"/>
            <p:cNvSpPr txBox="1">
              <a:spLocks noChangeArrowheads="1"/>
            </p:cNvSpPr>
            <p:nvPr/>
          </p:nvSpPr>
          <p:spPr bwMode="auto">
            <a:xfrm>
              <a:off x="4014" y="436"/>
              <a:ext cx="68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B</a:t>
              </a:r>
              <a:r>
                <a:rPr lang="en-US" altLang="ru-RU" sz="2400" b="1" baseline="-25000"/>
                <a:t>1</a:t>
              </a:r>
              <a:endParaRPr lang="ru-RU" altLang="ru-RU" sz="2400" b="1" baseline="-25000"/>
            </a:p>
          </p:txBody>
        </p:sp>
        <p:sp>
          <p:nvSpPr>
            <p:cNvPr id="101394" name="Text Box 18"/>
            <p:cNvSpPr txBox="1">
              <a:spLocks noChangeArrowheads="1"/>
            </p:cNvSpPr>
            <p:nvPr/>
          </p:nvSpPr>
          <p:spPr bwMode="auto">
            <a:xfrm>
              <a:off x="4785" y="890"/>
              <a:ext cx="77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D</a:t>
              </a:r>
              <a:r>
                <a:rPr lang="en-US" altLang="ru-RU" sz="2400" b="1" baseline="-25000"/>
                <a:t>1</a:t>
              </a:r>
              <a:endParaRPr lang="ru-RU" altLang="ru-RU" sz="2400" b="1" baseline="-25000"/>
            </a:p>
          </p:txBody>
        </p:sp>
        <p:sp>
          <p:nvSpPr>
            <p:cNvPr id="101395" name="Text Box 19"/>
            <p:cNvSpPr txBox="1">
              <a:spLocks noChangeArrowheads="1"/>
            </p:cNvSpPr>
            <p:nvPr/>
          </p:nvSpPr>
          <p:spPr bwMode="auto">
            <a:xfrm>
              <a:off x="3651" y="2478"/>
              <a:ext cx="635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A</a:t>
              </a:r>
              <a:endParaRPr lang="ru-RU" altLang="ru-RU" sz="2400" b="1"/>
            </a:p>
          </p:txBody>
        </p:sp>
        <p:sp>
          <p:nvSpPr>
            <p:cNvPr id="101396" name="Text Box 20"/>
            <p:cNvSpPr txBox="1">
              <a:spLocks noChangeArrowheads="1"/>
            </p:cNvSpPr>
            <p:nvPr/>
          </p:nvSpPr>
          <p:spPr bwMode="auto">
            <a:xfrm>
              <a:off x="4195" y="1842"/>
              <a:ext cx="544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B</a:t>
              </a:r>
              <a:endParaRPr lang="ru-RU" altLang="ru-RU" sz="2400" b="1"/>
            </a:p>
          </p:txBody>
        </p:sp>
        <p:sp>
          <p:nvSpPr>
            <p:cNvPr id="101397" name="Text Box 21"/>
            <p:cNvSpPr txBox="1">
              <a:spLocks noChangeArrowheads="1"/>
            </p:cNvSpPr>
            <p:nvPr/>
          </p:nvSpPr>
          <p:spPr bwMode="auto">
            <a:xfrm>
              <a:off x="5034" y="2523"/>
              <a:ext cx="726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D</a:t>
              </a:r>
              <a:endParaRPr lang="ru-RU" altLang="ru-RU" sz="2400" b="1"/>
            </a:p>
          </p:txBody>
        </p:sp>
      </p:grpSp>
      <p:sp>
        <p:nvSpPr>
          <p:cNvPr id="101398" name="Text Box 22"/>
          <p:cNvSpPr txBox="1">
            <a:spLocks noChangeArrowheads="1"/>
          </p:cNvSpPr>
          <p:nvPr/>
        </p:nvSpPr>
        <p:spPr bwMode="auto">
          <a:xfrm>
            <a:off x="9947276" y="2060575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C</a:t>
            </a:r>
            <a:r>
              <a:rPr lang="en-US" altLang="ru-RU" sz="2400" b="1" baseline="-25000"/>
              <a:t>1</a:t>
            </a:r>
            <a:endParaRPr lang="ru-RU" altLang="ru-RU" sz="2400" b="1" baseline="-25000"/>
          </a:p>
        </p:txBody>
      </p:sp>
      <p:sp>
        <p:nvSpPr>
          <p:cNvPr id="101399" name="Text Box 23"/>
          <p:cNvSpPr txBox="1">
            <a:spLocks noChangeArrowheads="1"/>
          </p:cNvSpPr>
          <p:nvPr/>
        </p:nvSpPr>
        <p:spPr bwMode="auto">
          <a:xfrm>
            <a:off x="10236200" y="5300663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C</a:t>
            </a:r>
            <a:endParaRPr lang="ru-RU" altLang="ru-RU" sz="2400" b="1"/>
          </a:p>
        </p:txBody>
      </p:sp>
      <p:sp>
        <p:nvSpPr>
          <p:cNvPr id="101400" name="Freeform 24"/>
          <p:cNvSpPr>
            <a:spLocks/>
          </p:cNvSpPr>
          <p:nvPr/>
        </p:nvSpPr>
        <p:spPr bwMode="auto">
          <a:xfrm>
            <a:off x="9409113" y="5589588"/>
            <a:ext cx="639762" cy="609600"/>
          </a:xfrm>
          <a:custGeom>
            <a:avLst/>
            <a:gdLst>
              <a:gd name="T0" fmla="*/ 0 w 403"/>
              <a:gd name="T1" fmla="*/ 384 h 384"/>
              <a:gd name="T2" fmla="*/ 403 w 403"/>
              <a:gd name="T3" fmla="*/ 0 h 3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03" h="384">
                <a:moveTo>
                  <a:pt x="0" y="384"/>
                </a:moveTo>
                <a:lnTo>
                  <a:pt x="403" y="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401" name="Freeform 25"/>
          <p:cNvSpPr>
            <a:spLocks/>
          </p:cNvSpPr>
          <p:nvPr/>
        </p:nvSpPr>
        <p:spPr bwMode="auto">
          <a:xfrm>
            <a:off x="6600825" y="2565401"/>
            <a:ext cx="838200" cy="3565525"/>
          </a:xfrm>
          <a:custGeom>
            <a:avLst/>
            <a:gdLst>
              <a:gd name="T0" fmla="*/ 509 w 528"/>
              <a:gd name="T1" fmla="*/ 1814 h 2246"/>
              <a:gd name="T2" fmla="*/ 519 w 528"/>
              <a:gd name="T3" fmla="*/ 0 h 2246"/>
              <a:gd name="T4" fmla="*/ 0 w 528"/>
              <a:gd name="T5" fmla="*/ 557 h 2246"/>
              <a:gd name="T6" fmla="*/ 10 w 528"/>
              <a:gd name="T7" fmla="*/ 2246 h 2246"/>
              <a:gd name="T8" fmla="*/ 528 w 528"/>
              <a:gd name="T9" fmla="*/ 1824 h 2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8" h="2246">
                <a:moveTo>
                  <a:pt x="509" y="1814"/>
                </a:moveTo>
                <a:lnTo>
                  <a:pt x="519" y="0"/>
                </a:lnTo>
                <a:lnTo>
                  <a:pt x="0" y="557"/>
                </a:lnTo>
                <a:lnTo>
                  <a:pt x="10" y="2246"/>
                </a:lnTo>
                <a:lnTo>
                  <a:pt x="528" y="1824"/>
                </a:lnTo>
              </a:path>
            </a:pathLst>
          </a:custGeom>
          <a:solidFill>
            <a:srgbClr val="FFFF99"/>
          </a:solidFill>
          <a:ln w="38100" cap="flat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402" name="Freeform 26"/>
          <p:cNvSpPr>
            <a:spLocks/>
          </p:cNvSpPr>
          <p:nvPr/>
        </p:nvSpPr>
        <p:spPr bwMode="auto">
          <a:xfrm>
            <a:off x="6583364" y="2560639"/>
            <a:ext cx="3551237" cy="852487"/>
          </a:xfrm>
          <a:custGeom>
            <a:avLst/>
            <a:gdLst>
              <a:gd name="T0" fmla="*/ 19 w 2237"/>
              <a:gd name="T1" fmla="*/ 528 h 537"/>
              <a:gd name="T2" fmla="*/ 528 w 2237"/>
              <a:gd name="T3" fmla="*/ 0 h 537"/>
              <a:gd name="T4" fmla="*/ 2237 w 2237"/>
              <a:gd name="T5" fmla="*/ 0 h 537"/>
              <a:gd name="T6" fmla="*/ 1795 w 2237"/>
              <a:gd name="T7" fmla="*/ 537 h 537"/>
              <a:gd name="T8" fmla="*/ 0 w 2237"/>
              <a:gd name="T9" fmla="*/ 537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7" h="537">
                <a:moveTo>
                  <a:pt x="19" y="528"/>
                </a:moveTo>
                <a:lnTo>
                  <a:pt x="528" y="0"/>
                </a:lnTo>
                <a:lnTo>
                  <a:pt x="2237" y="0"/>
                </a:lnTo>
                <a:lnTo>
                  <a:pt x="1795" y="537"/>
                </a:lnTo>
                <a:lnTo>
                  <a:pt x="0" y="537"/>
                </a:lnTo>
              </a:path>
            </a:pathLst>
          </a:custGeom>
          <a:solidFill>
            <a:srgbClr val="99CCFF"/>
          </a:solidFill>
          <a:ln w="38100" cap="flat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403" name="Freeform 27"/>
          <p:cNvSpPr>
            <a:spLocks/>
          </p:cNvSpPr>
          <p:nvPr/>
        </p:nvSpPr>
        <p:spPr bwMode="auto">
          <a:xfrm>
            <a:off x="6583364" y="2590801"/>
            <a:ext cx="808037" cy="854075"/>
          </a:xfrm>
          <a:custGeom>
            <a:avLst/>
            <a:gdLst>
              <a:gd name="T0" fmla="*/ 0 w 509"/>
              <a:gd name="T1" fmla="*/ 538 h 538"/>
              <a:gd name="T2" fmla="*/ 499 w 509"/>
              <a:gd name="T3" fmla="*/ 29 h 538"/>
              <a:gd name="T4" fmla="*/ 509 w 509"/>
              <a:gd name="T5" fmla="*/ 0 h 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09" h="538">
                <a:moveTo>
                  <a:pt x="0" y="538"/>
                </a:moveTo>
                <a:lnTo>
                  <a:pt x="499" y="29"/>
                </a:lnTo>
                <a:lnTo>
                  <a:pt x="509" y="0"/>
                </a:lnTo>
              </a:path>
            </a:pathLst>
          </a:custGeom>
          <a:noFill/>
          <a:ln w="53975">
            <a:solidFill>
              <a:srgbClr val="0000FF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404" name="Freeform 28"/>
          <p:cNvSpPr>
            <a:spLocks/>
          </p:cNvSpPr>
          <p:nvPr/>
        </p:nvSpPr>
        <p:spPr bwMode="auto">
          <a:xfrm>
            <a:off x="6553200" y="3429001"/>
            <a:ext cx="990600" cy="15875"/>
          </a:xfrm>
          <a:custGeom>
            <a:avLst/>
            <a:gdLst>
              <a:gd name="T0" fmla="*/ 0 w 624"/>
              <a:gd name="T1" fmla="*/ 10 h 10"/>
              <a:gd name="T2" fmla="*/ 624 w 624"/>
              <a:gd name="T3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4" h="10">
                <a:moveTo>
                  <a:pt x="0" y="10"/>
                </a:moveTo>
                <a:lnTo>
                  <a:pt x="62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405" name="Freeform 29"/>
          <p:cNvSpPr>
            <a:spLocks/>
          </p:cNvSpPr>
          <p:nvPr/>
        </p:nvSpPr>
        <p:spPr bwMode="auto">
          <a:xfrm>
            <a:off x="6600826" y="3500438"/>
            <a:ext cx="15875" cy="2667000"/>
          </a:xfrm>
          <a:custGeom>
            <a:avLst/>
            <a:gdLst>
              <a:gd name="T0" fmla="*/ 0 w 10"/>
              <a:gd name="T1" fmla="*/ 1680 h 1680"/>
              <a:gd name="T2" fmla="*/ 10 w 10"/>
              <a:gd name="T3" fmla="*/ 0 h 16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" h="1680">
                <a:moveTo>
                  <a:pt x="0" y="1680"/>
                </a:moveTo>
                <a:lnTo>
                  <a:pt x="10" y="0"/>
                </a:lnTo>
              </a:path>
            </a:pathLst>
          </a:custGeom>
          <a:noFill/>
          <a:ln w="53975">
            <a:solidFill>
              <a:srgbClr val="0000FF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406" name="Text Box 30"/>
          <p:cNvSpPr txBox="1">
            <a:spLocks noChangeArrowheads="1"/>
          </p:cNvSpPr>
          <p:nvPr/>
        </p:nvSpPr>
        <p:spPr bwMode="auto">
          <a:xfrm>
            <a:off x="2116138" y="2605088"/>
            <a:ext cx="24801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/>
              <a:t>DC || (AA</a:t>
            </a:r>
            <a:r>
              <a:rPr lang="en-US" altLang="ru-RU" sz="2800" b="1" baseline="-25000"/>
              <a:t>1</a:t>
            </a:r>
            <a:r>
              <a:rPr lang="en-US" altLang="ru-RU" sz="2800" b="1"/>
              <a:t>B</a:t>
            </a:r>
            <a:r>
              <a:rPr lang="en-US" altLang="ru-RU" sz="2800" b="1" baseline="-25000"/>
              <a:t>1</a:t>
            </a:r>
            <a:r>
              <a:rPr lang="en-US" altLang="ru-RU" sz="2800" b="1"/>
              <a:t>)</a:t>
            </a:r>
          </a:p>
        </p:txBody>
      </p:sp>
      <p:sp>
        <p:nvSpPr>
          <p:cNvPr id="101407" name="Text Box 31"/>
          <p:cNvSpPr txBox="1">
            <a:spLocks noChangeArrowheads="1"/>
          </p:cNvSpPr>
          <p:nvPr/>
        </p:nvSpPr>
        <p:spPr bwMode="auto">
          <a:xfrm>
            <a:off x="2135188" y="3205163"/>
            <a:ext cx="26116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/>
              <a:t>DC || (A</a:t>
            </a:r>
            <a:r>
              <a:rPr lang="en-US" altLang="ru-RU" sz="2800" b="1" baseline="-25000"/>
              <a:t>1</a:t>
            </a:r>
            <a:r>
              <a:rPr lang="en-US" altLang="ru-RU" sz="2800" b="1"/>
              <a:t>B</a:t>
            </a:r>
            <a:r>
              <a:rPr lang="en-US" altLang="ru-RU" sz="2800" b="1" baseline="-25000"/>
              <a:t>1</a:t>
            </a:r>
            <a:r>
              <a:rPr lang="en-US" altLang="ru-RU" sz="2800" b="1"/>
              <a:t>C</a:t>
            </a:r>
            <a:r>
              <a:rPr lang="en-US" altLang="ru-RU" sz="2800" b="1" baseline="-25000"/>
              <a:t>1</a:t>
            </a:r>
            <a:r>
              <a:rPr lang="en-US" altLang="ru-RU" sz="2800" b="1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14920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1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1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1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1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1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1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1000"/>
                                        <p:tgtEl>
                                          <p:spTgt spid="101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1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10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1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1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1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1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10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101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1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1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1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1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101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1000"/>
                                        <p:tgtEl>
                                          <p:spTgt spid="101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1000"/>
                                        <p:tgtEl>
                                          <p:spTgt spid="101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1000"/>
                                        <p:tgtEl>
                                          <p:spTgt spid="101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1000"/>
                                        <p:tgtEl>
                                          <p:spTgt spid="101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1000"/>
                                        <p:tgtEl>
                                          <p:spTgt spid="101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01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01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101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01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01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101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  <p:bldP spid="101398" grpId="0"/>
      <p:bldP spid="101399" grpId="0"/>
      <p:bldP spid="101406" grpId="0"/>
      <p:bldP spid="101406" grpId="1"/>
      <p:bldP spid="101407" grpId="0"/>
      <p:bldP spid="10140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9176" y="1"/>
            <a:ext cx="7777163" cy="1990725"/>
          </a:xfrm>
        </p:spPr>
        <p:txBody>
          <a:bodyPr/>
          <a:lstStyle/>
          <a:p>
            <a:r>
              <a:rPr lang="ru-RU" altLang="ru-RU" sz="2800" b="1">
                <a:solidFill>
                  <a:srgbClr val="009900"/>
                </a:solidFill>
              </a:rPr>
              <a:t>На модели куба</a:t>
            </a:r>
            <a:r>
              <a:rPr lang="ru-RU" altLang="ru-RU" sz="3200">
                <a:solidFill>
                  <a:srgbClr val="009900"/>
                </a:solidFill>
              </a:rPr>
              <a:t> </a:t>
            </a:r>
            <a:r>
              <a:rPr lang="ru-RU" altLang="ru-RU" sz="2800" b="1">
                <a:solidFill>
                  <a:srgbClr val="009900"/>
                </a:solidFill>
              </a:rPr>
              <a:t>укажите плоскости, параллельные прямой </a:t>
            </a:r>
            <a:r>
              <a:rPr lang="en-US" altLang="ru-RU" sz="2800" b="1">
                <a:solidFill>
                  <a:srgbClr val="009900"/>
                </a:solidFill>
              </a:rPr>
              <a:t>DC</a:t>
            </a:r>
            <a:r>
              <a:rPr lang="ru-RU" altLang="ru-RU" sz="2800" b="1">
                <a:solidFill>
                  <a:srgbClr val="009900"/>
                </a:solidFill>
              </a:rPr>
              <a:t>, прямой </a:t>
            </a:r>
            <a:r>
              <a:rPr lang="en-US" altLang="ru-RU" sz="2800" b="1">
                <a:solidFill>
                  <a:srgbClr val="009900"/>
                </a:solidFill>
              </a:rPr>
              <a:t>DD</a:t>
            </a:r>
            <a:r>
              <a:rPr lang="en-US" altLang="ru-RU" sz="2800" b="1" baseline="-25000">
                <a:solidFill>
                  <a:srgbClr val="009900"/>
                </a:solidFill>
              </a:rPr>
              <a:t>1</a:t>
            </a:r>
            <a:r>
              <a:rPr lang="ru-RU" altLang="ru-RU" sz="2800" b="1">
                <a:solidFill>
                  <a:srgbClr val="009900"/>
                </a:solidFill>
              </a:rPr>
              <a:t>.</a:t>
            </a:r>
            <a:br>
              <a:rPr lang="ru-RU" altLang="ru-RU" sz="2800" b="1">
                <a:solidFill>
                  <a:srgbClr val="009900"/>
                </a:solidFill>
              </a:rPr>
            </a:br>
            <a:r>
              <a:rPr lang="ru-RU" altLang="ru-RU" sz="2800" b="1">
                <a:solidFill>
                  <a:srgbClr val="009900"/>
                </a:solidFill>
              </a:rPr>
              <a:t>Как установить параллельность прямой и плоскости?</a:t>
            </a:r>
          </a:p>
        </p:txBody>
      </p:sp>
      <p:grpSp>
        <p:nvGrpSpPr>
          <p:cNvPr id="102403" name="Group 3"/>
          <p:cNvGrpSpPr>
            <a:grpSpLocks/>
          </p:cNvGrpSpPr>
          <p:nvPr/>
        </p:nvGrpSpPr>
        <p:grpSpPr bwMode="auto">
          <a:xfrm>
            <a:off x="5880100" y="1916113"/>
            <a:ext cx="5003800" cy="4822744"/>
            <a:chOff x="3515" y="436"/>
            <a:chExt cx="2245" cy="2308"/>
          </a:xfrm>
        </p:grpSpPr>
        <p:sp>
          <p:nvSpPr>
            <p:cNvPr id="102404" name="Line 4"/>
            <p:cNvSpPr>
              <a:spLocks noChangeShapeType="1"/>
            </p:cNvSpPr>
            <p:nvPr/>
          </p:nvSpPr>
          <p:spPr bwMode="auto">
            <a:xfrm>
              <a:off x="4195" y="754"/>
              <a:ext cx="12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05" name="Line 5"/>
            <p:cNvSpPr>
              <a:spLocks noChangeShapeType="1"/>
            </p:cNvSpPr>
            <p:nvPr/>
          </p:nvSpPr>
          <p:spPr bwMode="auto">
            <a:xfrm flipH="1">
              <a:off x="3833" y="754"/>
              <a:ext cx="362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06" name="Line 6"/>
            <p:cNvSpPr>
              <a:spLocks noChangeShapeType="1"/>
            </p:cNvSpPr>
            <p:nvPr/>
          </p:nvSpPr>
          <p:spPr bwMode="auto">
            <a:xfrm>
              <a:off x="3833" y="1162"/>
              <a:ext cx="127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07" name="Line 7"/>
            <p:cNvSpPr>
              <a:spLocks noChangeShapeType="1"/>
            </p:cNvSpPr>
            <p:nvPr/>
          </p:nvSpPr>
          <p:spPr bwMode="auto">
            <a:xfrm flipH="1">
              <a:off x="5103" y="754"/>
              <a:ext cx="317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08" name="Line 8"/>
            <p:cNvSpPr>
              <a:spLocks noChangeShapeType="1"/>
            </p:cNvSpPr>
            <p:nvPr/>
          </p:nvSpPr>
          <p:spPr bwMode="auto">
            <a:xfrm>
              <a:off x="3833" y="1162"/>
              <a:ext cx="0" cy="13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09" name="Line 9"/>
            <p:cNvSpPr>
              <a:spLocks noChangeShapeType="1"/>
            </p:cNvSpPr>
            <p:nvPr/>
          </p:nvSpPr>
          <p:spPr bwMode="auto">
            <a:xfrm flipH="1">
              <a:off x="5103" y="1162"/>
              <a:ext cx="0" cy="13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10" name="Line 10"/>
            <p:cNvSpPr>
              <a:spLocks noChangeShapeType="1"/>
            </p:cNvSpPr>
            <p:nvPr/>
          </p:nvSpPr>
          <p:spPr bwMode="auto">
            <a:xfrm>
              <a:off x="3833" y="2478"/>
              <a:ext cx="127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11" name="Line 11"/>
            <p:cNvSpPr>
              <a:spLocks noChangeShapeType="1"/>
            </p:cNvSpPr>
            <p:nvPr/>
          </p:nvSpPr>
          <p:spPr bwMode="auto">
            <a:xfrm>
              <a:off x="5420" y="754"/>
              <a:ext cx="0" cy="14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12" name="Line 12"/>
            <p:cNvSpPr>
              <a:spLocks noChangeShapeType="1"/>
            </p:cNvSpPr>
            <p:nvPr/>
          </p:nvSpPr>
          <p:spPr bwMode="auto">
            <a:xfrm flipV="1">
              <a:off x="5103" y="2160"/>
              <a:ext cx="317" cy="3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13" name="Line 13"/>
            <p:cNvSpPr>
              <a:spLocks noChangeShapeType="1"/>
            </p:cNvSpPr>
            <p:nvPr/>
          </p:nvSpPr>
          <p:spPr bwMode="auto">
            <a:xfrm>
              <a:off x="4195" y="754"/>
              <a:ext cx="0" cy="14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14" name="Line 14"/>
            <p:cNvSpPr>
              <a:spLocks noChangeShapeType="1"/>
            </p:cNvSpPr>
            <p:nvPr/>
          </p:nvSpPr>
          <p:spPr bwMode="auto">
            <a:xfrm flipH="1">
              <a:off x="4195" y="2160"/>
              <a:ext cx="12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15" name="Line 15"/>
            <p:cNvSpPr>
              <a:spLocks noChangeShapeType="1"/>
            </p:cNvSpPr>
            <p:nvPr/>
          </p:nvSpPr>
          <p:spPr bwMode="auto">
            <a:xfrm flipH="1">
              <a:off x="3833" y="2160"/>
              <a:ext cx="362" cy="3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16" name="Text Box 16"/>
            <p:cNvSpPr txBox="1">
              <a:spLocks noChangeArrowheads="1"/>
            </p:cNvSpPr>
            <p:nvPr/>
          </p:nvSpPr>
          <p:spPr bwMode="auto">
            <a:xfrm>
              <a:off x="3515" y="890"/>
              <a:ext cx="454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A</a:t>
              </a:r>
              <a:r>
                <a:rPr lang="en-US" altLang="ru-RU" sz="2400" b="1" baseline="-25000"/>
                <a:t>1</a:t>
              </a:r>
              <a:endParaRPr lang="ru-RU" altLang="ru-RU" sz="2400" b="1" baseline="-25000"/>
            </a:p>
          </p:txBody>
        </p:sp>
        <p:sp>
          <p:nvSpPr>
            <p:cNvPr id="102417" name="Text Box 17"/>
            <p:cNvSpPr txBox="1">
              <a:spLocks noChangeArrowheads="1"/>
            </p:cNvSpPr>
            <p:nvPr/>
          </p:nvSpPr>
          <p:spPr bwMode="auto">
            <a:xfrm>
              <a:off x="4014" y="436"/>
              <a:ext cx="68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B</a:t>
              </a:r>
              <a:r>
                <a:rPr lang="en-US" altLang="ru-RU" sz="2400" b="1" baseline="-25000"/>
                <a:t>1</a:t>
              </a:r>
              <a:endParaRPr lang="ru-RU" altLang="ru-RU" sz="2400" b="1" baseline="-25000"/>
            </a:p>
          </p:txBody>
        </p:sp>
        <p:sp>
          <p:nvSpPr>
            <p:cNvPr id="102418" name="Text Box 18"/>
            <p:cNvSpPr txBox="1">
              <a:spLocks noChangeArrowheads="1"/>
            </p:cNvSpPr>
            <p:nvPr/>
          </p:nvSpPr>
          <p:spPr bwMode="auto">
            <a:xfrm>
              <a:off x="4785" y="890"/>
              <a:ext cx="77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D</a:t>
              </a:r>
              <a:r>
                <a:rPr lang="en-US" altLang="ru-RU" sz="2400" b="1" baseline="-25000"/>
                <a:t>1</a:t>
              </a:r>
              <a:endParaRPr lang="ru-RU" altLang="ru-RU" sz="2400" b="1" baseline="-25000"/>
            </a:p>
          </p:txBody>
        </p:sp>
        <p:sp>
          <p:nvSpPr>
            <p:cNvPr id="102419" name="Text Box 19"/>
            <p:cNvSpPr txBox="1">
              <a:spLocks noChangeArrowheads="1"/>
            </p:cNvSpPr>
            <p:nvPr/>
          </p:nvSpPr>
          <p:spPr bwMode="auto">
            <a:xfrm>
              <a:off x="3651" y="2478"/>
              <a:ext cx="635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A</a:t>
              </a:r>
              <a:endParaRPr lang="ru-RU" altLang="ru-RU" sz="2400" b="1"/>
            </a:p>
          </p:txBody>
        </p:sp>
        <p:sp>
          <p:nvSpPr>
            <p:cNvPr id="102420" name="Text Box 20"/>
            <p:cNvSpPr txBox="1">
              <a:spLocks noChangeArrowheads="1"/>
            </p:cNvSpPr>
            <p:nvPr/>
          </p:nvSpPr>
          <p:spPr bwMode="auto">
            <a:xfrm>
              <a:off x="4195" y="1842"/>
              <a:ext cx="544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B</a:t>
              </a:r>
              <a:endParaRPr lang="ru-RU" altLang="ru-RU" sz="2400" b="1"/>
            </a:p>
          </p:txBody>
        </p:sp>
        <p:sp>
          <p:nvSpPr>
            <p:cNvPr id="102421" name="Text Box 21"/>
            <p:cNvSpPr txBox="1">
              <a:spLocks noChangeArrowheads="1"/>
            </p:cNvSpPr>
            <p:nvPr/>
          </p:nvSpPr>
          <p:spPr bwMode="auto">
            <a:xfrm>
              <a:off x="5034" y="2523"/>
              <a:ext cx="726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2400" b="1"/>
                <a:t>D</a:t>
              </a:r>
              <a:endParaRPr lang="ru-RU" altLang="ru-RU" sz="2400" b="1"/>
            </a:p>
          </p:txBody>
        </p:sp>
      </p:grpSp>
      <p:sp>
        <p:nvSpPr>
          <p:cNvPr id="102422" name="Text Box 22"/>
          <p:cNvSpPr txBox="1">
            <a:spLocks noChangeArrowheads="1"/>
          </p:cNvSpPr>
          <p:nvPr/>
        </p:nvSpPr>
        <p:spPr bwMode="auto">
          <a:xfrm>
            <a:off x="9947276" y="2060575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C</a:t>
            </a:r>
            <a:r>
              <a:rPr lang="en-US" altLang="ru-RU" sz="2400" b="1" baseline="-25000"/>
              <a:t>1</a:t>
            </a:r>
            <a:endParaRPr lang="ru-RU" altLang="ru-RU" sz="2400" b="1" baseline="-25000"/>
          </a:p>
        </p:txBody>
      </p:sp>
      <p:sp>
        <p:nvSpPr>
          <p:cNvPr id="102423" name="Text Box 23"/>
          <p:cNvSpPr txBox="1">
            <a:spLocks noChangeArrowheads="1"/>
          </p:cNvSpPr>
          <p:nvPr/>
        </p:nvSpPr>
        <p:spPr bwMode="auto">
          <a:xfrm>
            <a:off x="10236200" y="5300663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C</a:t>
            </a:r>
            <a:endParaRPr lang="ru-RU" altLang="ru-RU" sz="2400" b="1"/>
          </a:p>
        </p:txBody>
      </p:sp>
      <p:sp>
        <p:nvSpPr>
          <p:cNvPr id="102424" name="Freeform 24"/>
          <p:cNvSpPr>
            <a:spLocks/>
          </p:cNvSpPr>
          <p:nvPr/>
        </p:nvSpPr>
        <p:spPr bwMode="auto">
          <a:xfrm>
            <a:off x="6553200" y="3429001"/>
            <a:ext cx="990600" cy="15875"/>
          </a:xfrm>
          <a:custGeom>
            <a:avLst/>
            <a:gdLst>
              <a:gd name="T0" fmla="*/ 0 w 624"/>
              <a:gd name="T1" fmla="*/ 10 h 10"/>
              <a:gd name="T2" fmla="*/ 624 w 624"/>
              <a:gd name="T3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4" h="10">
                <a:moveTo>
                  <a:pt x="0" y="10"/>
                </a:moveTo>
                <a:lnTo>
                  <a:pt x="62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25" name="Freeform 25"/>
          <p:cNvSpPr>
            <a:spLocks/>
          </p:cNvSpPr>
          <p:nvPr/>
        </p:nvSpPr>
        <p:spPr bwMode="auto">
          <a:xfrm>
            <a:off x="6600825" y="2565401"/>
            <a:ext cx="838200" cy="3565525"/>
          </a:xfrm>
          <a:custGeom>
            <a:avLst/>
            <a:gdLst>
              <a:gd name="T0" fmla="*/ 509 w 528"/>
              <a:gd name="T1" fmla="*/ 1814 h 2246"/>
              <a:gd name="T2" fmla="*/ 519 w 528"/>
              <a:gd name="T3" fmla="*/ 0 h 2246"/>
              <a:gd name="T4" fmla="*/ 0 w 528"/>
              <a:gd name="T5" fmla="*/ 557 h 2246"/>
              <a:gd name="T6" fmla="*/ 10 w 528"/>
              <a:gd name="T7" fmla="*/ 2246 h 2246"/>
              <a:gd name="T8" fmla="*/ 528 w 528"/>
              <a:gd name="T9" fmla="*/ 1824 h 2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8" h="2246">
                <a:moveTo>
                  <a:pt x="509" y="1814"/>
                </a:moveTo>
                <a:lnTo>
                  <a:pt x="519" y="0"/>
                </a:lnTo>
                <a:lnTo>
                  <a:pt x="0" y="557"/>
                </a:lnTo>
                <a:lnTo>
                  <a:pt x="10" y="2246"/>
                </a:lnTo>
                <a:lnTo>
                  <a:pt x="528" y="1824"/>
                </a:lnTo>
              </a:path>
            </a:pathLst>
          </a:custGeom>
          <a:solidFill>
            <a:srgbClr val="FEDAFB"/>
          </a:solidFill>
          <a:ln w="38100" cap="flat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26" name="Freeform 26"/>
          <p:cNvSpPr>
            <a:spLocks/>
          </p:cNvSpPr>
          <p:nvPr/>
        </p:nvSpPr>
        <p:spPr bwMode="auto">
          <a:xfrm>
            <a:off x="6600826" y="3500438"/>
            <a:ext cx="15875" cy="2667000"/>
          </a:xfrm>
          <a:custGeom>
            <a:avLst/>
            <a:gdLst>
              <a:gd name="T0" fmla="*/ 0 w 10"/>
              <a:gd name="T1" fmla="*/ 1680 h 1680"/>
              <a:gd name="T2" fmla="*/ 10 w 10"/>
              <a:gd name="T3" fmla="*/ 0 h 16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" h="1680">
                <a:moveTo>
                  <a:pt x="0" y="1680"/>
                </a:moveTo>
                <a:lnTo>
                  <a:pt x="10" y="0"/>
                </a:lnTo>
              </a:path>
            </a:pathLst>
          </a:custGeom>
          <a:noFill/>
          <a:ln w="53975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27" name="Freeform 27"/>
          <p:cNvSpPr>
            <a:spLocks/>
          </p:cNvSpPr>
          <p:nvPr/>
        </p:nvSpPr>
        <p:spPr bwMode="auto">
          <a:xfrm>
            <a:off x="6583364" y="2590801"/>
            <a:ext cx="808037" cy="854075"/>
          </a:xfrm>
          <a:custGeom>
            <a:avLst/>
            <a:gdLst>
              <a:gd name="T0" fmla="*/ 0 w 509"/>
              <a:gd name="T1" fmla="*/ 538 h 538"/>
              <a:gd name="T2" fmla="*/ 499 w 509"/>
              <a:gd name="T3" fmla="*/ 29 h 538"/>
              <a:gd name="T4" fmla="*/ 509 w 509"/>
              <a:gd name="T5" fmla="*/ 0 h 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09" h="538">
                <a:moveTo>
                  <a:pt x="0" y="538"/>
                </a:moveTo>
                <a:lnTo>
                  <a:pt x="499" y="29"/>
                </a:lnTo>
                <a:lnTo>
                  <a:pt x="509" y="0"/>
                </a:lnTo>
              </a:path>
            </a:pathLst>
          </a:custGeom>
          <a:noFill/>
          <a:ln w="53975">
            <a:solidFill>
              <a:schemeClr val="hlink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28" name="Freeform 28"/>
          <p:cNvSpPr>
            <a:spLocks/>
          </p:cNvSpPr>
          <p:nvPr/>
        </p:nvSpPr>
        <p:spPr bwMode="auto">
          <a:xfrm>
            <a:off x="7407276" y="2560638"/>
            <a:ext cx="2727325" cy="2971800"/>
          </a:xfrm>
          <a:custGeom>
            <a:avLst/>
            <a:gdLst>
              <a:gd name="T0" fmla="*/ 0 w 1718"/>
              <a:gd name="T1" fmla="*/ 1872 h 1872"/>
              <a:gd name="T2" fmla="*/ 19 w 1718"/>
              <a:gd name="T3" fmla="*/ 0 h 1872"/>
              <a:gd name="T4" fmla="*/ 1718 w 1718"/>
              <a:gd name="T5" fmla="*/ 29 h 1872"/>
              <a:gd name="T6" fmla="*/ 1718 w 1718"/>
              <a:gd name="T7" fmla="*/ 1862 h 1872"/>
              <a:gd name="T8" fmla="*/ 19 w 1718"/>
              <a:gd name="T9" fmla="*/ 1872 h 1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18" h="1872">
                <a:moveTo>
                  <a:pt x="0" y="1872"/>
                </a:moveTo>
                <a:lnTo>
                  <a:pt x="19" y="0"/>
                </a:lnTo>
                <a:lnTo>
                  <a:pt x="1718" y="29"/>
                </a:lnTo>
                <a:lnTo>
                  <a:pt x="1718" y="1862"/>
                </a:lnTo>
                <a:lnTo>
                  <a:pt x="19" y="1872"/>
                </a:lnTo>
              </a:path>
            </a:pathLst>
          </a:custGeom>
          <a:solidFill>
            <a:srgbClr val="FF99CC"/>
          </a:solidFill>
          <a:ln w="38100" cap="flat">
            <a:solidFill>
              <a:schemeClr val="hlink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29" name="Freeform 29"/>
          <p:cNvSpPr>
            <a:spLocks/>
          </p:cNvSpPr>
          <p:nvPr/>
        </p:nvSpPr>
        <p:spPr bwMode="auto">
          <a:xfrm>
            <a:off x="9402764" y="3444875"/>
            <a:ext cx="1587" cy="2743200"/>
          </a:xfrm>
          <a:custGeom>
            <a:avLst/>
            <a:gdLst>
              <a:gd name="T0" fmla="*/ 0 w 1"/>
              <a:gd name="T1" fmla="*/ 1728 h 1728"/>
              <a:gd name="T2" fmla="*/ 0 w 1"/>
              <a:gd name="T3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728">
                <a:moveTo>
                  <a:pt x="0" y="1728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30" name="Freeform 30"/>
          <p:cNvSpPr>
            <a:spLocks/>
          </p:cNvSpPr>
          <p:nvPr/>
        </p:nvSpPr>
        <p:spPr bwMode="auto">
          <a:xfrm>
            <a:off x="9432926" y="2574926"/>
            <a:ext cx="701675" cy="823913"/>
          </a:xfrm>
          <a:custGeom>
            <a:avLst/>
            <a:gdLst>
              <a:gd name="T0" fmla="*/ 0 w 442"/>
              <a:gd name="T1" fmla="*/ 519 h 519"/>
              <a:gd name="T2" fmla="*/ 442 w 442"/>
              <a:gd name="T3" fmla="*/ 0 h 51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42" h="519">
                <a:moveTo>
                  <a:pt x="0" y="519"/>
                </a:moveTo>
                <a:lnTo>
                  <a:pt x="442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31" name="Freeform 31"/>
          <p:cNvSpPr>
            <a:spLocks/>
          </p:cNvSpPr>
          <p:nvPr/>
        </p:nvSpPr>
        <p:spPr bwMode="auto">
          <a:xfrm>
            <a:off x="6613526" y="3429001"/>
            <a:ext cx="2805113" cy="15875"/>
          </a:xfrm>
          <a:custGeom>
            <a:avLst/>
            <a:gdLst>
              <a:gd name="T0" fmla="*/ 0 w 1767"/>
              <a:gd name="T1" fmla="*/ 10 h 10"/>
              <a:gd name="T2" fmla="*/ 1767 w 1767"/>
              <a:gd name="T3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67" h="10">
                <a:moveTo>
                  <a:pt x="0" y="10"/>
                </a:moveTo>
                <a:lnTo>
                  <a:pt x="1767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32" name="Freeform 32"/>
          <p:cNvSpPr>
            <a:spLocks/>
          </p:cNvSpPr>
          <p:nvPr/>
        </p:nvSpPr>
        <p:spPr bwMode="auto">
          <a:xfrm>
            <a:off x="10128251" y="2606676"/>
            <a:ext cx="22225" cy="2913063"/>
          </a:xfrm>
          <a:custGeom>
            <a:avLst/>
            <a:gdLst>
              <a:gd name="T0" fmla="*/ 0 w 14"/>
              <a:gd name="T1" fmla="*/ 1835 h 1835"/>
              <a:gd name="T2" fmla="*/ 14 w 14"/>
              <a:gd name="T3" fmla="*/ 0 h 183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" h="1835">
                <a:moveTo>
                  <a:pt x="0" y="1835"/>
                </a:moveTo>
                <a:lnTo>
                  <a:pt x="14" y="0"/>
                </a:lnTo>
              </a:path>
            </a:pathLst>
          </a:custGeom>
          <a:noFill/>
          <a:ln w="53975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33" name="Freeform 33"/>
          <p:cNvSpPr>
            <a:spLocks/>
          </p:cNvSpPr>
          <p:nvPr/>
        </p:nvSpPr>
        <p:spPr bwMode="auto">
          <a:xfrm>
            <a:off x="7437439" y="2574926"/>
            <a:ext cx="2681287" cy="15875"/>
          </a:xfrm>
          <a:custGeom>
            <a:avLst/>
            <a:gdLst>
              <a:gd name="T0" fmla="*/ 0 w 1689"/>
              <a:gd name="T1" fmla="*/ 0 h 10"/>
              <a:gd name="T2" fmla="*/ 1689 w 1689"/>
              <a:gd name="T3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89" h="10">
                <a:moveTo>
                  <a:pt x="0" y="0"/>
                </a:moveTo>
                <a:lnTo>
                  <a:pt x="1689" y="10"/>
                </a:lnTo>
              </a:path>
            </a:pathLst>
          </a:custGeom>
          <a:noFill/>
          <a:ln w="53975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34" name="Text Box 34"/>
          <p:cNvSpPr txBox="1">
            <a:spLocks noChangeArrowheads="1"/>
          </p:cNvSpPr>
          <p:nvPr/>
        </p:nvSpPr>
        <p:spPr bwMode="auto">
          <a:xfrm>
            <a:off x="2259013" y="2965450"/>
            <a:ext cx="26308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/>
              <a:t>DD</a:t>
            </a:r>
            <a:r>
              <a:rPr lang="en-US" altLang="ru-RU" sz="2800" b="1" baseline="-25000"/>
              <a:t>1</a:t>
            </a:r>
            <a:r>
              <a:rPr lang="en-US" altLang="ru-RU" sz="2800" b="1"/>
              <a:t> || (AA</a:t>
            </a:r>
            <a:r>
              <a:rPr lang="en-US" altLang="ru-RU" sz="2800" b="1" baseline="-25000"/>
              <a:t>1</a:t>
            </a:r>
            <a:r>
              <a:rPr lang="en-US" altLang="ru-RU" sz="2800" b="1"/>
              <a:t>B</a:t>
            </a:r>
            <a:r>
              <a:rPr lang="en-US" altLang="ru-RU" sz="2800" b="1" baseline="-25000"/>
              <a:t>1</a:t>
            </a:r>
            <a:r>
              <a:rPr lang="en-US" altLang="ru-RU" sz="2800" b="1"/>
              <a:t>)</a:t>
            </a:r>
          </a:p>
        </p:txBody>
      </p:sp>
      <p:sp>
        <p:nvSpPr>
          <p:cNvPr id="102435" name="Text Box 35"/>
          <p:cNvSpPr txBox="1">
            <a:spLocks noChangeArrowheads="1"/>
          </p:cNvSpPr>
          <p:nvPr/>
        </p:nvSpPr>
        <p:spPr bwMode="auto">
          <a:xfrm>
            <a:off x="2279650" y="3708400"/>
            <a:ext cx="26148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800" b="1"/>
              <a:t>DD</a:t>
            </a:r>
            <a:r>
              <a:rPr lang="en-US" altLang="ru-RU" sz="2800" b="1" baseline="-25000"/>
              <a:t>1</a:t>
            </a:r>
            <a:r>
              <a:rPr lang="en-US" altLang="ru-RU" sz="2800" b="1"/>
              <a:t> || (B</a:t>
            </a:r>
            <a:r>
              <a:rPr lang="en-US" altLang="ru-RU" sz="2800" b="1" baseline="-25000"/>
              <a:t>1</a:t>
            </a:r>
            <a:r>
              <a:rPr lang="en-US" altLang="ru-RU" sz="2800" b="1"/>
              <a:t>C</a:t>
            </a:r>
            <a:r>
              <a:rPr lang="en-US" altLang="ru-RU" sz="2800" b="1" baseline="-25000"/>
              <a:t>1</a:t>
            </a:r>
            <a:r>
              <a:rPr lang="en-US" altLang="ru-RU" sz="2800" b="1"/>
              <a:t>C)</a:t>
            </a:r>
          </a:p>
        </p:txBody>
      </p:sp>
    </p:spTree>
    <p:extLst>
      <p:ext uri="{BB962C8B-B14F-4D97-AF65-F5344CB8AC3E}">
        <p14:creationId xmlns:p14="http://schemas.microsoft.com/office/powerpoint/2010/main" xmlns="" val="201868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02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02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102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02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102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102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102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4" grpId="0"/>
      <p:bldP spid="1024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1" y="2805114"/>
            <a:ext cx="38481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Line 6"/>
          <p:cNvSpPr>
            <a:spLocks noChangeShapeType="1"/>
          </p:cNvSpPr>
          <p:nvPr/>
        </p:nvSpPr>
        <p:spPr bwMode="auto">
          <a:xfrm>
            <a:off x="1678518" y="3357564"/>
            <a:ext cx="1534583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6" name="Text Box 10"/>
          <p:cNvSpPr txBox="1">
            <a:spLocks noChangeArrowheads="1"/>
          </p:cNvSpPr>
          <p:nvPr/>
        </p:nvSpPr>
        <p:spPr bwMode="auto">
          <a:xfrm>
            <a:off x="3143251" y="3643313"/>
            <a:ext cx="24553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с</a:t>
            </a:r>
          </a:p>
        </p:txBody>
      </p:sp>
      <p:sp>
        <p:nvSpPr>
          <p:cNvPr id="3077" name="Text Box 11"/>
          <p:cNvSpPr txBox="1">
            <a:spLocks noChangeArrowheads="1"/>
          </p:cNvSpPr>
          <p:nvPr/>
        </p:nvSpPr>
        <p:spPr bwMode="auto">
          <a:xfrm>
            <a:off x="2446868" y="3633788"/>
            <a:ext cx="105621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К</a:t>
            </a:r>
          </a:p>
        </p:txBody>
      </p:sp>
      <p:sp>
        <p:nvSpPr>
          <p:cNvPr id="3078" name="Text Box 13"/>
          <p:cNvSpPr txBox="1">
            <a:spLocks noChangeArrowheads="1"/>
          </p:cNvSpPr>
          <p:nvPr/>
        </p:nvSpPr>
        <p:spPr bwMode="auto">
          <a:xfrm>
            <a:off x="3189818" y="3573463"/>
            <a:ext cx="39793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800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4476752" y="2857500"/>
            <a:ext cx="7421033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1) с ∩ </a:t>
            </a:r>
            <a:r>
              <a:rPr lang="en-US" sz="1800"/>
              <a:t>b</a:t>
            </a:r>
            <a:r>
              <a:rPr lang="ru-RU" sz="1800"/>
              <a:t> = М ,  МЄ</a:t>
            </a:r>
            <a:r>
              <a:rPr lang="en-US" sz="1800"/>
              <a:t>b</a:t>
            </a:r>
            <a:r>
              <a:rPr lang="ru-RU" sz="1800"/>
              <a:t>, </a:t>
            </a:r>
            <a:r>
              <a:rPr lang="en-US" sz="1800" b="1"/>
              <a:t>b</a:t>
            </a:r>
            <a:r>
              <a:rPr lang="ru-RU" sz="1800"/>
              <a:t> лежит в плоскости </a:t>
            </a:r>
            <a:r>
              <a:rPr lang="ru-RU" sz="1800" b="1"/>
              <a:t>α</a:t>
            </a:r>
          </a:p>
          <a:p>
            <a:r>
              <a:rPr lang="ru-RU" sz="1800"/>
              <a:t> то  М</a:t>
            </a:r>
            <a:r>
              <a:rPr lang="en-US" sz="1800"/>
              <a:t> </a:t>
            </a:r>
            <a:r>
              <a:rPr lang="ru-RU" sz="1800"/>
              <a:t>Є</a:t>
            </a:r>
            <a:r>
              <a:rPr lang="en-US" sz="1800"/>
              <a:t> </a:t>
            </a:r>
            <a:r>
              <a:rPr lang="ru-RU" sz="1800" b="1"/>
              <a:t>α</a:t>
            </a:r>
          </a:p>
          <a:p>
            <a:r>
              <a:rPr lang="ru-RU" sz="1800"/>
              <a:t>Аналогично, К Є </a:t>
            </a:r>
            <a:r>
              <a:rPr lang="ru-RU" sz="1800" b="1"/>
              <a:t>α</a:t>
            </a:r>
          </a:p>
          <a:p>
            <a:r>
              <a:rPr lang="ru-RU" sz="1800"/>
              <a:t>2)   с Є </a:t>
            </a:r>
            <a:r>
              <a:rPr lang="ru-RU" sz="1800" b="1"/>
              <a:t>α </a:t>
            </a:r>
            <a:r>
              <a:rPr lang="ru-RU" sz="1800"/>
              <a:t>(аксиома прямой)</a:t>
            </a:r>
          </a:p>
          <a:p>
            <a:endParaRPr lang="ru-RU" sz="1800"/>
          </a:p>
          <a:p>
            <a:endParaRPr lang="ru-RU" sz="1800"/>
          </a:p>
        </p:txBody>
      </p:sp>
      <p:sp>
        <p:nvSpPr>
          <p:cNvPr id="3080" name="Прямоугольник 11"/>
          <p:cNvSpPr>
            <a:spLocks noChangeArrowheads="1"/>
          </p:cNvSpPr>
          <p:nvPr/>
        </p:nvSpPr>
        <p:spPr bwMode="auto">
          <a:xfrm>
            <a:off x="5429252" y="1262064"/>
            <a:ext cx="9509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№16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535" y="1808143"/>
            <a:ext cx="92297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8184" y="2182890"/>
            <a:ext cx="39243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11"/>
          <p:cNvSpPr txBox="1">
            <a:spLocks noChangeArrowheads="1"/>
          </p:cNvSpPr>
          <p:nvPr/>
        </p:nvSpPr>
        <p:spPr bwMode="auto">
          <a:xfrm>
            <a:off x="3983567" y="2420938"/>
            <a:ext cx="1536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12см</a:t>
            </a:r>
          </a:p>
        </p:txBody>
      </p:sp>
      <p:sp>
        <p:nvSpPr>
          <p:cNvPr id="4100" name="Text Box 12"/>
          <p:cNvSpPr txBox="1">
            <a:spLocks noChangeArrowheads="1"/>
          </p:cNvSpPr>
          <p:nvPr/>
        </p:nvSpPr>
        <p:spPr bwMode="auto">
          <a:xfrm>
            <a:off x="2159000" y="3644901"/>
            <a:ext cx="1153584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14 см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7247467" y="2133601"/>
            <a:ext cx="4512733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dirty="0"/>
              <a:t>Р=</a:t>
            </a:r>
            <a:r>
              <a:rPr lang="en-US" sz="1800" dirty="0"/>
              <a:t>MN+PQ+NQ+MP</a:t>
            </a:r>
            <a:endParaRPr lang="ru-RU" sz="1800" dirty="0"/>
          </a:p>
          <a:p>
            <a:endParaRPr lang="en-US" sz="1800" dirty="0"/>
          </a:p>
          <a:p>
            <a:r>
              <a:rPr lang="ru-RU" sz="1800" dirty="0"/>
              <a:t>1) </a:t>
            </a:r>
            <a:r>
              <a:rPr lang="en-US" sz="1800" dirty="0"/>
              <a:t>NQ=1/2AD </a:t>
            </a:r>
            <a:r>
              <a:rPr lang="ru-RU" sz="1800" dirty="0"/>
              <a:t>=6 см</a:t>
            </a:r>
          </a:p>
          <a:p>
            <a:r>
              <a:rPr lang="en-US" sz="1800" dirty="0"/>
              <a:t>(</a:t>
            </a:r>
            <a:r>
              <a:rPr lang="ru-RU" sz="1800" dirty="0" err="1"/>
              <a:t>св-во</a:t>
            </a:r>
            <a:r>
              <a:rPr lang="ru-RU" sz="1800" dirty="0"/>
              <a:t> средней линии </a:t>
            </a:r>
            <a:r>
              <a:rPr lang="ru-RU" sz="1800" dirty="0" err="1"/>
              <a:t>тр-ка</a:t>
            </a:r>
            <a:r>
              <a:rPr lang="ru-RU" sz="1800" dirty="0"/>
              <a:t>)</a:t>
            </a:r>
          </a:p>
          <a:p>
            <a:r>
              <a:rPr lang="ru-RU" sz="1800" dirty="0"/>
              <a:t> аналогично, </a:t>
            </a:r>
            <a:r>
              <a:rPr lang="en-US" sz="1800" dirty="0"/>
              <a:t>MP=6 </a:t>
            </a:r>
            <a:r>
              <a:rPr lang="ru-RU" sz="1800" dirty="0"/>
              <a:t>см</a:t>
            </a:r>
          </a:p>
          <a:p>
            <a:endParaRPr lang="ru-RU" sz="1800" dirty="0"/>
          </a:p>
          <a:p>
            <a:r>
              <a:rPr lang="ru-RU" sz="1800" dirty="0"/>
              <a:t>2) </a:t>
            </a:r>
            <a:r>
              <a:rPr lang="en-US" sz="1800" dirty="0"/>
              <a:t>PQ=MN=7 </a:t>
            </a:r>
            <a:r>
              <a:rPr lang="ru-RU" sz="1800" dirty="0"/>
              <a:t>см</a:t>
            </a:r>
          </a:p>
          <a:p>
            <a:endParaRPr lang="ru-RU" sz="1800" dirty="0"/>
          </a:p>
          <a:p>
            <a:r>
              <a:rPr lang="ru-RU" sz="1800" dirty="0"/>
              <a:t>3) </a:t>
            </a:r>
            <a:r>
              <a:rPr lang="en-US" sz="1800" dirty="0"/>
              <a:t>P=6+6+7+7=26 (</a:t>
            </a:r>
            <a:r>
              <a:rPr lang="ru-RU" sz="1800" dirty="0"/>
              <a:t>см)</a:t>
            </a:r>
          </a:p>
        </p:txBody>
      </p:sp>
      <p:sp>
        <p:nvSpPr>
          <p:cNvPr id="4102" name="Text Box 14"/>
          <p:cNvSpPr txBox="1">
            <a:spLocks noChangeArrowheads="1"/>
          </p:cNvSpPr>
          <p:nvPr/>
        </p:nvSpPr>
        <p:spPr bwMode="auto">
          <a:xfrm>
            <a:off x="5334000" y="642938"/>
            <a:ext cx="172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/>
              <a:t>№17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435" y="1082868"/>
            <a:ext cx="8999459" cy="956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dirty="0" smtClean="0"/>
              <a:t>№18</a:t>
            </a:r>
          </a:p>
        </p:txBody>
      </p:sp>
      <p:graphicFrame>
        <p:nvGraphicFramePr>
          <p:cNvPr id="1026" name="Object 34"/>
          <p:cNvGraphicFramePr>
            <a:graphicFrameLocks noChangeAspect="1"/>
          </p:cNvGraphicFramePr>
          <p:nvPr>
            <p:ph sz="half" idx="1"/>
          </p:nvPr>
        </p:nvGraphicFramePr>
        <p:xfrm>
          <a:off x="2717800" y="3646488"/>
          <a:ext cx="474133" cy="431800"/>
        </p:xfrm>
        <a:graphic>
          <a:graphicData uri="http://schemas.openxmlformats.org/presentationml/2006/ole">
            <p:oleObj spid="_x0000_s30722" name="Equation" r:id="rId3" imgW="355320" imgH="431640" progId="Equation.DSMT4">
              <p:embed/>
            </p:oleObj>
          </a:graphicData>
        </a:graphic>
      </p:graphicFrame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1428751" y="2924175"/>
            <a:ext cx="5183716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1800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2292352" y="3429000"/>
            <a:ext cx="2976033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3155952" y="1989138"/>
            <a:ext cx="2112433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H="1">
            <a:off x="2292351" y="1968500"/>
            <a:ext cx="859367" cy="1531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" name="Line 9"/>
          <p:cNvSpPr>
            <a:spLocks noChangeShapeType="1"/>
          </p:cNvSpPr>
          <p:nvPr/>
        </p:nvSpPr>
        <p:spPr bwMode="auto">
          <a:xfrm flipH="1">
            <a:off x="3636434" y="2643188"/>
            <a:ext cx="459317" cy="81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Text Box 10"/>
          <p:cNvSpPr txBox="1">
            <a:spLocks noChangeArrowheads="1"/>
          </p:cNvSpPr>
          <p:nvPr/>
        </p:nvSpPr>
        <p:spPr bwMode="auto">
          <a:xfrm>
            <a:off x="2937934" y="1576388"/>
            <a:ext cx="3161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В</a:t>
            </a:r>
          </a:p>
        </p:txBody>
      </p: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4000500" y="2286001"/>
            <a:ext cx="3209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С</a:t>
            </a:r>
          </a:p>
        </p:txBody>
      </p:sp>
      <p:sp>
        <p:nvSpPr>
          <p:cNvPr id="1035" name="Text Box 14"/>
          <p:cNvSpPr txBox="1">
            <a:spLocks noChangeArrowheads="1"/>
          </p:cNvSpPr>
          <p:nvPr/>
        </p:nvSpPr>
        <p:spPr bwMode="auto">
          <a:xfrm>
            <a:off x="5242984" y="3089276"/>
            <a:ext cx="3225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А</a:t>
            </a:r>
          </a:p>
        </p:txBody>
      </p:sp>
      <p:sp>
        <p:nvSpPr>
          <p:cNvPr id="1036" name="Text Box 15"/>
          <p:cNvSpPr txBox="1">
            <a:spLocks noChangeArrowheads="1"/>
          </p:cNvSpPr>
          <p:nvPr/>
        </p:nvSpPr>
        <p:spPr bwMode="auto">
          <a:xfrm>
            <a:off x="2074333" y="3500438"/>
            <a:ext cx="54186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В</a:t>
            </a:r>
            <a:r>
              <a:rPr lang="ru-RU" sz="1000"/>
              <a:t>1</a:t>
            </a:r>
            <a:endParaRPr lang="ru-RU" sz="1800"/>
          </a:p>
        </p:txBody>
      </p:sp>
      <p:sp>
        <p:nvSpPr>
          <p:cNvPr id="1037" name="Text Box 16"/>
          <p:cNvSpPr txBox="1">
            <a:spLocks noChangeArrowheads="1"/>
          </p:cNvSpPr>
          <p:nvPr/>
        </p:nvSpPr>
        <p:spPr bwMode="auto">
          <a:xfrm>
            <a:off x="3418417" y="3500438"/>
            <a:ext cx="55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С</a:t>
            </a:r>
            <a:r>
              <a:rPr lang="ru-RU" sz="1000"/>
              <a:t>1</a:t>
            </a:r>
            <a:endParaRPr lang="ru-RU" sz="1800"/>
          </a:p>
        </p:txBody>
      </p:sp>
      <p:sp>
        <p:nvSpPr>
          <p:cNvPr id="1038" name="Text Box 18"/>
          <p:cNvSpPr txBox="1">
            <a:spLocks noChangeArrowheads="1"/>
          </p:cNvSpPr>
          <p:nvPr/>
        </p:nvSpPr>
        <p:spPr bwMode="auto">
          <a:xfrm>
            <a:off x="4980518" y="3573463"/>
            <a:ext cx="3225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/>
              <a:t>α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6769101" y="2368550"/>
            <a:ext cx="57023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dirty="0"/>
              <a:t>1) СС</a:t>
            </a:r>
            <a:r>
              <a:rPr lang="ru-RU" sz="1000" dirty="0"/>
              <a:t>1 </a:t>
            </a:r>
            <a:r>
              <a:rPr lang="ru-RU" sz="1800" dirty="0"/>
              <a:t> лежит в плоскости</a:t>
            </a:r>
          </a:p>
          <a:p>
            <a:r>
              <a:rPr lang="ru-RU" sz="1800" dirty="0"/>
              <a:t>АВВ</a:t>
            </a:r>
            <a:r>
              <a:rPr lang="ru-RU" sz="1000" dirty="0"/>
              <a:t>1</a:t>
            </a:r>
            <a:r>
              <a:rPr lang="ru-RU" sz="1800" dirty="0"/>
              <a:t> (иначе она бы пересекала</a:t>
            </a:r>
          </a:p>
          <a:p>
            <a:r>
              <a:rPr lang="ru-RU" sz="1800" dirty="0"/>
              <a:t>эту плоскость в точке С, тогда и </a:t>
            </a:r>
          </a:p>
          <a:p>
            <a:r>
              <a:rPr lang="ru-RU" sz="1800" dirty="0"/>
              <a:t>параллельная ей прямая ВВ</a:t>
            </a:r>
            <a:r>
              <a:rPr lang="ru-RU" sz="1000" dirty="0"/>
              <a:t>1</a:t>
            </a:r>
            <a:endParaRPr lang="ru-RU" sz="1800" dirty="0"/>
          </a:p>
          <a:p>
            <a:r>
              <a:rPr lang="ru-RU" sz="1800" dirty="0"/>
              <a:t>так же бы пересекала плоскость</a:t>
            </a:r>
          </a:p>
          <a:p>
            <a:r>
              <a:rPr lang="ru-RU" sz="1800" dirty="0"/>
              <a:t>АВВ</a:t>
            </a:r>
            <a:r>
              <a:rPr lang="ru-RU" sz="1000" dirty="0"/>
              <a:t>1</a:t>
            </a:r>
            <a:r>
              <a:rPr lang="ru-RU" sz="1800" dirty="0"/>
              <a:t> (лемма), но  прямая ВВ</a:t>
            </a:r>
            <a:r>
              <a:rPr lang="ru-RU" sz="1000" dirty="0"/>
              <a:t>1</a:t>
            </a:r>
          </a:p>
          <a:p>
            <a:r>
              <a:rPr lang="ru-RU" sz="1800" dirty="0"/>
              <a:t>лежит в этой плоскости)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1460501" y="4456113"/>
            <a:ext cx="6841938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2) Если  ВВ</a:t>
            </a:r>
            <a:r>
              <a:rPr lang="ru-RU" sz="1000"/>
              <a:t>1</a:t>
            </a:r>
            <a:r>
              <a:rPr lang="ru-RU" sz="1800"/>
              <a:t>=7 см, то СС</a:t>
            </a:r>
            <a:r>
              <a:rPr lang="ru-RU" sz="1000"/>
              <a:t>1</a:t>
            </a:r>
            <a:r>
              <a:rPr lang="ru-RU" sz="1800"/>
              <a:t>= 3,5  см (св-во средней линии тр-ка)</a:t>
            </a:r>
          </a:p>
          <a:p>
            <a:r>
              <a:rPr lang="ru-RU" sz="1800"/>
              <a:t>3) Из подобия треугольников АСС</a:t>
            </a:r>
            <a:r>
              <a:rPr lang="ru-RU" sz="1000"/>
              <a:t>1 </a:t>
            </a:r>
            <a:r>
              <a:rPr lang="ru-RU" sz="1800"/>
              <a:t> и АВВ</a:t>
            </a:r>
            <a:r>
              <a:rPr lang="ru-RU" sz="1000"/>
              <a:t>1: </a:t>
            </a:r>
            <a:r>
              <a:rPr lang="ru-RU" sz="1800"/>
              <a:t>СС</a:t>
            </a:r>
            <a:r>
              <a:rPr lang="ru-RU" sz="1000"/>
              <a:t>1</a:t>
            </a:r>
            <a:r>
              <a:rPr lang="ru-RU" sz="1800"/>
              <a:t>= 12 см </a:t>
            </a:r>
            <a:endParaRPr lang="ru-RU" sz="1000"/>
          </a:p>
          <a:p>
            <a:endParaRPr lang="ru-RU" sz="1000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30497" y="132204"/>
            <a:ext cx="8714342" cy="1498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9" grpId="0"/>
      <p:bldP spid="51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76270" y="330507"/>
            <a:ext cx="8681291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Тест «Параллельность прямых, прямой и плоскости»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Выбрать верное утверждение.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Две прямые в пространстве называются параллельными, если они не пересекаются.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 Если одна из двух параллельных прямых параллельна данной плоскости, то другая прямая либо тоже параллельна данной плоскости, либо лежит в этой плоскости.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 Если прямая параллельна какой-нибудь прямой, лежащей в плоскости, то она параллельна этой плоскости.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4) Через любую точку пространства проходит прямая, параллельная данной прямой, и притом только одна.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71" y="176270"/>
            <a:ext cx="101970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</a:t>
            </a:r>
            <a:r>
              <a:rPr lang="ru-RU" dirty="0" smtClean="0">
                <a:solidFill>
                  <a:srgbClr val="0070C0"/>
                </a:solidFill>
              </a:rPr>
              <a:t>			      2) Выполнить тест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</a:rPr>
              <a:t>olgadumnova80@mail.ru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209320"/>
            <a:ext cx="92230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Какой из чертежей на рисунке 1 может служить иллюстрацией следующего утверждения: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если одна из двух параллельных прямых пересекает данную плоскость, то и другая прямая пересекает эту плоскость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https://mathem-test.ru/wp-content/uploads/2019/08/g10-i-1-1-1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607" y="2247441"/>
            <a:ext cx="9055865" cy="3327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176269" y="0"/>
            <a:ext cx="7634689" cy="20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рисунке 2 точки E, F, P и K –середины отрезков АС, АМ, ВМ и ВС. Найти периметр четырёхугольника EFPK,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если МС=21 см, АВ=13 см.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 см;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34 см;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17 см;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68 см.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https://mathem-test.ru/wp-content/uploads/2019/08/g10-i-1-3-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454" y="1850834"/>
            <a:ext cx="3734719" cy="3128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187287" y="4968606"/>
            <a:ext cx="832875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Сторона АС треугольника АВС лежит в плоскости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МϵАВ, NϵBC, MN||α,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причём  BM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AM=2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7, MN=6 см. Сделать чертёж. Найти АС.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18 см;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30 см;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27 см;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36 см.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217" y="275423"/>
            <a:ext cx="8229600" cy="1052513"/>
          </a:xfrm>
        </p:spPr>
        <p:txBody>
          <a:bodyPr/>
          <a:lstStyle/>
          <a:p>
            <a:pPr eaLnBrk="1" hangingPunct="1"/>
            <a:r>
              <a:rPr lang="ru-RU" altLang="ru-RU" dirty="0" smtClean="0">
                <a:solidFill>
                  <a:schemeClr val="accent2"/>
                </a:solidFill>
              </a:rPr>
              <a:t>Определение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1" y="1125538"/>
            <a:ext cx="8964613" cy="5732462"/>
          </a:xfrm>
        </p:spPr>
        <p:txBody>
          <a:bodyPr>
            <a:normAutofit/>
          </a:bodyPr>
          <a:lstStyle/>
          <a:p>
            <a:pPr indent="739775" algn="just">
              <a:buNone/>
            </a:pPr>
            <a:r>
              <a:rPr lang="ru-RU" altLang="ru-RU" sz="3200" dirty="0" smtClean="0">
                <a:solidFill>
                  <a:srgbClr val="000099"/>
                </a:solidFill>
              </a:rPr>
              <a:t>Две прямые в пространстве называются параллельными, если они не пересекаются и лежат в одной плоскости.</a:t>
            </a:r>
          </a:p>
          <a:p>
            <a:pPr indent="739775" algn="just">
              <a:buNone/>
            </a:pPr>
            <a:r>
              <a:rPr lang="ru-RU" altLang="ru-RU" sz="3200" dirty="0" smtClean="0">
                <a:solidFill>
                  <a:schemeClr val="accent2"/>
                </a:solidFill>
              </a:rPr>
              <a:t>Значит, через две параллельные прямые можно провести плоскость и только одну.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V="1">
            <a:off x="2711450" y="4149725"/>
            <a:ext cx="3600450" cy="136683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V="1">
            <a:off x="5303838" y="4508500"/>
            <a:ext cx="3600450" cy="136683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556001" y="4356100"/>
            <a:ext cx="409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>
                <a:solidFill>
                  <a:srgbClr val="FF0066"/>
                </a:solidFill>
              </a:rPr>
              <a:t>a</a:t>
            </a:r>
            <a:endParaRPr lang="ru-RU" altLang="ru-RU" sz="3200" b="1">
              <a:solidFill>
                <a:srgbClr val="FF0066"/>
              </a:solidFill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735638" y="4911725"/>
            <a:ext cx="43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>
                <a:solidFill>
                  <a:srgbClr val="FF0066"/>
                </a:solidFill>
              </a:rPr>
              <a:t>b</a:t>
            </a:r>
            <a:endParaRPr lang="ru-RU" altLang="ru-RU" sz="3200" b="1">
              <a:solidFill>
                <a:srgbClr val="FF0066"/>
              </a:solidFill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119938" y="5734050"/>
            <a:ext cx="32242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3200" b="1">
                <a:solidFill>
                  <a:srgbClr val="FF0066"/>
                </a:solidFill>
              </a:rPr>
              <a:t>a</a:t>
            </a:r>
            <a:r>
              <a:rPr lang="ru-RU" altLang="ru-RU" sz="3200" b="1">
                <a:solidFill>
                  <a:srgbClr val="FF0066"/>
                </a:solidFill>
              </a:rPr>
              <a:t> </a:t>
            </a:r>
            <a:r>
              <a:rPr lang="el-GR" altLang="ru-RU" sz="3200" b="1">
                <a:solidFill>
                  <a:srgbClr val="FF0066"/>
                </a:solidFill>
                <a:cs typeface="Arial" panose="020B0604020202020204" pitchFamily="34" charset="0"/>
              </a:rPr>
              <a:t>ΙΙ</a:t>
            </a:r>
            <a:r>
              <a:rPr lang="ru-RU" altLang="ru-RU" sz="3200" b="1">
                <a:solidFill>
                  <a:srgbClr val="FF0066"/>
                </a:solidFill>
                <a:cs typeface="Arial" panose="020B0604020202020204" pitchFamily="34" charset="0"/>
              </a:rPr>
              <a:t> </a:t>
            </a:r>
            <a:r>
              <a:rPr lang="en-US" altLang="ru-RU" sz="3200" b="1">
                <a:solidFill>
                  <a:srgbClr val="FF0066"/>
                </a:solidFill>
                <a:cs typeface="Arial" panose="020B0604020202020204" pitchFamily="34" charset="0"/>
              </a:rPr>
              <a:t>b</a:t>
            </a:r>
            <a:endParaRPr lang="ru-RU" altLang="ru-RU" sz="3200" b="1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179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1" y="1"/>
            <a:ext cx="8291513" cy="765175"/>
          </a:xfrm>
        </p:spPr>
        <p:txBody>
          <a:bodyPr/>
          <a:lstStyle/>
          <a:p>
            <a:pPr eaLnBrk="1" hangingPunct="1"/>
            <a:r>
              <a:rPr lang="ru-RU" altLang="ru-RU" dirty="0" smtClean="0">
                <a:solidFill>
                  <a:srgbClr val="002060"/>
                </a:solidFill>
              </a:rPr>
              <a:t>Теорема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388" y="908050"/>
            <a:ext cx="8964612" cy="594995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ru-RU" altLang="ru-RU" sz="3200" dirty="0" smtClean="0">
                <a:solidFill>
                  <a:srgbClr val="FF0066"/>
                </a:solidFill>
              </a:rPr>
              <a:t>      Через    любую    точку     пространства,  не лежащую на данной прямой, можно провести  прямую,  параллельную данной, и только одну.</a:t>
            </a:r>
          </a:p>
        </p:txBody>
      </p:sp>
      <p:grpSp>
        <p:nvGrpSpPr>
          <p:cNvPr id="4101" name="Group 17"/>
          <p:cNvGrpSpPr>
            <a:grpSpLocks/>
          </p:cNvGrpSpPr>
          <p:nvPr/>
        </p:nvGrpSpPr>
        <p:grpSpPr bwMode="auto">
          <a:xfrm>
            <a:off x="3427701" y="3445354"/>
            <a:ext cx="4392613" cy="2736850"/>
            <a:chOff x="68" y="2205"/>
            <a:chExt cx="2767" cy="1724"/>
          </a:xfrm>
        </p:grpSpPr>
        <p:sp>
          <p:nvSpPr>
            <p:cNvPr id="4102" name="Line 5"/>
            <p:cNvSpPr>
              <a:spLocks noChangeShapeType="1"/>
            </p:cNvSpPr>
            <p:nvPr/>
          </p:nvSpPr>
          <p:spPr bwMode="auto">
            <a:xfrm flipV="1">
              <a:off x="521" y="2795"/>
              <a:ext cx="1996" cy="90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3" name="Text Box 6"/>
            <p:cNvSpPr txBox="1">
              <a:spLocks noChangeArrowheads="1"/>
            </p:cNvSpPr>
            <p:nvPr/>
          </p:nvSpPr>
          <p:spPr bwMode="auto">
            <a:xfrm>
              <a:off x="644" y="3306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2400" b="1">
                  <a:solidFill>
                    <a:srgbClr val="FF0066"/>
                  </a:solidFill>
                </a:rPr>
                <a:t>a</a:t>
              </a:r>
              <a:endParaRPr lang="ru-RU" altLang="ru-RU" sz="2400" b="1">
                <a:solidFill>
                  <a:srgbClr val="FF0066"/>
                </a:solidFill>
              </a:endParaRPr>
            </a:p>
          </p:txBody>
        </p:sp>
        <p:sp>
          <p:nvSpPr>
            <p:cNvPr id="4104" name="Text Box 8"/>
            <p:cNvSpPr txBox="1">
              <a:spLocks noChangeArrowheads="1"/>
            </p:cNvSpPr>
            <p:nvPr/>
          </p:nvSpPr>
          <p:spPr bwMode="auto">
            <a:xfrm>
              <a:off x="939" y="2652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/>
                <a:t>V</a:t>
              </a:r>
              <a:endParaRPr lang="ru-RU" altLang="ru-RU"/>
            </a:p>
          </p:txBody>
        </p:sp>
        <p:sp>
          <p:nvSpPr>
            <p:cNvPr id="4105" name="Text Box 9"/>
            <p:cNvSpPr txBox="1">
              <a:spLocks noChangeArrowheads="1"/>
            </p:cNvSpPr>
            <p:nvPr/>
          </p:nvSpPr>
          <p:spPr bwMode="auto">
            <a:xfrm>
              <a:off x="1292" y="2507"/>
              <a:ext cx="39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400" b="1">
                  <a:solidFill>
                    <a:srgbClr val="FF0066"/>
                  </a:solidFill>
                </a:rPr>
                <a:t>M</a:t>
              </a:r>
              <a:endParaRPr lang="ru-RU" altLang="ru-RU" sz="2400" b="1">
                <a:solidFill>
                  <a:srgbClr val="FF0066"/>
                </a:solidFill>
              </a:endParaRPr>
            </a:p>
          </p:txBody>
        </p:sp>
        <p:sp>
          <p:nvSpPr>
            <p:cNvPr id="4106" name="AutoShape 12"/>
            <p:cNvSpPr>
              <a:spLocks noChangeArrowheads="1"/>
            </p:cNvSpPr>
            <p:nvPr/>
          </p:nvSpPr>
          <p:spPr bwMode="auto">
            <a:xfrm>
              <a:off x="68" y="2205"/>
              <a:ext cx="2767" cy="1724"/>
            </a:xfrm>
            <a:prstGeom prst="parallelogram">
              <a:avLst>
                <a:gd name="adj" fmla="val 4012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07" name="Line 13"/>
            <p:cNvSpPr>
              <a:spLocks noChangeShapeType="1"/>
            </p:cNvSpPr>
            <p:nvPr/>
          </p:nvSpPr>
          <p:spPr bwMode="auto">
            <a:xfrm flipV="1">
              <a:off x="521" y="2478"/>
              <a:ext cx="1678" cy="72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8" name="Text Box 15"/>
            <p:cNvSpPr txBox="1">
              <a:spLocks noChangeArrowheads="1"/>
            </p:cNvSpPr>
            <p:nvPr/>
          </p:nvSpPr>
          <p:spPr bwMode="auto">
            <a:xfrm>
              <a:off x="566" y="284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2400" b="1">
                  <a:solidFill>
                    <a:srgbClr val="FF0066"/>
                  </a:solidFill>
                </a:rPr>
                <a:t>b</a:t>
              </a:r>
              <a:endParaRPr lang="ru-RU" altLang="ru-RU" sz="2400" b="1">
                <a:solidFill>
                  <a:srgbClr val="FF0066"/>
                </a:solidFill>
              </a:endParaRPr>
            </a:p>
          </p:txBody>
        </p:sp>
        <p:sp>
          <p:nvSpPr>
            <p:cNvPr id="4109" name="Oval 16"/>
            <p:cNvSpPr>
              <a:spLocks noChangeArrowheads="1"/>
            </p:cNvSpPr>
            <p:nvPr/>
          </p:nvSpPr>
          <p:spPr bwMode="auto">
            <a:xfrm>
              <a:off x="1532" y="2711"/>
              <a:ext cx="68" cy="68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8465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Parallelogram 20481"/>
          <p:cNvSpPr>
            <a:spLocks noChangeArrowheads="1"/>
          </p:cNvSpPr>
          <p:nvPr/>
        </p:nvSpPr>
        <p:spPr bwMode="auto">
          <a:xfrm>
            <a:off x="2208213" y="4652964"/>
            <a:ext cx="7416800" cy="1419225"/>
          </a:xfrm>
          <a:prstGeom prst="parallelogram">
            <a:avLst>
              <a:gd name="adj" fmla="val 13064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2051" name="Straight Connector 20482"/>
          <p:cNvSpPr>
            <a:spLocks noChangeShapeType="1"/>
          </p:cNvSpPr>
          <p:nvPr/>
        </p:nvSpPr>
        <p:spPr bwMode="auto">
          <a:xfrm>
            <a:off x="5257800" y="4221163"/>
            <a:ext cx="1079500" cy="1871662"/>
          </a:xfrm>
          <a:prstGeom prst="line">
            <a:avLst/>
          </a:prstGeom>
          <a:noFill/>
          <a:ln w="381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4" name="Заголовок 20483"/>
          <p:cNvSpPr>
            <a:spLocks noGrp="1" noChangeArrowheads="1"/>
          </p:cNvSpPr>
          <p:nvPr>
            <p:ph type="title"/>
          </p:nvPr>
        </p:nvSpPr>
        <p:spPr>
          <a:xfrm>
            <a:off x="1766888" y="290513"/>
            <a:ext cx="8686800" cy="1143000"/>
          </a:xfrm>
          <a:noFill/>
        </p:spPr>
        <p:txBody>
          <a:bodyPr/>
          <a:lstStyle/>
          <a:p>
            <a:pPr defTabSz="914400"/>
            <a:r>
              <a:rPr lang="ru-RU" altLang="ru-RU" sz="4000" b="1"/>
              <a:t>Лемма о параллельных прямых</a:t>
            </a:r>
          </a:p>
        </p:txBody>
      </p:sp>
      <p:sp>
        <p:nvSpPr>
          <p:cNvPr id="20485" name="Текст 20484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1684338"/>
          </a:xfrm>
          <a:solidFill>
            <a:srgbClr val="FFFF99"/>
          </a:solidFill>
          <a:ln cap="flat" algn="ctr">
            <a:solidFill>
              <a:schemeClr val="tx1"/>
            </a:solidFill>
            <a:miter lim="800000"/>
            <a:headEnd type="none" w="med" len="med"/>
            <a:tailEnd type="none" w="med" len="med"/>
          </a:ln>
        </p:spPr>
        <p:txBody>
          <a:bodyPr>
            <a:normAutofit fontScale="92500"/>
          </a:bodyPr>
          <a:lstStyle/>
          <a:p>
            <a:pPr marL="0" indent="0" algn="ctr" defTabSz="914400">
              <a:buNone/>
            </a:pPr>
            <a:r>
              <a:rPr lang="ru-RU" altLang="ru-RU" sz="3200" b="1" dirty="0" smtClean="0"/>
              <a:t>Если одна из двух параллельных прямых пересекает плоскость, то и другая прямая также пересекает эту </a:t>
            </a:r>
            <a:r>
              <a:rPr lang="ru-RU" altLang="ru-RU" sz="3200" b="1" dirty="0" smtClean="0"/>
              <a:t>плоскость.</a:t>
            </a:r>
            <a:endParaRPr lang="ru-RU" altLang="ru-RU" sz="3200" b="1" dirty="0" smtClean="0"/>
          </a:p>
          <a:p>
            <a:pPr marL="0" indent="0" defTabSz="914400">
              <a:buNone/>
            </a:pPr>
            <a:endParaRPr lang="ru-RU" altLang="ru-RU" dirty="0" smtClean="0"/>
          </a:p>
        </p:txBody>
      </p:sp>
      <p:sp>
        <p:nvSpPr>
          <p:cNvPr id="2054" name="Straight Connector 20485"/>
          <p:cNvSpPr>
            <a:spLocks noChangeShapeType="1"/>
          </p:cNvSpPr>
          <p:nvPr/>
        </p:nvSpPr>
        <p:spPr bwMode="auto">
          <a:xfrm>
            <a:off x="5216526" y="4149725"/>
            <a:ext cx="663575" cy="1150938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5" name="Straight Connector 20486"/>
          <p:cNvSpPr>
            <a:spLocks noChangeShapeType="1"/>
          </p:cNvSpPr>
          <p:nvPr/>
        </p:nvSpPr>
        <p:spPr bwMode="auto">
          <a:xfrm>
            <a:off x="7035800" y="6073776"/>
            <a:ext cx="331788" cy="576263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6" name="Straight Connector 20487"/>
          <p:cNvSpPr>
            <a:spLocks noChangeShapeType="1"/>
          </p:cNvSpPr>
          <p:nvPr/>
        </p:nvSpPr>
        <p:spPr bwMode="auto">
          <a:xfrm>
            <a:off x="6364288" y="4911725"/>
            <a:ext cx="652462" cy="1130300"/>
          </a:xfrm>
          <a:prstGeom prst="line">
            <a:avLst/>
          </a:prstGeom>
          <a:noFill/>
          <a:ln w="381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7" name="Straight Connector 20488"/>
          <p:cNvSpPr>
            <a:spLocks noChangeShapeType="1"/>
          </p:cNvSpPr>
          <p:nvPr/>
        </p:nvSpPr>
        <p:spPr bwMode="auto">
          <a:xfrm>
            <a:off x="6321425" y="6073776"/>
            <a:ext cx="331788" cy="576263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8" name="TextBox 20489"/>
          <p:cNvSpPr txBox="1">
            <a:spLocks noChangeArrowheads="1"/>
          </p:cNvSpPr>
          <p:nvPr/>
        </p:nvSpPr>
        <p:spPr bwMode="auto">
          <a:xfrm>
            <a:off x="5980113" y="6216650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a</a:t>
            </a:r>
            <a:endParaRPr lang="ru-RU" altLang="ru-RU"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9" name="TextBox 20490"/>
          <p:cNvSpPr txBox="1">
            <a:spLocks noChangeArrowheads="1"/>
          </p:cNvSpPr>
          <p:nvPr/>
        </p:nvSpPr>
        <p:spPr bwMode="auto">
          <a:xfrm>
            <a:off x="7315200" y="6153150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i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endParaRPr lang="ru-RU" altLang="ru-RU" sz="36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60" name="Oval 20491"/>
          <p:cNvSpPr>
            <a:spLocks noChangeArrowheads="1"/>
          </p:cNvSpPr>
          <p:nvPr/>
        </p:nvSpPr>
        <p:spPr bwMode="auto">
          <a:xfrm flipH="1">
            <a:off x="5794376" y="5224463"/>
            <a:ext cx="119063" cy="119062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2061" name="Oval 20492"/>
          <p:cNvSpPr>
            <a:spLocks noChangeArrowheads="1"/>
          </p:cNvSpPr>
          <p:nvPr/>
        </p:nvSpPr>
        <p:spPr bwMode="auto">
          <a:xfrm flipH="1">
            <a:off x="6383338" y="4975226"/>
            <a:ext cx="119062" cy="119063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solidFill>
                <a:srgbClr val="000000"/>
              </a:solidFill>
            </a:endParaRPr>
          </a:p>
        </p:txBody>
      </p:sp>
      <p:graphicFrame>
        <p:nvGraphicFramePr>
          <p:cNvPr id="2049" name="Object 14"/>
          <p:cNvGraphicFramePr>
            <a:graphicFrameLocks noChangeAspect="1"/>
          </p:cNvGraphicFramePr>
          <p:nvPr/>
        </p:nvGraphicFramePr>
        <p:xfrm>
          <a:off x="2849563" y="5643564"/>
          <a:ext cx="527050" cy="350837"/>
        </p:xfrm>
        <a:graphic>
          <a:graphicData uri="http://schemas.openxmlformats.org/presentationml/2006/ole">
            <p:oleObj spid="_x0000_s1031" name="Формула" r:id="rId3" imgW="152334" imgH="139639" progId="Equation.3">
              <p:embed/>
            </p:oleObj>
          </a:graphicData>
        </a:graphic>
      </p:graphicFrame>
      <p:sp>
        <p:nvSpPr>
          <p:cNvPr id="2062" name="Straight Connector 20494"/>
          <p:cNvSpPr>
            <a:spLocks noChangeShapeType="1"/>
          </p:cNvSpPr>
          <p:nvPr/>
        </p:nvSpPr>
        <p:spPr bwMode="auto">
          <a:xfrm>
            <a:off x="5735638" y="3789364"/>
            <a:ext cx="647700" cy="1152525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54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1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2048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2048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2048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484" grpId="0"/>
      <p:bldP spid="20485" grpId="0" build="p" animBg="1"/>
      <p:bldP spid="20485" grpId="1" uiExpand="1" build="p" animBg="1"/>
      <p:bldP spid="2058" grpId="0"/>
      <p:bldP spid="2059" grpId="0"/>
      <p:bldP spid="2060" grpId="0" animBg="1"/>
      <p:bldP spid="206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Заголовок 266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defTabSz="914400"/>
            <a:r>
              <a:rPr lang="ru-RU" altLang="ru-RU" sz="4000" b="1" dirty="0"/>
              <a:t>Теорема о параллельности трех прямых в </a:t>
            </a:r>
            <a:r>
              <a:rPr lang="ru-RU" altLang="ru-RU" sz="4000" b="1" dirty="0" smtClean="0"/>
              <a:t>пространстве</a:t>
            </a:r>
            <a:endParaRPr lang="ru-RU" altLang="ru-RU" sz="4000" b="1" dirty="0"/>
          </a:p>
        </p:txBody>
      </p:sp>
      <p:sp>
        <p:nvSpPr>
          <p:cNvPr id="26628" name="Текст 26627"/>
          <p:cNvSpPr>
            <a:spLocks noGrp="1" noChangeArrowheads="1"/>
          </p:cNvSpPr>
          <p:nvPr>
            <p:ph type="body" idx="1"/>
          </p:nvPr>
        </p:nvSpPr>
        <p:spPr>
          <a:xfrm>
            <a:off x="1889125" y="1797051"/>
            <a:ext cx="8229600" cy="1177925"/>
          </a:xfrm>
          <a:solidFill>
            <a:srgbClr val="FFCCFF"/>
          </a:solidFill>
          <a:ln cap="flat" algn="ctr">
            <a:solidFill>
              <a:schemeClr val="tx1"/>
            </a:solidFill>
            <a:miter lim="800000"/>
            <a:headEnd type="none" w="med" len="med"/>
            <a:tailEnd type="none" w="med" len="med"/>
          </a:ln>
        </p:spPr>
        <p:txBody>
          <a:bodyPr>
            <a:normAutofit/>
          </a:bodyPr>
          <a:lstStyle/>
          <a:p>
            <a:pPr marL="0" indent="0" algn="ctr" defTabSz="914400">
              <a:buNone/>
            </a:pPr>
            <a:r>
              <a:rPr lang="ru-RU" altLang="ru-RU" sz="3200" b="1" dirty="0" smtClean="0"/>
              <a:t>Если две прямые параллельны третьей прямой, то они </a:t>
            </a:r>
            <a:r>
              <a:rPr lang="ru-RU" altLang="ru-RU" sz="3200" b="1" dirty="0" smtClean="0"/>
              <a:t>параллельны.</a:t>
            </a:r>
            <a:endParaRPr lang="ru-RU" altLang="ru-RU" sz="3200" b="1" dirty="0" smtClean="0"/>
          </a:p>
        </p:txBody>
      </p:sp>
      <p:sp>
        <p:nvSpPr>
          <p:cNvPr id="21522" name="Shape 21521"/>
          <p:cNvSpPr>
            <a:spLocks/>
          </p:cNvSpPr>
          <p:nvPr/>
        </p:nvSpPr>
        <p:spPr bwMode="auto">
          <a:xfrm>
            <a:off x="5700714" y="3411539"/>
            <a:ext cx="4535487" cy="3082925"/>
          </a:xfrm>
          <a:custGeom>
            <a:avLst/>
            <a:gdLst>
              <a:gd name="T0" fmla="*/ 578 w 2857"/>
              <a:gd name="T1" fmla="*/ 1743 h 1942"/>
              <a:gd name="T2" fmla="*/ 84 w 2857"/>
              <a:gd name="T3" fmla="*/ 1529 h 1942"/>
              <a:gd name="T4" fmla="*/ 76 w 2857"/>
              <a:gd name="T5" fmla="*/ 1200 h 1942"/>
              <a:gd name="T6" fmla="*/ 208 w 2857"/>
              <a:gd name="T7" fmla="*/ 977 h 1942"/>
              <a:gd name="T8" fmla="*/ 504 w 2857"/>
              <a:gd name="T9" fmla="*/ 706 h 1942"/>
              <a:gd name="T10" fmla="*/ 940 w 2857"/>
              <a:gd name="T11" fmla="*/ 607 h 1942"/>
              <a:gd name="T12" fmla="*/ 1401 w 2857"/>
              <a:gd name="T13" fmla="*/ 377 h 1942"/>
              <a:gd name="T14" fmla="*/ 1722 w 2857"/>
              <a:gd name="T15" fmla="*/ 188 h 1942"/>
              <a:gd name="T16" fmla="*/ 2199 w 2857"/>
              <a:gd name="T17" fmla="*/ 15 h 1942"/>
              <a:gd name="T18" fmla="*/ 2553 w 2857"/>
              <a:gd name="T19" fmla="*/ 97 h 1942"/>
              <a:gd name="T20" fmla="*/ 2767 w 2857"/>
              <a:gd name="T21" fmla="*/ 418 h 1942"/>
              <a:gd name="T22" fmla="*/ 2857 w 2857"/>
              <a:gd name="T23" fmla="*/ 903 h 1942"/>
              <a:gd name="T24" fmla="*/ 2767 w 2857"/>
              <a:gd name="T25" fmla="*/ 1298 h 1942"/>
              <a:gd name="T26" fmla="*/ 2372 w 2857"/>
              <a:gd name="T27" fmla="*/ 1545 h 1942"/>
              <a:gd name="T28" fmla="*/ 1804 w 2857"/>
              <a:gd name="T29" fmla="*/ 1734 h 1942"/>
              <a:gd name="T30" fmla="*/ 1467 w 2857"/>
              <a:gd name="T31" fmla="*/ 1916 h 1942"/>
              <a:gd name="T32" fmla="*/ 850 w 2857"/>
              <a:gd name="T33" fmla="*/ 1891 h 1942"/>
              <a:gd name="T34" fmla="*/ 578 w 2857"/>
              <a:gd name="T35" fmla="*/ 1743 h 194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857"/>
              <a:gd name="T55" fmla="*/ 0 h 1942"/>
              <a:gd name="T56" fmla="*/ 0 w 2857"/>
              <a:gd name="T57" fmla="*/ 0 h 194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857" h="1942">
                <a:moveTo>
                  <a:pt x="578" y="1743"/>
                </a:moveTo>
                <a:cubicBezTo>
                  <a:pt x="450" y="1683"/>
                  <a:pt x="168" y="1619"/>
                  <a:pt x="84" y="1529"/>
                </a:cubicBezTo>
                <a:cubicBezTo>
                  <a:pt x="0" y="1439"/>
                  <a:pt x="55" y="1292"/>
                  <a:pt x="76" y="1200"/>
                </a:cubicBezTo>
                <a:cubicBezTo>
                  <a:pt x="97" y="1108"/>
                  <a:pt x="137" y="1059"/>
                  <a:pt x="208" y="977"/>
                </a:cubicBezTo>
                <a:cubicBezTo>
                  <a:pt x="279" y="895"/>
                  <a:pt x="382" y="768"/>
                  <a:pt x="504" y="706"/>
                </a:cubicBezTo>
                <a:cubicBezTo>
                  <a:pt x="626" y="644"/>
                  <a:pt x="791" y="662"/>
                  <a:pt x="940" y="607"/>
                </a:cubicBezTo>
                <a:cubicBezTo>
                  <a:pt x="1089" y="552"/>
                  <a:pt x="1271" y="447"/>
                  <a:pt x="1401" y="377"/>
                </a:cubicBezTo>
                <a:cubicBezTo>
                  <a:pt x="1531" y="307"/>
                  <a:pt x="1589" y="248"/>
                  <a:pt x="1722" y="188"/>
                </a:cubicBezTo>
                <a:cubicBezTo>
                  <a:pt x="1855" y="128"/>
                  <a:pt x="2061" y="30"/>
                  <a:pt x="2199" y="15"/>
                </a:cubicBezTo>
                <a:cubicBezTo>
                  <a:pt x="2337" y="0"/>
                  <a:pt x="2458" y="30"/>
                  <a:pt x="2553" y="97"/>
                </a:cubicBezTo>
                <a:cubicBezTo>
                  <a:pt x="2648" y="164"/>
                  <a:pt x="2716" y="284"/>
                  <a:pt x="2767" y="418"/>
                </a:cubicBezTo>
                <a:cubicBezTo>
                  <a:pt x="2818" y="552"/>
                  <a:pt x="2857" y="756"/>
                  <a:pt x="2857" y="903"/>
                </a:cubicBezTo>
                <a:cubicBezTo>
                  <a:pt x="2857" y="1050"/>
                  <a:pt x="2848" y="1191"/>
                  <a:pt x="2767" y="1298"/>
                </a:cubicBezTo>
                <a:cubicBezTo>
                  <a:pt x="2686" y="1405"/>
                  <a:pt x="2532" y="1472"/>
                  <a:pt x="2372" y="1545"/>
                </a:cubicBezTo>
                <a:cubicBezTo>
                  <a:pt x="2212" y="1618"/>
                  <a:pt x="1955" y="1672"/>
                  <a:pt x="1804" y="1734"/>
                </a:cubicBezTo>
                <a:cubicBezTo>
                  <a:pt x="1653" y="1796"/>
                  <a:pt x="1626" y="1890"/>
                  <a:pt x="1467" y="1916"/>
                </a:cubicBezTo>
                <a:cubicBezTo>
                  <a:pt x="1308" y="1942"/>
                  <a:pt x="999" y="1918"/>
                  <a:pt x="850" y="1891"/>
                </a:cubicBezTo>
                <a:cubicBezTo>
                  <a:pt x="701" y="1864"/>
                  <a:pt x="706" y="1803"/>
                  <a:pt x="578" y="1743"/>
                </a:cubicBez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0965" name="Straight Connector 21513"/>
          <p:cNvSpPr>
            <a:spLocks noChangeShapeType="1"/>
          </p:cNvSpPr>
          <p:nvPr/>
        </p:nvSpPr>
        <p:spPr bwMode="auto">
          <a:xfrm flipV="1">
            <a:off x="5626101" y="3487739"/>
            <a:ext cx="2481263" cy="1017587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6" name="Straight Connector 21514"/>
          <p:cNvSpPr>
            <a:spLocks noChangeShapeType="1"/>
          </p:cNvSpPr>
          <p:nvPr/>
        </p:nvSpPr>
        <p:spPr bwMode="auto">
          <a:xfrm flipV="1">
            <a:off x="6905626" y="3867150"/>
            <a:ext cx="2481263" cy="1017588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7" name="Straight Connector 21515"/>
          <p:cNvSpPr>
            <a:spLocks noChangeShapeType="1"/>
          </p:cNvSpPr>
          <p:nvPr/>
        </p:nvSpPr>
        <p:spPr bwMode="auto">
          <a:xfrm flipV="1">
            <a:off x="6657976" y="4559300"/>
            <a:ext cx="2481263" cy="1017588"/>
          </a:xfrm>
          <a:prstGeom prst="line">
            <a:avLst/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8" name="TextBox 21516"/>
          <p:cNvSpPr txBox="1">
            <a:spLocks noChangeArrowheads="1"/>
          </p:cNvSpPr>
          <p:nvPr/>
        </p:nvSpPr>
        <p:spPr bwMode="auto">
          <a:xfrm>
            <a:off x="8902700" y="3446463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a</a:t>
            </a:r>
            <a:endParaRPr lang="ru-RU" altLang="ru-RU" sz="3600" b="1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9" name="TextBox 21517"/>
          <p:cNvSpPr txBox="1">
            <a:spLocks noChangeArrowheads="1"/>
          </p:cNvSpPr>
          <p:nvPr/>
        </p:nvSpPr>
        <p:spPr bwMode="auto">
          <a:xfrm>
            <a:off x="5553075" y="3892550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i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endParaRPr lang="ru-RU" altLang="ru-RU" sz="3600" b="1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70" name="TextBox 21518"/>
          <p:cNvSpPr txBox="1">
            <a:spLocks noChangeArrowheads="1"/>
          </p:cNvSpPr>
          <p:nvPr/>
        </p:nvSpPr>
        <p:spPr bwMode="auto">
          <a:xfrm>
            <a:off x="8851900" y="4443413"/>
            <a:ext cx="387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i="1">
                <a:solidFill>
                  <a:srgbClr val="008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graphicFrame>
        <p:nvGraphicFramePr>
          <p:cNvPr id="21530" name="Object 26"/>
          <p:cNvGraphicFramePr>
            <a:graphicFrameLocks noChangeAspect="1"/>
          </p:cNvGraphicFramePr>
          <p:nvPr/>
        </p:nvGraphicFramePr>
        <p:xfrm>
          <a:off x="9617075" y="5173664"/>
          <a:ext cx="527050" cy="350837"/>
        </p:xfrm>
        <a:graphic>
          <a:graphicData uri="http://schemas.openxmlformats.org/presentationml/2006/ole">
            <p:oleObj spid="_x0000_s3090" name="Формула" r:id="rId3" imgW="152334" imgH="139639" progId="Equation.3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844800" y="3438526"/>
          <a:ext cx="1301750" cy="830263"/>
        </p:xfrm>
        <a:graphic>
          <a:graphicData uri="http://schemas.openxmlformats.org/presentationml/2006/ole">
            <p:oleObj spid="_x0000_s3091" name="Формула" r:id="rId4" imgW="241195" imgH="253890" progId="Equation.3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4368801" y="3435350"/>
          <a:ext cx="1300163" cy="876300"/>
        </p:xfrm>
        <a:graphic>
          <a:graphicData uri="http://schemas.openxmlformats.org/presentationml/2006/ole">
            <p:oleObj spid="_x0000_s3092" name="Формула" r:id="rId5" imgW="228501" imgH="253890" progId="Equation.3">
              <p:embed/>
            </p:oleObj>
          </a:graphicData>
        </a:graphic>
      </p:graphicFrame>
      <p:sp>
        <p:nvSpPr>
          <p:cNvPr id="40976" name="TextBox 21510"/>
          <p:cNvSpPr txBox="1">
            <a:spLocks noChangeArrowheads="1"/>
          </p:cNvSpPr>
          <p:nvPr/>
        </p:nvSpPr>
        <p:spPr bwMode="auto">
          <a:xfrm>
            <a:off x="1731964" y="3662363"/>
            <a:ext cx="1042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/>
              <a:t>Дано:</a:t>
            </a:r>
          </a:p>
        </p:txBody>
      </p:sp>
      <p:sp>
        <p:nvSpPr>
          <p:cNvPr id="40977" name="TextBox 21511"/>
          <p:cNvSpPr txBox="1">
            <a:spLocks noChangeArrowheads="1"/>
          </p:cNvSpPr>
          <p:nvPr/>
        </p:nvSpPr>
        <p:spPr bwMode="auto">
          <a:xfrm>
            <a:off x="1778000" y="4827589"/>
            <a:ext cx="1687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/>
              <a:t>Доказать:</a:t>
            </a:r>
          </a:p>
        </p:txBody>
      </p:sp>
      <p:graphicFrame>
        <p:nvGraphicFramePr>
          <p:cNvPr id="40978" name="Object 9"/>
          <p:cNvGraphicFramePr>
            <a:graphicFrameLocks noChangeAspect="1"/>
          </p:cNvGraphicFramePr>
          <p:nvPr/>
        </p:nvGraphicFramePr>
        <p:xfrm>
          <a:off x="3535364" y="4600575"/>
          <a:ext cx="1406525" cy="896938"/>
        </p:xfrm>
        <a:graphic>
          <a:graphicData uri="http://schemas.openxmlformats.org/presentationml/2006/ole">
            <p:oleObj spid="_x0000_s3093" name="Формула" r:id="rId6" imgW="241195" imgH="253890" progId="Equation.3">
              <p:embed/>
            </p:oleObj>
          </a:graphicData>
        </a:graphic>
      </p:graphicFrame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3963989" y="3684588"/>
            <a:ext cx="371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/>
              <a:t>и</a:t>
            </a:r>
          </a:p>
        </p:txBody>
      </p:sp>
    </p:spTree>
    <p:extLst>
      <p:ext uri="{BB962C8B-B14F-4D97-AF65-F5344CB8AC3E}">
        <p14:creationId xmlns:p14="http://schemas.microsoft.com/office/powerpoint/2010/main" xmlns="" val="209489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6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0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10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0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0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0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 build="p" animBg="1"/>
      <p:bldP spid="21522" grpId="0" animBg="1"/>
      <p:bldP spid="40969" grpId="0"/>
      <p:bldP spid="40970" grpId="0"/>
      <p:bldP spid="40976" grpId="0"/>
      <p:bldP spid="40976" grpId="1"/>
      <p:bldP spid="40977" grpId="0"/>
      <p:bldP spid="40977" grpId="1"/>
      <p:bldP spid="40979" grpId="0"/>
      <p:bldP spid="4097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dirty="0"/>
              <a:t>Взаимное расположение прямой и </a:t>
            </a:r>
            <a:r>
              <a:rPr lang="ru-RU" altLang="ru-RU" b="1" dirty="0" smtClean="0"/>
              <a:t>плоскости</a:t>
            </a:r>
            <a:endParaRPr lang="ru-RU" altLang="ru-RU" b="1" dirty="0"/>
          </a:p>
        </p:txBody>
      </p:sp>
      <p:sp>
        <p:nvSpPr>
          <p:cNvPr id="95235" name="AutoShape 3"/>
          <p:cNvSpPr>
            <a:spLocks noChangeArrowheads="1"/>
          </p:cNvSpPr>
          <p:nvPr/>
        </p:nvSpPr>
        <p:spPr bwMode="auto">
          <a:xfrm>
            <a:off x="1992313" y="2781301"/>
            <a:ext cx="3744912" cy="1152525"/>
          </a:xfrm>
          <a:prstGeom prst="parallelogram">
            <a:avLst>
              <a:gd name="adj" fmla="val 81233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236" name="AutoShape 4"/>
          <p:cNvSpPr>
            <a:spLocks noChangeArrowheads="1"/>
          </p:cNvSpPr>
          <p:nvPr/>
        </p:nvSpPr>
        <p:spPr bwMode="auto">
          <a:xfrm>
            <a:off x="6383338" y="2708276"/>
            <a:ext cx="3744912" cy="1152525"/>
          </a:xfrm>
          <a:prstGeom prst="parallelogram">
            <a:avLst>
              <a:gd name="adj" fmla="val 81233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237" name="AutoShape 5"/>
          <p:cNvSpPr>
            <a:spLocks noChangeArrowheads="1"/>
          </p:cNvSpPr>
          <p:nvPr/>
        </p:nvSpPr>
        <p:spPr bwMode="auto">
          <a:xfrm>
            <a:off x="4008438" y="5373689"/>
            <a:ext cx="3744912" cy="1152525"/>
          </a:xfrm>
          <a:prstGeom prst="parallelogram">
            <a:avLst>
              <a:gd name="adj" fmla="val 81233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5238" name="Text Box 6"/>
          <p:cNvSpPr txBox="1">
            <a:spLocks noChangeArrowheads="1"/>
          </p:cNvSpPr>
          <p:nvPr/>
        </p:nvSpPr>
        <p:spPr bwMode="auto">
          <a:xfrm>
            <a:off x="2135189" y="3429001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l-GR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95239" name="Line 7"/>
          <p:cNvSpPr>
            <a:spLocks noChangeShapeType="1"/>
          </p:cNvSpPr>
          <p:nvPr/>
        </p:nvSpPr>
        <p:spPr bwMode="auto">
          <a:xfrm flipV="1">
            <a:off x="2782888" y="2997200"/>
            <a:ext cx="1943100" cy="64770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4367213" y="2876550"/>
            <a:ext cx="387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el-GR" altLang="ru-RU" sz="32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5241" name="Object 9"/>
          <p:cNvGraphicFramePr>
            <a:graphicFrameLocks noChangeAspect="1"/>
          </p:cNvGraphicFramePr>
          <p:nvPr/>
        </p:nvGraphicFramePr>
        <p:xfrm>
          <a:off x="2495550" y="3933825"/>
          <a:ext cx="1714500" cy="584200"/>
        </p:xfrm>
        <a:graphic>
          <a:graphicData uri="http://schemas.openxmlformats.org/presentationml/2006/ole">
            <p:oleObj spid="_x0000_s5128" name="Формула" r:id="rId3" imgW="419100" imgH="139700" progId="Equation.3">
              <p:embed/>
            </p:oleObj>
          </a:graphicData>
        </a:graphic>
      </p:graphicFrame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6600825" y="3284538"/>
            <a:ext cx="3825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l-GR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95243" name="Line 11"/>
          <p:cNvSpPr>
            <a:spLocks noChangeShapeType="1"/>
          </p:cNvSpPr>
          <p:nvPr/>
        </p:nvSpPr>
        <p:spPr bwMode="auto">
          <a:xfrm flipV="1">
            <a:off x="8401051" y="1484314"/>
            <a:ext cx="1008063" cy="17287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244" name="Freeform 12"/>
          <p:cNvSpPr>
            <a:spLocks/>
          </p:cNvSpPr>
          <p:nvPr/>
        </p:nvSpPr>
        <p:spPr bwMode="auto">
          <a:xfrm>
            <a:off x="7535863" y="3856038"/>
            <a:ext cx="481012" cy="798512"/>
          </a:xfrm>
          <a:custGeom>
            <a:avLst/>
            <a:gdLst>
              <a:gd name="T0" fmla="*/ 0 w 303"/>
              <a:gd name="T1" fmla="*/ 503 h 503"/>
              <a:gd name="T2" fmla="*/ 303 w 303"/>
              <a:gd name="T3" fmla="*/ 0 h 50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3" h="503">
                <a:moveTo>
                  <a:pt x="0" y="503"/>
                </a:moveTo>
                <a:lnTo>
                  <a:pt x="303" y="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245" name="Freeform 13"/>
          <p:cNvSpPr>
            <a:spLocks/>
          </p:cNvSpPr>
          <p:nvPr/>
        </p:nvSpPr>
        <p:spPr bwMode="auto">
          <a:xfrm>
            <a:off x="8031163" y="3200401"/>
            <a:ext cx="381000" cy="639763"/>
          </a:xfrm>
          <a:custGeom>
            <a:avLst/>
            <a:gdLst>
              <a:gd name="T0" fmla="*/ 0 w 240"/>
              <a:gd name="T1" fmla="*/ 403 h 403"/>
              <a:gd name="T2" fmla="*/ 240 w 240"/>
              <a:gd name="T3" fmla="*/ 0 h 40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40" h="403">
                <a:moveTo>
                  <a:pt x="0" y="403"/>
                </a:moveTo>
                <a:lnTo>
                  <a:pt x="240" y="0"/>
                </a:lnTo>
              </a:path>
            </a:pathLst>
          </a:custGeom>
          <a:noFill/>
          <a:ln w="38100" cap="flat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246" name="Text Box 14"/>
          <p:cNvSpPr txBox="1">
            <a:spLocks noChangeArrowheads="1"/>
          </p:cNvSpPr>
          <p:nvPr/>
        </p:nvSpPr>
        <p:spPr bwMode="auto">
          <a:xfrm>
            <a:off x="9048750" y="1844675"/>
            <a:ext cx="387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200" b="1" i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el-GR" altLang="ru-RU" sz="3200" b="1" i="1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5247" name="Object 15"/>
          <p:cNvGraphicFramePr>
            <a:graphicFrameLocks noChangeAspect="1"/>
          </p:cNvGraphicFramePr>
          <p:nvPr/>
        </p:nvGraphicFramePr>
        <p:xfrm>
          <a:off x="7967663" y="3824289"/>
          <a:ext cx="2305050" cy="681037"/>
        </p:xfrm>
        <a:graphic>
          <a:graphicData uri="http://schemas.openxmlformats.org/presentationml/2006/ole">
            <p:oleObj spid="_x0000_s5129" name="Формула" r:id="rId4" imgW="647700" imgH="190500" progId="Equation.3">
              <p:embed/>
            </p:oleObj>
          </a:graphicData>
        </a:graphic>
      </p:graphicFrame>
      <p:sp>
        <p:nvSpPr>
          <p:cNvPr id="95248" name="Text Box 16"/>
          <p:cNvSpPr txBox="1">
            <a:spLocks noChangeArrowheads="1"/>
          </p:cNvSpPr>
          <p:nvPr/>
        </p:nvSpPr>
        <p:spPr bwMode="auto">
          <a:xfrm>
            <a:off x="7967663" y="2708275"/>
            <a:ext cx="4556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200" b="1" i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el-GR" altLang="ru-RU" sz="3200" b="1" i="1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249" name="Text Box 17"/>
          <p:cNvSpPr txBox="1">
            <a:spLocks noChangeArrowheads="1"/>
          </p:cNvSpPr>
          <p:nvPr/>
        </p:nvSpPr>
        <p:spPr bwMode="auto">
          <a:xfrm>
            <a:off x="4295775" y="5949951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l-GR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95250" name="Freeform 18"/>
          <p:cNvSpPr>
            <a:spLocks/>
          </p:cNvSpPr>
          <p:nvPr/>
        </p:nvSpPr>
        <p:spPr bwMode="auto">
          <a:xfrm>
            <a:off x="4295776" y="5151438"/>
            <a:ext cx="4772025" cy="4762"/>
          </a:xfrm>
          <a:custGeom>
            <a:avLst/>
            <a:gdLst>
              <a:gd name="T0" fmla="*/ 0 w 3006"/>
              <a:gd name="T1" fmla="*/ 3 h 3"/>
              <a:gd name="T2" fmla="*/ 3006 w 3006"/>
              <a:gd name="T3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06" h="3">
                <a:moveTo>
                  <a:pt x="0" y="3"/>
                </a:moveTo>
                <a:lnTo>
                  <a:pt x="3006" y="0"/>
                </a:lnTo>
              </a:path>
            </a:pathLst>
          </a:custGeom>
          <a:noFill/>
          <a:ln w="38100">
            <a:solidFill>
              <a:srgbClr val="008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251" name="Text Box 19"/>
          <p:cNvSpPr txBox="1">
            <a:spLocks noChangeArrowheads="1"/>
          </p:cNvSpPr>
          <p:nvPr/>
        </p:nvSpPr>
        <p:spPr bwMode="auto">
          <a:xfrm>
            <a:off x="4367213" y="4652964"/>
            <a:ext cx="387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200" b="1" i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el-GR" altLang="ru-RU" sz="3200" b="1" i="1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15238" y="2203374"/>
            <a:ext cx="3326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1. Прямая лежит в плоскости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6555035" y="2203373"/>
            <a:ext cx="3680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2. Прямая пересекает плоскость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726237" y="4549966"/>
            <a:ext cx="3850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3. Прямая параллельна плоскости</a:t>
            </a:r>
            <a:endParaRPr lang="ru-RU" dirty="0"/>
          </a:p>
        </p:txBody>
      </p:sp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7540548" y="5921854"/>
          <a:ext cx="1217613" cy="715962"/>
        </p:xfrm>
        <a:graphic>
          <a:graphicData uri="http://schemas.openxmlformats.org/presentationml/2006/ole">
            <p:oleObj spid="_x0000_s5130" name="Формула" r:id="rId5" imgW="342720" imgH="203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45948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95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10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5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5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1000"/>
                                        <p:tgtEl>
                                          <p:spTgt spid="9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1000"/>
                                        <p:tgtEl>
                                          <p:spTgt spid="95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1" dur="100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95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1000"/>
                                        <p:tgtEl>
                                          <p:spTgt spid="95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9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95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95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1000"/>
                                        <p:tgtEl>
                                          <p:spTgt spid="95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1000"/>
                                        <p:tgtEl>
                                          <p:spTgt spid="95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/>
      <p:bldP spid="95238" grpId="0"/>
      <p:bldP spid="95240" grpId="0"/>
      <p:bldP spid="95242" grpId="0"/>
      <p:bldP spid="95246" grpId="0"/>
      <p:bldP spid="95248" grpId="0"/>
      <p:bldP spid="95249" grpId="0"/>
      <p:bldP spid="952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AutoShape 3"/>
          <p:cNvSpPr>
            <a:spLocks noChangeArrowheads="1"/>
          </p:cNvSpPr>
          <p:nvPr/>
        </p:nvSpPr>
        <p:spPr bwMode="auto">
          <a:xfrm rot="8495300" flipH="1">
            <a:off x="1919289" y="3573463"/>
            <a:ext cx="3756025" cy="1516062"/>
          </a:xfrm>
          <a:prstGeom prst="parallelogram">
            <a:avLst>
              <a:gd name="adj" fmla="val 128474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0356" name="Freeform 4"/>
          <p:cNvSpPr>
            <a:spLocks/>
          </p:cNvSpPr>
          <p:nvPr/>
        </p:nvSpPr>
        <p:spPr bwMode="auto">
          <a:xfrm>
            <a:off x="2566989" y="3284539"/>
            <a:ext cx="3836987" cy="9525"/>
          </a:xfrm>
          <a:custGeom>
            <a:avLst/>
            <a:gdLst>
              <a:gd name="T0" fmla="*/ 0 w 2417"/>
              <a:gd name="T1" fmla="*/ 6 h 6"/>
              <a:gd name="T2" fmla="*/ 2417 w 2417"/>
              <a:gd name="T3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417" h="6">
                <a:moveTo>
                  <a:pt x="0" y="6"/>
                </a:moveTo>
                <a:lnTo>
                  <a:pt x="2417" y="0"/>
                </a:lnTo>
              </a:path>
            </a:pathLst>
          </a:custGeom>
          <a:noFill/>
          <a:ln w="38100">
            <a:solidFill>
              <a:srgbClr val="008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357" name="Freeform 5"/>
          <p:cNvSpPr>
            <a:spLocks/>
          </p:cNvSpPr>
          <p:nvPr/>
        </p:nvSpPr>
        <p:spPr bwMode="auto">
          <a:xfrm>
            <a:off x="2640014" y="4292601"/>
            <a:ext cx="2389187" cy="17463"/>
          </a:xfrm>
          <a:custGeom>
            <a:avLst/>
            <a:gdLst>
              <a:gd name="T0" fmla="*/ 0 w 1505"/>
              <a:gd name="T1" fmla="*/ 11 h 11"/>
              <a:gd name="T2" fmla="*/ 1505 w 1505"/>
              <a:gd name="T3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05" h="11">
                <a:moveTo>
                  <a:pt x="0" y="11"/>
                </a:moveTo>
                <a:lnTo>
                  <a:pt x="1505" y="0"/>
                </a:lnTo>
              </a:path>
            </a:pathLst>
          </a:custGeom>
          <a:noFill/>
          <a:ln w="38100">
            <a:solidFill>
              <a:srgbClr val="008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3000375" y="3716339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200" b="1" i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3200" b="1" i="1" baseline="-25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altLang="ru-RU" sz="3200" b="1" i="1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855913" y="2708275"/>
            <a:ext cx="387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200" b="1" i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el-GR" altLang="ru-RU" sz="3200" b="1" i="1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2135189" y="4437063"/>
            <a:ext cx="3825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l-GR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100361" name="Rectangle 9"/>
          <p:cNvSpPr>
            <a:spLocks noChangeArrowheads="1"/>
          </p:cNvSpPr>
          <p:nvPr/>
        </p:nvSpPr>
        <p:spPr bwMode="auto">
          <a:xfrm>
            <a:off x="1524001" y="3168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0362" name="Object 10"/>
          <p:cNvGraphicFramePr>
            <a:graphicFrameLocks noChangeAspect="1"/>
          </p:cNvGraphicFramePr>
          <p:nvPr/>
        </p:nvGraphicFramePr>
        <p:xfrm>
          <a:off x="6456363" y="3849689"/>
          <a:ext cx="1439862" cy="523875"/>
        </p:xfrm>
        <a:graphic>
          <a:graphicData uri="http://schemas.openxmlformats.org/presentationml/2006/ole">
            <p:oleObj spid="_x0000_s6152" name="Формула" r:id="rId3" imgW="418918" imgH="152334" progId="Equation.3">
              <p:embed/>
            </p:oleObj>
          </a:graphicData>
        </a:graphic>
      </p:graphicFrame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6456363" y="4292601"/>
            <a:ext cx="1397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000" i="1">
                <a:latin typeface="Times New Roman" panose="02020603050405020304" pitchFamily="18" charset="0"/>
              </a:rPr>
              <a:t>а </a:t>
            </a:r>
            <a:r>
              <a:rPr lang="en-US" altLang="ru-RU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||</a:t>
            </a:r>
            <a:r>
              <a:rPr lang="ru-RU" altLang="ru-RU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 а</a:t>
            </a:r>
            <a:r>
              <a:rPr lang="ru-RU" altLang="ru-RU" sz="40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ru-RU" sz="4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364" name="Rectangle 12"/>
          <p:cNvSpPr>
            <a:spLocks noChangeArrowheads="1"/>
          </p:cNvSpPr>
          <p:nvPr/>
        </p:nvSpPr>
        <p:spPr bwMode="auto">
          <a:xfrm>
            <a:off x="1524001" y="31347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0365" name="Object 13"/>
          <p:cNvGraphicFramePr>
            <a:graphicFrameLocks noChangeAspect="1"/>
          </p:cNvGraphicFramePr>
          <p:nvPr/>
        </p:nvGraphicFramePr>
        <p:xfrm>
          <a:off x="6456364" y="4868864"/>
          <a:ext cx="1362075" cy="676275"/>
        </p:xfrm>
        <a:graphic>
          <a:graphicData uri="http://schemas.openxmlformats.org/presentationml/2006/ole">
            <p:oleObj spid="_x0000_s6153" name="Формула" r:id="rId4" imgW="444114" imgH="215713" progId="Equation.3">
              <p:embed/>
            </p:oleObj>
          </a:graphicData>
        </a:graphic>
      </p:graphicFrame>
      <p:sp>
        <p:nvSpPr>
          <p:cNvPr id="100366" name="Line 14"/>
          <p:cNvSpPr>
            <a:spLocks noChangeShapeType="1"/>
          </p:cNvSpPr>
          <p:nvPr/>
        </p:nvSpPr>
        <p:spPr bwMode="auto">
          <a:xfrm>
            <a:off x="7967663" y="4005264"/>
            <a:ext cx="0" cy="1368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367" name="Rectangle 15"/>
          <p:cNvSpPr>
            <a:spLocks noChangeArrowheads="1"/>
          </p:cNvSpPr>
          <p:nvPr/>
        </p:nvSpPr>
        <p:spPr bwMode="auto">
          <a:xfrm>
            <a:off x="1524001" y="31728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8183563" y="4292601"/>
            <a:ext cx="12382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4000" i="1">
                <a:latin typeface="Times New Roman" panose="02020603050405020304" pitchFamily="18" charset="0"/>
              </a:rPr>
              <a:t>а </a:t>
            </a:r>
            <a:r>
              <a:rPr lang="en-US" altLang="ru-RU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||</a:t>
            </a:r>
            <a:r>
              <a:rPr lang="ru-RU" altLang="ru-RU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ru-RU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100369" name="Rectangle 17"/>
          <p:cNvSpPr>
            <a:spLocks noChangeArrowheads="1"/>
          </p:cNvSpPr>
          <p:nvPr/>
        </p:nvSpPr>
        <p:spPr bwMode="auto">
          <a:xfrm>
            <a:off x="0" y="-401337"/>
            <a:ext cx="7793037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marL="342900" indent="-342900" algn="ctr" defTabSz="-13873163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342900" indent="-342900" algn="ctr" defTabSz="-13873163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342900" indent="-342900" algn="ctr" defTabSz="-13873163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342900" indent="-342900" algn="ctr" defTabSz="-13873163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342900" indent="-342900" algn="ctr" defTabSz="-13873163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800100" indent="-342900" algn="ctr" defTabSz="-1387316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1257300" indent="-342900" algn="ctr" defTabSz="-1387316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714500" indent="-342900" algn="ctr" defTabSz="-1387316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2171700" indent="-342900" algn="ctr" defTabSz="-13873163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3200" b="1" dirty="0">
                <a:solidFill>
                  <a:srgbClr val="CC00CC"/>
                </a:solidFill>
              </a:rPr>
              <a:t>Признак параллельности прямой и </a:t>
            </a:r>
            <a:r>
              <a:rPr lang="ru-RU" altLang="ru-RU" sz="3200" b="1" dirty="0" smtClean="0">
                <a:solidFill>
                  <a:srgbClr val="CC00CC"/>
                </a:solidFill>
              </a:rPr>
              <a:t>плоскости</a:t>
            </a:r>
            <a:endParaRPr lang="ru-RU" altLang="ru-RU" sz="3200" b="1" dirty="0">
              <a:solidFill>
                <a:srgbClr val="CC00CC"/>
              </a:solidFill>
            </a:endParaRPr>
          </a:p>
        </p:txBody>
      </p:sp>
      <p:sp>
        <p:nvSpPr>
          <p:cNvPr id="100370" name="Rectangle 18"/>
          <p:cNvSpPr>
            <a:spLocks noChangeArrowheads="1"/>
          </p:cNvSpPr>
          <p:nvPr/>
        </p:nvSpPr>
        <p:spPr bwMode="auto">
          <a:xfrm>
            <a:off x="1771271" y="1113733"/>
            <a:ext cx="6084887" cy="1800225"/>
          </a:xfrm>
          <a:prstGeom prst="rect">
            <a:avLst/>
          </a:prstGeom>
          <a:solidFill>
            <a:srgbClr val="FEDAF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 dirty="0">
                <a:solidFill>
                  <a:srgbClr val="002060"/>
                </a:solidFill>
              </a:rPr>
              <a:t>Если прямая, не лежащая в данной</a:t>
            </a:r>
          </a:p>
          <a:p>
            <a:pPr algn="ctr"/>
            <a:r>
              <a:rPr lang="ru-RU" altLang="ru-RU" sz="2400" b="1" dirty="0">
                <a:solidFill>
                  <a:srgbClr val="002060"/>
                </a:solidFill>
              </a:rPr>
              <a:t>плоскости, параллельна какой-нибудь</a:t>
            </a:r>
          </a:p>
          <a:p>
            <a:pPr algn="ctr"/>
            <a:r>
              <a:rPr lang="ru-RU" altLang="ru-RU" sz="2400" b="1" dirty="0">
                <a:solidFill>
                  <a:srgbClr val="002060"/>
                </a:solidFill>
              </a:rPr>
              <a:t>прямой в этой плоскости, то она </a:t>
            </a:r>
          </a:p>
          <a:p>
            <a:pPr algn="ctr"/>
            <a:r>
              <a:rPr lang="ru-RU" altLang="ru-RU" sz="2400" b="1" dirty="0">
                <a:solidFill>
                  <a:srgbClr val="002060"/>
                </a:solidFill>
              </a:rPr>
              <a:t>параллельна и самой 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плоскости</a:t>
            </a:r>
            <a:r>
              <a:rPr lang="ru-RU" altLang="ru-RU" sz="2400" b="1" dirty="0">
                <a:solidFill>
                  <a:srgbClr val="002060"/>
                </a:solidFill>
              </a:rPr>
              <a:t>.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 </a:t>
            </a:r>
            <a:r>
              <a:rPr lang="ru-RU" altLang="ru-RU" sz="2400" b="1" dirty="0" smtClean="0">
                <a:solidFill>
                  <a:schemeClr val="hlink"/>
                </a:solidFill>
              </a:rPr>
              <a:t> </a:t>
            </a:r>
            <a:endParaRPr lang="ru-RU" altLang="ru-RU" sz="2400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885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0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0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00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8" grpId="0"/>
      <p:bldP spid="100359" grpId="0"/>
      <p:bldP spid="100360" grpId="0"/>
      <p:bldP spid="100363" grpId="0"/>
      <p:bldP spid="100368" grpId="0"/>
      <p:bldP spid="100369" grpId="0"/>
      <p:bldP spid="10037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dirty="0" smtClean="0">
                <a:solidFill>
                  <a:srgbClr val="FF0066"/>
                </a:solidFill>
              </a:rPr>
              <a:t>Свойство 1 из теоремы </a:t>
            </a:r>
            <a:r>
              <a:rPr lang="ru-RU" altLang="ru-RU" dirty="0" smtClean="0">
                <a:solidFill>
                  <a:srgbClr val="FF0066"/>
                </a:solidFill>
              </a:rPr>
              <a:t>«Признак </a:t>
            </a:r>
            <a:r>
              <a:rPr lang="ru-RU" altLang="ru-RU" dirty="0" smtClean="0">
                <a:solidFill>
                  <a:srgbClr val="FF0066"/>
                </a:solidFill>
              </a:rPr>
              <a:t>параллельности прямой и плоскости»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7870" y="1921354"/>
            <a:ext cx="8848725" cy="4652962"/>
          </a:xfrm>
        </p:spPr>
        <p:txBody>
          <a:bodyPr>
            <a:normAutofit/>
          </a:bodyPr>
          <a:lstStyle/>
          <a:p>
            <a:pPr indent="458788" algn="just">
              <a:lnSpc>
                <a:spcPct val="130000"/>
              </a:lnSpc>
              <a:buNone/>
            </a:pPr>
            <a:r>
              <a:rPr lang="ru-RU" altLang="ru-RU" sz="4000" b="1" dirty="0">
                <a:solidFill>
                  <a:schemeClr val="accent2"/>
                </a:solidFill>
              </a:rPr>
              <a:t>Если прямая, лежащая в одной  из пересекающихся плоскостей, параллельна другой плоскости, то она параллельна их линии пересечения.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92900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7"/>
            <a:ext cx="8229600" cy="1290393"/>
          </a:xfrm>
        </p:spPr>
        <p:txBody>
          <a:bodyPr>
            <a:normAutofit fontScale="90000"/>
          </a:bodyPr>
          <a:lstStyle/>
          <a:p>
            <a:r>
              <a:rPr lang="ru-RU" altLang="ru-RU" dirty="0" smtClean="0">
                <a:solidFill>
                  <a:srgbClr val="FF0066"/>
                </a:solidFill>
              </a:rPr>
              <a:t>Свойство </a:t>
            </a:r>
            <a:r>
              <a:rPr lang="ru-RU" altLang="ru-RU" dirty="0">
                <a:solidFill>
                  <a:srgbClr val="FF0066"/>
                </a:solidFill>
              </a:rPr>
              <a:t>2  из теоремы </a:t>
            </a:r>
            <a:r>
              <a:rPr lang="ru-RU" altLang="ru-RU" dirty="0" smtClean="0">
                <a:solidFill>
                  <a:srgbClr val="FF0066"/>
                </a:solidFill>
              </a:rPr>
              <a:t>«Признак </a:t>
            </a:r>
            <a:r>
              <a:rPr lang="ru-RU" altLang="ru-RU" dirty="0">
                <a:solidFill>
                  <a:srgbClr val="FF0066"/>
                </a:solidFill>
              </a:rPr>
              <a:t>параллельности прямой и плоскости»</a:t>
            </a:r>
            <a:endParaRPr lang="ru-RU" altLang="ru-RU" dirty="0" smtClean="0">
              <a:solidFill>
                <a:srgbClr val="FF0066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1421" y="1465969"/>
            <a:ext cx="9144001" cy="4941888"/>
          </a:xfrm>
        </p:spPr>
        <p:txBody>
          <a:bodyPr>
            <a:normAutofit/>
          </a:bodyPr>
          <a:lstStyle/>
          <a:p>
            <a:pPr indent="374650" algn="just">
              <a:lnSpc>
                <a:spcPct val="130000"/>
              </a:lnSpc>
              <a:buNone/>
            </a:pPr>
            <a:r>
              <a:rPr lang="ru-RU" altLang="ru-RU" sz="4000" b="1" dirty="0">
                <a:solidFill>
                  <a:schemeClr val="hlink"/>
                </a:solidFill>
              </a:rPr>
              <a:t>Если одна из параллельных прямых параллельна данной плоскости, то вторая прямая либо лежит в этой плоскости, либо также параллельна данной плоскости.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197819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341</TotalTime>
  <Words>678</Words>
  <Application>Microsoft Office PowerPoint</Application>
  <PresentationFormat>Произвольный</PresentationFormat>
  <Paragraphs>125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Аспект</vt:lpstr>
      <vt:lpstr>Формула</vt:lpstr>
      <vt:lpstr>Microsoft Equation 3.0</vt:lpstr>
      <vt:lpstr>MathType 4.0 Equation</vt:lpstr>
      <vt:lpstr>Слайд 1</vt:lpstr>
      <vt:lpstr>Определение</vt:lpstr>
      <vt:lpstr>Теорема</vt:lpstr>
      <vt:lpstr>Лемма о параллельных прямых</vt:lpstr>
      <vt:lpstr>Теорема о параллельности трех прямых в пространстве</vt:lpstr>
      <vt:lpstr>Взаимное расположение прямой и плоскости</vt:lpstr>
      <vt:lpstr>Слайд 7</vt:lpstr>
      <vt:lpstr>Свойство 1 из теоремы «Признак параллельности прямой и плоскости»</vt:lpstr>
      <vt:lpstr>Свойство 2  из теоремы «Признак параллельности прямой и плоскости»</vt:lpstr>
      <vt:lpstr>На модели куба укажите плоскости, параллельные прямой DC, прямой DD1. Как установить параллельность прямой и плоскости?</vt:lpstr>
      <vt:lpstr>На модели куба укажите плоскости, параллельные прямой DC, прямой DD1. Как установить параллельность прямой и плоскости?</vt:lpstr>
      <vt:lpstr>Слайд 12</vt:lpstr>
      <vt:lpstr>Слайд 13</vt:lpstr>
      <vt:lpstr>№18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Чвыкова Галина Николаевна</dc:creator>
  <cp:lastModifiedBy>SERGEY</cp:lastModifiedBy>
  <cp:revision>26</cp:revision>
  <dcterms:created xsi:type="dcterms:W3CDTF">2017-09-28T02:28:09Z</dcterms:created>
  <dcterms:modified xsi:type="dcterms:W3CDTF">2020-10-29T15:41:53Z</dcterms:modified>
</cp:coreProperties>
</file>