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6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42853"/>
            <a:ext cx="8858312" cy="785817"/>
          </a:xfrm>
        </p:spPr>
        <p:txBody>
          <a:bodyPr>
            <a:noAutofit/>
          </a:bodyPr>
          <a:lstStyle/>
          <a:p>
            <a:r>
              <a:rPr lang="ru-RU" sz="2400" smtClean="0">
                <a:latin typeface="Arial Black" pitchFamily="34" charset="0"/>
              </a:rPr>
              <a:t>Тестовые задания </a:t>
            </a:r>
            <a:r>
              <a:rPr lang="ru-RU" sz="2400" dirty="0" smtClean="0">
                <a:latin typeface="Arial Black" pitchFamily="34" charset="0"/>
              </a:rPr>
              <a:t>по теме «Социальный статус и социальные роли» 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000108"/>
            <a:ext cx="91440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latin typeface="Arial Black" pitchFamily="34" charset="0"/>
              </a:rPr>
              <a:t>Часть А</a:t>
            </a:r>
            <a:endParaRPr lang="ru-RU" sz="2200" dirty="0" smtClean="0">
              <a:latin typeface="Arial Black" pitchFamily="34" charset="0"/>
            </a:endParaRPr>
          </a:p>
          <a:p>
            <a:r>
              <a:rPr lang="ru-RU" sz="2200" b="1" dirty="0" smtClean="0">
                <a:solidFill>
                  <a:schemeClr val="tx2"/>
                </a:solidFill>
                <a:latin typeface="Arial Black" pitchFamily="34" charset="0"/>
              </a:rPr>
              <a:t> </a:t>
            </a:r>
            <a:endParaRPr lang="ru-RU" sz="2200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 marL="342900" indent="-342900"/>
            <a:r>
              <a:rPr lang="ru-RU" sz="2400" i="1" dirty="0" smtClean="0">
                <a:solidFill>
                  <a:srgbClr val="C00000"/>
                </a:solidFill>
                <a:latin typeface="Arial Black" pitchFamily="34" charset="0"/>
              </a:rPr>
              <a:t>1. К предписанному социальному статусу относится:</a:t>
            </a:r>
          </a:p>
          <a:p>
            <a:pPr marL="457200" indent="-457200">
              <a:buAutoNum type="arabicParenR"/>
            </a:pPr>
            <a:r>
              <a:rPr lang="ru-RU" sz="2400" dirty="0" smtClean="0">
                <a:latin typeface="Arial Black" pitchFamily="34" charset="0"/>
              </a:rPr>
              <a:t>социальное происхождение;   </a:t>
            </a:r>
          </a:p>
          <a:p>
            <a:pPr marL="457200" indent="-457200"/>
            <a:r>
              <a:rPr lang="ru-RU" sz="2400" dirty="0" smtClean="0">
                <a:latin typeface="Arial Black" pitchFamily="34" charset="0"/>
              </a:rPr>
              <a:t>2) образование;   </a:t>
            </a:r>
          </a:p>
          <a:p>
            <a:pPr marL="342900" indent="-342900"/>
            <a:r>
              <a:rPr lang="ru-RU" sz="2400" dirty="0" smtClean="0">
                <a:latin typeface="Arial Black" pitchFamily="34" charset="0"/>
              </a:rPr>
              <a:t>3) квалификация;   </a:t>
            </a:r>
          </a:p>
          <a:p>
            <a:pPr marL="342900" indent="-342900"/>
            <a:r>
              <a:rPr lang="ru-RU" sz="2400" dirty="0" smtClean="0">
                <a:latin typeface="Arial Black" pitchFamily="34" charset="0"/>
              </a:rPr>
              <a:t>4) уровень дохода</a:t>
            </a:r>
          </a:p>
          <a:p>
            <a:endParaRPr lang="ru-RU" sz="2400" i="1" dirty="0" smtClean="0">
              <a:latin typeface="Arial Black" pitchFamily="34" charset="0"/>
            </a:endParaRPr>
          </a:p>
          <a:p>
            <a:r>
              <a:rPr lang="ru-RU" sz="2400" i="1" dirty="0" smtClean="0">
                <a:solidFill>
                  <a:srgbClr val="C00000"/>
                </a:solidFill>
                <a:latin typeface="Arial Black" pitchFamily="34" charset="0"/>
              </a:rPr>
              <a:t>2. К достигаемому социальному статусу относится:</a:t>
            </a:r>
            <a:endParaRPr lang="ru-RU" sz="24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marL="457200" indent="-457200">
              <a:buAutoNum type="arabicParenR"/>
            </a:pPr>
            <a:r>
              <a:rPr lang="ru-RU" sz="2400" dirty="0" smtClean="0">
                <a:latin typeface="Arial Black" pitchFamily="34" charset="0"/>
              </a:rPr>
              <a:t>социальное происхождение;   </a:t>
            </a:r>
          </a:p>
          <a:p>
            <a:pPr marL="457200" indent="-457200"/>
            <a:r>
              <a:rPr lang="ru-RU" sz="2400" dirty="0" smtClean="0">
                <a:latin typeface="Arial Black" pitchFamily="34" charset="0"/>
              </a:rPr>
              <a:t>2) принадлежность к полу;   </a:t>
            </a:r>
          </a:p>
          <a:p>
            <a:r>
              <a:rPr lang="ru-RU" sz="2400" dirty="0" smtClean="0">
                <a:latin typeface="Arial Black" pitchFamily="34" charset="0"/>
              </a:rPr>
              <a:t>3) принадлежность к династии;   </a:t>
            </a:r>
          </a:p>
          <a:p>
            <a:r>
              <a:rPr lang="ru-RU" sz="2400" dirty="0" smtClean="0">
                <a:latin typeface="Arial Black" pitchFamily="34" charset="0"/>
              </a:rPr>
              <a:t>4) уровень дохода</a:t>
            </a:r>
          </a:p>
          <a:p>
            <a:endParaRPr lang="ru-RU" sz="2200" i="1" dirty="0" smtClean="0">
              <a:latin typeface="Arial Black" pitchFamily="34" charset="0"/>
            </a:endParaRPr>
          </a:p>
          <a:p>
            <a:endParaRPr lang="ru-RU" sz="1600" i="1" dirty="0" smtClean="0">
              <a:latin typeface="Arial Black" pitchFamily="34" charset="0"/>
            </a:endParaRPr>
          </a:p>
          <a:p>
            <a:endParaRPr lang="ru-RU" sz="1600" dirty="0" smtClean="0">
              <a:latin typeface="Arial Black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97346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C00000"/>
                </a:solidFill>
                <a:latin typeface="Arial Black" pitchFamily="34" charset="0"/>
              </a:rPr>
              <a:t>3. Общей социальной ролью подростка и взрослого является роль:</a:t>
            </a:r>
            <a:endParaRPr lang="ru-RU" sz="24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marL="457200" indent="-457200"/>
            <a:r>
              <a:rPr lang="ru-RU" sz="2400" dirty="0" smtClean="0">
                <a:latin typeface="Arial Black" pitchFamily="34" charset="0"/>
              </a:rPr>
              <a:t>1) избирателя;   </a:t>
            </a:r>
          </a:p>
          <a:p>
            <a:pPr marL="457200" indent="-457200"/>
            <a:r>
              <a:rPr lang="ru-RU" sz="2400" dirty="0" smtClean="0">
                <a:latin typeface="Arial Black" pitchFamily="34" charset="0"/>
              </a:rPr>
              <a:t>2) военнослужащего по контракту;   </a:t>
            </a:r>
          </a:p>
          <a:p>
            <a:pPr marL="342900" indent="-342900"/>
            <a:r>
              <a:rPr lang="ru-RU" sz="2400" dirty="0" smtClean="0">
                <a:latin typeface="Arial Black" pitchFamily="34" charset="0"/>
              </a:rPr>
              <a:t>3) футбольного болельщика;    </a:t>
            </a:r>
          </a:p>
          <a:p>
            <a:pPr marL="342900" indent="-342900"/>
            <a:r>
              <a:rPr lang="ru-RU" sz="2400" dirty="0" smtClean="0">
                <a:latin typeface="Arial Black" pitchFamily="34" charset="0"/>
              </a:rPr>
              <a:t>4) отца семейства</a:t>
            </a:r>
          </a:p>
          <a:p>
            <a:endParaRPr lang="ru-RU" sz="2400" i="1" dirty="0" smtClean="0">
              <a:latin typeface="Arial Black" pitchFamily="34" charset="0"/>
            </a:endParaRPr>
          </a:p>
          <a:p>
            <a:r>
              <a:rPr lang="ru-RU" sz="2400" i="1" dirty="0" smtClean="0">
                <a:solidFill>
                  <a:srgbClr val="C00000"/>
                </a:solidFill>
                <a:latin typeface="Arial Black" pitchFamily="34" charset="0"/>
              </a:rPr>
              <a:t>4. Верны ли следующие суждения о типах социального статуса?</a:t>
            </a:r>
            <a:r>
              <a:rPr lang="ru-RU" sz="2400" i="1" dirty="0" smtClean="0">
                <a:latin typeface="Arial Black" pitchFamily="34" charset="0"/>
              </a:rPr>
              <a:t/>
            </a:r>
            <a:br>
              <a:rPr lang="ru-RU" sz="2400" i="1" dirty="0" smtClean="0">
                <a:latin typeface="Arial Black" pitchFamily="34" charset="0"/>
              </a:rPr>
            </a:br>
            <a:r>
              <a:rPr lang="ru-RU" sz="2400" dirty="0" smtClean="0">
                <a:latin typeface="Arial Black" pitchFamily="34" charset="0"/>
              </a:rPr>
              <a:t>А) происхождение человека является его предписанным статусом;</a:t>
            </a:r>
          </a:p>
          <a:p>
            <a:r>
              <a:rPr lang="ru-RU" sz="2400" dirty="0" smtClean="0">
                <a:latin typeface="Arial Black" pitchFamily="34" charset="0"/>
              </a:rPr>
              <a:t>Б) профессиональная квалификация и уровень дохода относятся к элементам достигаемого статуса.</a:t>
            </a:r>
            <a:br>
              <a:rPr lang="ru-RU" sz="2400" dirty="0" smtClean="0">
                <a:latin typeface="Arial Black" pitchFamily="34" charset="0"/>
              </a:rPr>
            </a:br>
            <a:r>
              <a:rPr lang="ru-RU" sz="2400" dirty="0" smtClean="0">
                <a:latin typeface="Arial Black" pitchFamily="34" charset="0"/>
              </a:rPr>
              <a:t>1) верно только А;      2) верно только Б;  </a:t>
            </a:r>
          </a:p>
          <a:p>
            <a:r>
              <a:rPr lang="ru-RU" sz="2400" dirty="0" smtClean="0">
                <a:latin typeface="Arial Black" pitchFamily="34" charset="0"/>
              </a:rPr>
              <a:t>3) верны оба утверждения;  </a:t>
            </a:r>
          </a:p>
          <a:p>
            <a:r>
              <a:rPr lang="ru-RU" sz="2400" dirty="0" smtClean="0">
                <a:latin typeface="Arial Black" pitchFamily="34" charset="0"/>
              </a:rPr>
              <a:t>4) оба утверждения неверны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57256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Black" pitchFamily="34" charset="0"/>
              </a:rPr>
              <a:t>Часть В</a:t>
            </a:r>
            <a:endParaRPr lang="ru-RU" sz="2400" dirty="0" smtClean="0">
              <a:latin typeface="Arial Black" pitchFamily="34" charset="0"/>
            </a:endParaRPr>
          </a:p>
          <a:p>
            <a:r>
              <a:rPr lang="ru-RU" sz="2400" b="1" dirty="0" smtClean="0">
                <a:solidFill>
                  <a:schemeClr val="tx2"/>
                </a:solidFill>
                <a:latin typeface="Arial Black" pitchFamily="34" charset="0"/>
              </a:rPr>
              <a:t> </a:t>
            </a:r>
            <a:endParaRPr lang="ru-RU" sz="2400" dirty="0" smtClean="0">
              <a:solidFill>
                <a:schemeClr val="tx2"/>
              </a:solidFill>
              <a:latin typeface="Arial Black" pitchFamily="34" charset="0"/>
            </a:endParaRPr>
          </a:p>
          <a:p>
            <a:r>
              <a:rPr lang="ru-RU" sz="2400" b="1" dirty="0" smtClean="0">
                <a:latin typeface="Arial Black" pitchFamily="34" charset="0"/>
              </a:rPr>
              <a:t> </a:t>
            </a:r>
            <a:r>
              <a:rPr lang="ru-RU" sz="2400" b="1" i="1" dirty="0" smtClean="0">
                <a:solidFill>
                  <a:srgbClr val="C00000"/>
                </a:solidFill>
                <a:latin typeface="Arial Black" pitchFamily="34" charset="0"/>
              </a:rPr>
              <a:t>1</a:t>
            </a:r>
            <a:r>
              <a:rPr lang="ru-RU" sz="2400" i="1" dirty="0" smtClean="0">
                <a:solidFill>
                  <a:srgbClr val="C00000"/>
                </a:solidFill>
                <a:latin typeface="Arial Black" pitchFamily="34" charset="0"/>
              </a:rPr>
              <a:t>. Установите соответствие между видом статуса и отдельным статусом личности: </a:t>
            </a:r>
            <a:endParaRPr lang="ru-RU" sz="24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endParaRPr lang="ru-RU" sz="2400" dirty="0" smtClean="0">
              <a:latin typeface="Arial Black" pitchFamily="34" charset="0"/>
            </a:endParaRPr>
          </a:p>
          <a:p>
            <a:r>
              <a:rPr lang="ru-RU" sz="2400" dirty="0" smtClean="0">
                <a:latin typeface="Arial Black" pitchFamily="34" charset="0"/>
              </a:rPr>
              <a:t>ОТДЕЛЬНЫЕ СТАТУСЫ ЛИЧНОСТИ	</a:t>
            </a:r>
          </a:p>
          <a:p>
            <a:pPr marL="342900" indent="-342900"/>
            <a:r>
              <a:rPr lang="ru-RU" sz="2400" dirty="0" smtClean="0">
                <a:latin typeface="Arial Black" pitchFamily="34" charset="0"/>
              </a:rPr>
              <a:t>А) русский;     Б) нищий;     B) командир полка;      </a:t>
            </a:r>
          </a:p>
          <a:p>
            <a:pPr marL="342900" indent="-342900"/>
            <a:r>
              <a:rPr lang="ru-RU" sz="2400" dirty="0" smtClean="0">
                <a:latin typeface="Arial Black" pitchFamily="34" charset="0"/>
              </a:rPr>
              <a:t>Г) мужчина;     Д) профессор вуза</a:t>
            </a:r>
          </a:p>
          <a:p>
            <a:endParaRPr lang="ru-RU" sz="2400" dirty="0" smtClean="0">
              <a:latin typeface="Arial Black" pitchFamily="34" charset="0"/>
            </a:endParaRPr>
          </a:p>
          <a:p>
            <a:r>
              <a:rPr lang="ru-RU" sz="2400" dirty="0" smtClean="0">
                <a:latin typeface="Arial Black" pitchFamily="34" charset="0"/>
              </a:rPr>
              <a:t>ВИДЫ СТАТУСОВ</a:t>
            </a:r>
          </a:p>
          <a:p>
            <a:pPr marL="457200" indent="-457200"/>
            <a:r>
              <a:rPr lang="ru-RU" sz="2400" dirty="0" smtClean="0">
                <a:latin typeface="Arial Black" pitchFamily="34" charset="0"/>
              </a:rPr>
              <a:t>1) достигаемый (приобретаемый);    </a:t>
            </a:r>
          </a:p>
          <a:p>
            <a:pPr marL="457200" indent="-457200"/>
            <a:r>
              <a:rPr lang="ru-RU" sz="2400" dirty="0" smtClean="0">
                <a:latin typeface="Arial Black" pitchFamily="34" charset="0"/>
              </a:rPr>
              <a:t>2) предписанный</a:t>
            </a:r>
            <a:r>
              <a:rPr lang="ru-RU" sz="1600" dirty="0" smtClean="0">
                <a:latin typeface="Arial Black" pitchFamily="34" charset="0"/>
              </a:rPr>
              <a:t/>
            </a:r>
            <a:br>
              <a:rPr lang="ru-RU" sz="1600" dirty="0" smtClean="0">
                <a:latin typeface="Arial Black" pitchFamily="34" charset="0"/>
              </a:rPr>
            </a:br>
            <a:endParaRPr lang="ru-RU" sz="1600" dirty="0" smtClean="0">
              <a:latin typeface="Arial Black" pitchFamily="34" charset="0"/>
            </a:endParaRPr>
          </a:p>
          <a:p>
            <a:pPr marL="342900" indent="-342900"/>
            <a:endParaRPr lang="ru-RU" sz="1600" dirty="0" smtClean="0">
              <a:latin typeface="Arial Black" pitchFamily="34" charset="0"/>
            </a:endParaRPr>
          </a:p>
          <a:p>
            <a:endParaRPr lang="ru-RU" sz="1600" dirty="0" smtClean="0">
              <a:solidFill>
                <a:schemeClr val="tx2"/>
              </a:solidFill>
              <a:latin typeface="Arial Black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8429684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i="1" dirty="0" smtClean="0">
                <a:solidFill>
                  <a:srgbClr val="C00000"/>
                </a:solidFill>
                <a:latin typeface="Arial Black" pitchFamily="34" charset="0"/>
              </a:rPr>
              <a:t>2. Укажите набор социальных ролей, характерных для старшеклассника:</a:t>
            </a:r>
            <a:endParaRPr lang="ru-RU" sz="24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endParaRPr lang="ru-RU" sz="2400" dirty="0" smtClean="0">
              <a:latin typeface="Arial Black" pitchFamily="34" charset="0"/>
            </a:endParaRPr>
          </a:p>
          <a:p>
            <a:r>
              <a:rPr lang="ru-RU" sz="2400" dirty="0" smtClean="0">
                <a:latin typeface="Arial Black" pitchFamily="34" charset="0"/>
              </a:rPr>
              <a:t>1) член неформальной молодежной группы, объединяющей болельщиков футбольной команды;</a:t>
            </a:r>
          </a:p>
          <a:p>
            <a:r>
              <a:rPr lang="ru-RU" sz="2400" dirty="0" smtClean="0">
                <a:latin typeface="Arial Black" pitchFamily="34" charset="0"/>
              </a:rPr>
              <a:t>2) военнослужащий срочной службы;</a:t>
            </a:r>
          </a:p>
          <a:p>
            <a:r>
              <a:rPr lang="ru-RU" sz="2400" dirty="0" smtClean="0">
                <a:latin typeface="Arial Black" pitchFamily="34" charset="0"/>
              </a:rPr>
              <a:t>3) человек, занятый на временных работах по трудовому соглашению;</a:t>
            </a:r>
          </a:p>
          <a:p>
            <a:r>
              <a:rPr lang="ru-RU" sz="2400" dirty="0" smtClean="0">
                <a:latin typeface="Arial Black" pitchFamily="34" charset="0"/>
              </a:rPr>
              <a:t>4) водитель транспортного средства, подрабатывающий частным извозом;   </a:t>
            </a:r>
          </a:p>
          <a:p>
            <a:r>
              <a:rPr lang="ru-RU" sz="2400" dirty="0" smtClean="0">
                <a:latin typeface="Arial Black" pitchFamily="34" charset="0"/>
              </a:rPr>
              <a:t>5) член семьи</a:t>
            </a:r>
          </a:p>
          <a:p>
            <a:endParaRPr lang="ru-RU" sz="1600" i="1" dirty="0" smtClean="0">
              <a:latin typeface="Arial Black" pitchFamily="34" charset="0"/>
            </a:endParaRPr>
          </a:p>
          <a:p>
            <a:endParaRPr lang="ru-RU" sz="1600" dirty="0" smtClean="0">
              <a:latin typeface="Arial Black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852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C00000"/>
                </a:solidFill>
                <a:latin typeface="Arial Black" pitchFamily="34" charset="0"/>
              </a:rPr>
              <a:t>3. Прочитайте приведенный ниже текст, каждое положение которого пронумеровано.</a:t>
            </a:r>
          </a:p>
          <a:p>
            <a:endParaRPr lang="ru-RU" sz="2400" dirty="0" smtClean="0">
              <a:latin typeface="Arial Black" pitchFamily="34" charset="0"/>
            </a:endParaRPr>
          </a:p>
          <a:p>
            <a:pPr marL="342900" indent="-342900">
              <a:buAutoNum type="arabicParenBoth"/>
            </a:pPr>
            <a:r>
              <a:rPr lang="ru-RU" sz="2400" dirty="0" smtClean="0">
                <a:latin typeface="Arial Black" pitchFamily="34" charset="0"/>
              </a:rPr>
              <a:t>Социальная роль представляет собой поведение человека, обеспечивающее выполнение его статусных прав и обязанностей.  (2) Социальная роль — это нормативно одобряемый, социально устойчивый образец поведения. (3) Эту роль человек реализует в рамках того или иного статуса. (4) По нашему мнению, именно социальная роль позволяет человеку легко и безболезненно интегрироваться в любую социальную систему. </a:t>
            </a:r>
          </a:p>
          <a:p>
            <a:endParaRPr lang="ru-RU" sz="2400" i="1" dirty="0" smtClean="0">
              <a:latin typeface="Arial Black" pitchFamily="34" charset="0"/>
            </a:endParaRPr>
          </a:p>
          <a:p>
            <a:r>
              <a:rPr lang="ru-RU" sz="2400" i="1" dirty="0" smtClean="0">
                <a:solidFill>
                  <a:srgbClr val="C00000"/>
                </a:solidFill>
                <a:latin typeface="Arial Black" pitchFamily="34" charset="0"/>
              </a:rPr>
              <a:t>Определите, какие положения текста носят: </a:t>
            </a:r>
            <a:endParaRPr lang="ru-RU" sz="24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ru-RU" sz="2400" dirty="0" smtClean="0">
                <a:latin typeface="Arial Black" pitchFamily="34" charset="0"/>
              </a:rPr>
              <a:t>А) фактический характер;    </a:t>
            </a:r>
          </a:p>
          <a:p>
            <a:r>
              <a:rPr lang="ru-RU" sz="2400" dirty="0" smtClean="0">
                <a:latin typeface="Arial Black" pitchFamily="34" charset="0"/>
              </a:rPr>
              <a:t>Б) характер оценочных суждений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205</Words>
  <Application>Microsoft Office PowerPoint</Application>
  <PresentationFormat>Экран (4:3)</PresentationFormat>
  <Paragraphs>53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Тестовые задания по теме «Социальный статус и социальные роли» 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Примеры тестовых заданий по теме «Социальный статус и социальные роли» </dc:title>
  <cp:lastModifiedBy>Admin</cp:lastModifiedBy>
  <cp:revision>41</cp:revision>
  <dcterms:modified xsi:type="dcterms:W3CDTF">2020-05-28T15:58:29Z</dcterms:modified>
</cp:coreProperties>
</file>