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8" r:id="rId1"/>
  </p:sldMasterIdLst>
  <p:notesMasterIdLst>
    <p:notesMasterId r:id="rId14"/>
  </p:notesMasterIdLst>
  <p:sldIdLst>
    <p:sldId id="280" r:id="rId2"/>
    <p:sldId id="364" r:id="rId3"/>
    <p:sldId id="648" r:id="rId4"/>
    <p:sldId id="279" r:id="rId5"/>
    <p:sldId id="649" r:id="rId6"/>
    <p:sldId id="650" r:id="rId7"/>
    <p:sldId id="283" r:id="rId8"/>
    <p:sldId id="410" r:id="rId9"/>
    <p:sldId id="411" r:id="rId10"/>
    <p:sldId id="285" r:id="rId11"/>
    <p:sldId id="661" r:id="rId12"/>
    <p:sldId id="662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265" autoAdjust="0"/>
    <p:restoredTop sz="92015" autoAdjust="0"/>
  </p:normalViewPr>
  <p:slideViewPr>
    <p:cSldViewPr>
      <p:cViewPr>
        <p:scale>
          <a:sx n="90" d="100"/>
          <a:sy n="90" d="100"/>
        </p:scale>
        <p:origin x="-684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1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20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3.wmf"/><Relationship Id="rId7" Type="http://schemas.openxmlformats.org/officeDocument/2006/relationships/image" Target="../media/image46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5.wmf"/><Relationship Id="rId5" Type="http://schemas.openxmlformats.org/officeDocument/2006/relationships/image" Target="../media/image18.wmf"/><Relationship Id="rId4" Type="http://schemas.openxmlformats.org/officeDocument/2006/relationships/image" Target="../media/image44.wmf"/><Relationship Id="rId9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413CC-6B84-4559-B9FB-26DC84E89C2E}" type="datetimeFigureOut">
              <a:rPr lang="ru-RU" smtClean="0"/>
              <a:pPr/>
              <a:t>27.10.2021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8F1B6-D18C-4EDD-B82C-A372099628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BB0E0B9C-242F-4449-8B5E-2606E27BCC22}" type="datetimeFigureOut">
              <a:rPr lang="ru-RU" smtClean="0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AD9EB4F5-9AA9-4FC6-84C2-9D8F016F97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A004D3-E43D-4A97-8ECB-7926E944BDED}" type="datetimeFigureOut">
              <a:rPr lang="ru-RU" smtClean="0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53CDB-4FEF-4E61-B7ED-5BBEE001054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1AA247-9CE8-4C0E-81A9-28D2B0504447}" type="datetimeFigureOut">
              <a:rPr lang="ru-RU" smtClean="0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4EC564-4EBC-4A02-BA9D-AF432F2AE3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2A89AA4-BD3B-4F44-AC5E-69FB0AF689D7}" type="datetimeFigureOut">
              <a:rPr lang="ru-RU" smtClean="0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83C5D829-33E5-4E4C-8C50-F32711E498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45E80E8B-F561-406E-A2CE-BC9A3CFAC8C6}" type="datetimeFigureOut">
              <a:rPr lang="ru-RU" smtClean="0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E88DF756-CF4C-4BAD-A1DC-7DC9DD3DE5A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199195-DC51-4287-9879-41BFABD68545}" type="datetimeFigureOut">
              <a:rPr lang="ru-RU" smtClean="0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97107-5FCC-423B-B04E-DA1F4550C7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24F853-4CFC-47EF-96AA-9B70C6EB1CCE}" type="datetimeFigureOut">
              <a:rPr lang="ru-RU" smtClean="0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4018E1-7437-4DCF-92DF-48260762C4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E2439203-C87F-4763-91B6-FDC31EE7375B}" type="datetimeFigureOut">
              <a:rPr lang="ru-RU" smtClean="0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937BFCF6-6D5C-4A7F-8140-8F0B68B6E49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EEB9FF-80C5-42A3-B1C2-012776B9D205}" type="datetimeFigureOut">
              <a:rPr lang="ru-RU" smtClean="0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14E2FD-3AFD-47DB-8F9A-CE4775C56B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B356C143-201A-4CE7-86B8-39C926C8F65D}" type="datetimeFigureOut">
              <a:rPr lang="ru-RU" smtClean="0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02DCC493-65B0-4D40-ACA3-44E74F92BD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F2BD3C08-413A-43BB-BE18-E92290CC025C}" type="datetimeFigureOut">
              <a:rPr lang="ru-RU" smtClean="0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FC2039E8-C329-4098-A7CA-49E6B6034B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BEE480-E0FB-41C7-947F-CD7458E6B699}" type="datetimeFigureOut">
              <a:rPr lang="ru-RU" smtClean="0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ECB423B-B80A-4793-BEF6-1835D69EF0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5.bin"/><Relationship Id="rId12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4.bin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3.bin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4.bin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3.bin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2.bin"/><Relationship Id="rId9" Type="http://schemas.openxmlformats.org/officeDocument/2006/relationships/oleObject" Target="../embeddings/oleObject4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id407022472" TargetMode="External"/><Relationship Id="rId2" Type="http://schemas.openxmlformats.org/officeDocument/2006/relationships/hyperlink" Target="mailto:olgadumnova80@mail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Заголовок 1"/>
          <p:cNvSpPr>
            <a:spLocks noGrp="1"/>
          </p:cNvSpPr>
          <p:nvPr>
            <p:ph type="ctrTitle"/>
          </p:nvPr>
        </p:nvSpPr>
        <p:spPr>
          <a:xfrm>
            <a:off x="642910" y="2357430"/>
            <a:ext cx="8229600" cy="1706562"/>
          </a:xfrm>
        </p:spPr>
        <p:txBody>
          <a:bodyPr vert="horz" anchor="b">
            <a:normAutofit fontScale="90000"/>
          </a:bodyPr>
          <a:lstStyle/>
          <a:p>
            <a:pPr algn="r"/>
            <a:r>
              <a:rPr lang="ru-RU" sz="5900" dirty="0" smtClean="0">
                <a:latin typeface="Arial Black" pitchFamily="34" charset="0"/>
                <a:cs typeface="Times New Roman" pitchFamily="18" charset="0"/>
              </a:rPr>
              <a:t>Производная</a:t>
            </a:r>
            <a:br>
              <a:rPr lang="ru-RU" sz="5900" dirty="0" smtClean="0">
                <a:latin typeface="Arial Black" pitchFamily="34" charset="0"/>
                <a:cs typeface="Times New Roman" pitchFamily="18" charset="0"/>
              </a:rPr>
            </a:br>
            <a:r>
              <a:rPr lang="ru-RU" sz="5900" dirty="0" smtClean="0">
                <a:latin typeface="Arial Black" pitchFamily="34" charset="0"/>
                <a:cs typeface="Times New Roman" pitchFamily="18" charset="0"/>
              </a:rPr>
              <a:t>функции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214282" y="116632"/>
            <a:ext cx="8715436" cy="5262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2400" b="1" dirty="0" smtClean="0">
                <a:solidFill>
                  <a:schemeClr val="tx1"/>
                </a:solidFill>
              </a:rPr>
              <a:t>Вычисление производных элементарных функций</a:t>
            </a:r>
            <a:endParaRPr lang="ru-RU" sz="2400" b="1" i="1" dirty="0">
              <a:solidFill>
                <a:schemeClr val="tx1"/>
              </a:solidFill>
            </a:endParaRPr>
          </a:p>
        </p:txBody>
      </p:sp>
      <p:graphicFrame>
        <p:nvGraphicFramePr>
          <p:cNvPr id="537601" name="Object 1"/>
          <p:cNvGraphicFramePr>
            <a:graphicFrameLocks noChangeAspect="1"/>
          </p:cNvGraphicFramePr>
          <p:nvPr/>
        </p:nvGraphicFramePr>
        <p:xfrm>
          <a:off x="5857884" y="857232"/>
          <a:ext cx="2854476" cy="965200"/>
        </p:xfrm>
        <a:graphic>
          <a:graphicData uri="http://schemas.openxmlformats.org/presentationml/2006/ole">
            <p:oleObj spid="_x0000_s537601" name="Формула" r:id="rId3" imgW="838080" imgH="291960" progId="Equation.3">
              <p:embed/>
            </p:oleObj>
          </a:graphicData>
        </a:graphic>
      </p:graphicFrame>
      <p:graphicFrame>
        <p:nvGraphicFramePr>
          <p:cNvPr id="537602" name="Object 2"/>
          <p:cNvGraphicFramePr>
            <a:graphicFrameLocks noChangeAspect="1"/>
          </p:cNvGraphicFramePr>
          <p:nvPr/>
        </p:nvGraphicFramePr>
        <p:xfrm>
          <a:off x="420688" y="1071563"/>
          <a:ext cx="2582862" cy="773112"/>
        </p:xfrm>
        <a:graphic>
          <a:graphicData uri="http://schemas.openxmlformats.org/presentationml/2006/ole">
            <p:oleObj spid="_x0000_s537602" name="Формула" r:id="rId4" imgW="583920" imgH="228600" progId="Equation.3">
              <p:embed/>
            </p:oleObj>
          </a:graphicData>
        </a:graphic>
      </p:graphicFrame>
      <p:graphicFrame>
        <p:nvGraphicFramePr>
          <p:cNvPr id="537603" name="Object 3"/>
          <p:cNvGraphicFramePr>
            <a:graphicFrameLocks noChangeAspect="1"/>
          </p:cNvGraphicFramePr>
          <p:nvPr/>
        </p:nvGraphicFramePr>
        <p:xfrm>
          <a:off x="357158" y="2214554"/>
          <a:ext cx="3143250" cy="987425"/>
        </p:xfrm>
        <a:graphic>
          <a:graphicData uri="http://schemas.openxmlformats.org/presentationml/2006/ole">
            <p:oleObj spid="_x0000_s537603" name="Формула" r:id="rId5" imgW="711000" imgH="291960" progId="Equation.3">
              <p:embed/>
            </p:oleObj>
          </a:graphicData>
        </a:graphic>
      </p:graphicFrame>
      <p:graphicFrame>
        <p:nvGraphicFramePr>
          <p:cNvPr id="537604" name="Object 4"/>
          <p:cNvGraphicFramePr>
            <a:graphicFrameLocks noChangeAspect="1"/>
          </p:cNvGraphicFramePr>
          <p:nvPr/>
        </p:nvGraphicFramePr>
        <p:xfrm>
          <a:off x="3302000" y="2428875"/>
          <a:ext cx="3478213" cy="687388"/>
        </p:xfrm>
        <a:graphic>
          <a:graphicData uri="http://schemas.openxmlformats.org/presentationml/2006/ole">
            <p:oleObj spid="_x0000_s537604" name="Формула" r:id="rId6" imgW="787320" imgH="203040" progId="Equation.3">
              <p:embed/>
            </p:oleObj>
          </a:graphicData>
        </a:graphic>
      </p:graphicFrame>
      <p:graphicFrame>
        <p:nvGraphicFramePr>
          <p:cNvPr id="537605" name="Object 5"/>
          <p:cNvGraphicFramePr>
            <a:graphicFrameLocks noChangeAspect="1"/>
          </p:cNvGraphicFramePr>
          <p:nvPr/>
        </p:nvGraphicFramePr>
        <p:xfrm>
          <a:off x="4000496" y="3714752"/>
          <a:ext cx="2357437" cy="773113"/>
        </p:xfrm>
        <a:graphic>
          <a:graphicData uri="http://schemas.openxmlformats.org/presentationml/2006/ole">
            <p:oleObj spid="_x0000_s537605" name="Формула" r:id="rId7" imgW="533160" imgH="228600" progId="Equation.3">
              <p:embed/>
            </p:oleObj>
          </a:graphicData>
        </a:graphic>
      </p:graphicFrame>
      <p:graphicFrame>
        <p:nvGraphicFramePr>
          <p:cNvPr id="537606" name="Object 6"/>
          <p:cNvGraphicFramePr>
            <a:graphicFrameLocks noChangeAspect="1"/>
          </p:cNvGraphicFramePr>
          <p:nvPr/>
        </p:nvGraphicFramePr>
        <p:xfrm>
          <a:off x="3968750" y="4643438"/>
          <a:ext cx="3141663" cy="773112"/>
        </p:xfrm>
        <a:graphic>
          <a:graphicData uri="http://schemas.openxmlformats.org/presentationml/2006/ole">
            <p:oleObj spid="_x0000_s537606" name="Формула" r:id="rId8" imgW="711000" imgH="228600" progId="Equation.3">
              <p:embed/>
            </p:oleObj>
          </a:graphicData>
        </a:graphic>
      </p:graphicFrame>
      <p:graphicFrame>
        <p:nvGraphicFramePr>
          <p:cNvPr id="537607" name="Object 7"/>
          <p:cNvGraphicFramePr>
            <a:graphicFrameLocks noChangeAspect="1"/>
          </p:cNvGraphicFramePr>
          <p:nvPr/>
        </p:nvGraphicFramePr>
        <p:xfrm>
          <a:off x="4000496" y="5572140"/>
          <a:ext cx="2917825" cy="773112"/>
        </p:xfrm>
        <a:graphic>
          <a:graphicData uri="http://schemas.openxmlformats.org/presentationml/2006/ole">
            <p:oleObj spid="_x0000_s537607" name="Формула" r:id="rId9" imgW="660240" imgH="228600" progId="Equation.3">
              <p:embed/>
            </p:oleObj>
          </a:graphicData>
        </a:graphic>
      </p:graphicFrame>
      <p:graphicFrame>
        <p:nvGraphicFramePr>
          <p:cNvPr id="537608" name="Object 8"/>
          <p:cNvGraphicFramePr>
            <a:graphicFrameLocks noChangeAspect="1"/>
          </p:cNvGraphicFramePr>
          <p:nvPr/>
        </p:nvGraphicFramePr>
        <p:xfrm>
          <a:off x="214282" y="3714752"/>
          <a:ext cx="2693988" cy="773112"/>
        </p:xfrm>
        <a:graphic>
          <a:graphicData uri="http://schemas.openxmlformats.org/presentationml/2006/ole">
            <p:oleObj spid="_x0000_s537608" name="Формула" r:id="rId10" imgW="609480" imgH="228600" progId="Equation.3">
              <p:embed/>
            </p:oleObj>
          </a:graphicData>
        </a:graphic>
      </p:graphicFrame>
      <p:graphicFrame>
        <p:nvGraphicFramePr>
          <p:cNvPr id="537609" name="Object 9"/>
          <p:cNvGraphicFramePr>
            <a:graphicFrameLocks noChangeAspect="1"/>
          </p:cNvGraphicFramePr>
          <p:nvPr/>
        </p:nvGraphicFramePr>
        <p:xfrm>
          <a:off x="187325" y="4714875"/>
          <a:ext cx="3030538" cy="773113"/>
        </p:xfrm>
        <a:graphic>
          <a:graphicData uri="http://schemas.openxmlformats.org/presentationml/2006/ole">
            <p:oleObj spid="_x0000_s537609" name="Формула" r:id="rId11" imgW="685800" imgH="228600" progId="Equation.3">
              <p:embed/>
            </p:oleObj>
          </a:graphicData>
        </a:graphic>
      </p:graphicFrame>
      <p:graphicFrame>
        <p:nvGraphicFramePr>
          <p:cNvPr id="537610" name="Object 10"/>
          <p:cNvGraphicFramePr>
            <a:graphicFrameLocks noChangeAspect="1"/>
          </p:cNvGraphicFramePr>
          <p:nvPr/>
        </p:nvGraphicFramePr>
        <p:xfrm>
          <a:off x="214282" y="5715016"/>
          <a:ext cx="2919412" cy="773113"/>
        </p:xfrm>
        <a:graphic>
          <a:graphicData uri="http://schemas.openxmlformats.org/presentationml/2006/ole">
            <p:oleObj spid="_x0000_s537610" name="Формула" r:id="rId12" imgW="660240" imgH="2286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2"/>
          <p:cNvSpPr txBox="1">
            <a:spLocks/>
          </p:cNvSpPr>
          <p:nvPr/>
        </p:nvSpPr>
        <p:spPr>
          <a:xfrm>
            <a:off x="214282" y="116632"/>
            <a:ext cx="8715436" cy="5262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2400" b="1" i="1" dirty="0" smtClean="0">
                <a:solidFill>
                  <a:schemeClr val="tx1"/>
                </a:solidFill>
              </a:rPr>
              <a:t>Задания для самостоятельного решения</a:t>
            </a:r>
            <a:endParaRPr lang="ru-RU" sz="2400" b="1" i="1" dirty="0">
              <a:solidFill>
                <a:schemeClr val="tx1"/>
              </a:solidFill>
            </a:endParaRPr>
          </a:p>
        </p:txBody>
      </p:sp>
      <p:graphicFrame>
        <p:nvGraphicFramePr>
          <p:cNvPr id="1467395" name="Object 3"/>
          <p:cNvGraphicFramePr>
            <a:graphicFrameLocks noChangeAspect="1"/>
          </p:cNvGraphicFramePr>
          <p:nvPr/>
        </p:nvGraphicFramePr>
        <p:xfrm>
          <a:off x="571472" y="2643182"/>
          <a:ext cx="4830763" cy="631825"/>
        </p:xfrm>
        <a:graphic>
          <a:graphicData uri="http://schemas.openxmlformats.org/presentationml/2006/ole">
            <p:oleObj spid="_x0000_s2594819" name="Формула" r:id="rId3" imgW="1701720" imgH="228600" progId="Equation.3">
              <p:embed/>
            </p:oleObj>
          </a:graphicData>
        </a:graphic>
      </p:graphicFrame>
      <p:graphicFrame>
        <p:nvGraphicFramePr>
          <p:cNvPr id="1467397" name="Object 5"/>
          <p:cNvGraphicFramePr>
            <a:graphicFrameLocks noChangeAspect="1"/>
          </p:cNvGraphicFramePr>
          <p:nvPr/>
        </p:nvGraphicFramePr>
        <p:xfrm>
          <a:off x="571472" y="1714488"/>
          <a:ext cx="4541837" cy="631825"/>
        </p:xfrm>
        <a:graphic>
          <a:graphicData uri="http://schemas.openxmlformats.org/presentationml/2006/ole">
            <p:oleObj spid="_x0000_s2594820" name="Формула" r:id="rId4" imgW="1600200" imgH="228600" progId="Equation.3">
              <p:embed/>
            </p:oleObj>
          </a:graphicData>
        </a:graphic>
      </p:graphicFrame>
      <p:graphicFrame>
        <p:nvGraphicFramePr>
          <p:cNvPr id="1467398" name="Object 6"/>
          <p:cNvGraphicFramePr>
            <a:graphicFrameLocks noChangeAspect="1"/>
          </p:cNvGraphicFramePr>
          <p:nvPr/>
        </p:nvGraphicFramePr>
        <p:xfrm>
          <a:off x="500034" y="3786190"/>
          <a:ext cx="5154613" cy="631825"/>
        </p:xfrm>
        <a:graphic>
          <a:graphicData uri="http://schemas.openxmlformats.org/presentationml/2006/ole">
            <p:oleObj spid="_x0000_s2594821" name="Формула" r:id="rId5" imgW="1815840" imgH="228600" progId="Equation.3">
              <p:embed/>
            </p:oleObj>
          </a:graphicData>
        </a:graphic>
      </p:graphicFrame>
      <p:graphicFrame>
        <p:nvGraphicFramePr>
          <p:cNvPr id="1467403" name="Object 11"/>
          <p:cNvGraphicFramePr>
            <a:graphicFrameLocks noChangeAspect="1"/>
          </p:cNvGraphicFramePr>
          <p:nvPr/>
        </p:nvGraphicFramePr>
        <p:xfrm>
          <a:off x="5572132" y="857232"/>
          <a:ext cx="3181340" cy="780256"/>
        </p:xfrm>
        <a:graphic>
          <a:graphicData uri="http://schemas.openxmlformats.org/presentationml/2006/ole">
            <p:oleObj spid="_x0000_s2594823" name="Формула" r:id="rId6" imgW="1155600" imgH="291960" progId="Equation.3">
              <p:embed/>
            </p:oleObj>
          </a:graphicData>
        </a:graphic>
      </p:graphicFrame>
      <p:graphicFrame>
        <p:nvGraphicFramePr>
          <p:cNvPr id="1467404" name="Object 12"/>
          <p:cNvGraphicFramePr>
            <a:graphicFrameLocks noChangeAspect="1"/>
          </p:cNvGraphicFramePr>
          <p:nvPr/>
        </p:nvGraphicFramePr>
        <p:xfrm>
          <a:off x="7072330" y="1857364"/>
          <a:ext cx="1585912" cy="514350"/>
        </p:xfrm>
        <a:graphic>
          <a:graphicData uri="http://schemas.openxmlformats.org/presentationml/2006/ole">
            <p:oleObj spid="_x0000_s2594824" name="Формула" r:id="rId7" imgW="419040" imgH="177480" progId="Equation.3">
              <p:embed/>
            </p:oleObj>
          </a:graphicData>
        </a:graphic>
      </p:graphicFrame>
      <p:graphicFrame>
        <p:nvGraphicFramePr>
          <p:cNvPr id="1467405" name="Object 13"/>
          <p:cNvGraphicFramePr>
            <a:graphicFrameLocks noChangeAspect="1"/>
          </p:cNvGraphicFramePr>
          <p:nvPr/>
        </p:nvGraphicFramePr>
        <p:xfrm>
          <a:off x="6286512" y="2643182"/>
          <a:ext cx="2571736" cy="642459"/>
        </p:xfrm>
        <a:graphic>
          <a:graphicData uri="http://schemas.openxmlformats.org/presentationml/2006/ole">
            <p:oleObj spid="_x0000_s2594825" name="Формула" r:id="rId8" imgW="1117440" imgH="279360" progId="Equation.3">
              <p:embed/>
            </p:oleObj>
          </a:graphicData>
        </a:graphic>
      </p:graphicFrame>
      <p:graphicFrame>
        <p:nvGraphicFramePr>
          <p:cNvPr id="2594826" name="Object 10"/>
          <p:cNvGraphicFramePr>
            <a:graphicFrameLocks noChangeAspect="1"/>
          </p:cNvGraphicFramePr>
          <p:nvPr/>
        </p:nvGraphicFramePr>
        <p:xfrm>
          <a:off x="1142976" y="4572008"/>
          <a:ext cx="1914525" cy="663575"/>
        </p:xfrm>
        <a:graphic>
          <a:graphicData uri="http://schemas.openxmlformats.org/presentationml/2006/ole">
            <p:oleObj spid="_x0000_s2594826" name="Формула" r:id="rId9" imgW="495000" imgH="228600" progId="Equation.3">
              <p:embed/>
            </p:oleObj>
          </a:graphicData>
        </a:graphic>
      </p:graphicFrame>
      <p:graphicFrame>
        <p:nvGraphicFramePr>
          <p:cNvPr id="2594827" name="Object 11"/>
          <p:cNvGraphicFramePr>
            <a:graphicFrameLocks noChangeAspect="1"/>
          </p:cNvGraphicFramePr>
          <p:nvPr/>
        </p:nvGraphicFramePr>
        <p:xfrm>
          <a:off x="500035" y="5419253"/>
          <a:ext cx="4572031" cy="1184760"/>
        </p:xfrm>
        <a:graphic>
          <a:graphicData uri="http://schemas.openxmlformats.org/presentationml/2006/ole">
            <p:oleObj spid="_x0000_s2594827" name="Формула" r:id="rId10" imgW="1422360" imgH="393480" progId="Equation.3">
              <p:embed/>
            </p:oleObj>
          </a:graphicData>
        </a:graphic>
      </p:graphicFrame>
      <p:graphicFrame>
        <p:nvGraphicFramePr>
          <p:cNvPr id="2594828" name="Object 12"/>
          <p:cNvGraphicFramePr>
            <a:graphicFrameLocks noChangeAspect="1"/>
          </p:cNvGraphicFramePr>
          <p:nvPr/>
        </p:nvGraphicFramePr>
        <p:xfrm>
          <a:off x="5286380" y="5643578"/>
          <a:ext cx="1743075" cy="758825"/>
        </p:xfrm>
        <a:graphic>
          <a:graphicData uri="http://schemas.openxmlformats.org/presentationml/2006/ole">
            <p:oleObj spid="_x0000_s2594828" name="Формула" r:id="rId11" imgW="393480" imgH="22860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85786" y="1357298"/>
            <a:ext cx="3370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Найти производные функций: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785786" y="3500438"/>
            <a:ext cx="616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Найти производные и вычислить их значения в точке</a:t>
            </a:r>
            <a:r>
              <a:rPr lang="ru-RU" dirty="0" smtClean="0"/>
              <a:t>: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Законспектировать и выполнить </a:t>
            </a:r>
            <a:r>
              <a:rPr lang="ru-RU" dirty="0" smtClean="0"/>
              <a:t>задания  для самостоятельного решения </a:t>
            </a:r>
            <a:r>
              <a:rPr lang="ru-RU" dirty="0" smtClean="0"/>
              <a:t>в тетради. Выполненную работу в отсканированном виде отправить преподавателю на электронную почту </a:t>
            </a:r>
            <a:r>
              <a:rPr lang="ru-RU" u="sng" dirty="0" smtClean="0">
                <a:hlinkClick r:id="rId2"/>
              </a:rPr>
              <a:t>olgadumnova80@mail.ru</a:t>
            </a:r>
            <a:r>
              <a:rPr lang="ru-RU" dirty="0" smtClean="0"/>
              <a:t> или сфотографировать работу и отправить «В контакте» </a:t>
            </a:r>
            <a:r>
              <a:rPr lang="ru-RU" u="sng" dirty="0" smtClean="0">
                <a:hlinkClick r:id="rId3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0034" y="642918"/>
            <a:ext cx="796451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dirty="0">
                <a:latin typeface="+mn-lt"/>
              </a:rPr>
              <a:t>Предел отношения </a:t>
            </a:r>
            <a:r>
              <a:rPr lang="ru-RU" sz="2800" dirty="0" smtClean="0">
                <a:latin typeface="+mn-lt"/>
              </a:rPr>
              <a:t>приращения </a:t>
            </a:r>
            <a:r>
              <a:rPr lang="ru-RU" sz="2800" dirty="0">
                <a:latin typeface="+mn-lt"/>
              </a:rPr>
              <a:t>функции к приращению аргумента при </a:t>
            </a:r>
            <a:r>
              <a:rPr lang="en-US" sz="2800" dirty="0">
                <a:latin typeface="+mn-lt"/>
              </a:rPr>
              <a:t>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∆х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2800" dirty="0">
                <a:latin typeface="+mn-lt"/>
                <a:cs typeface="Times New Roman" pitchFamily="18" charset="0"/>
              </a:rPr>
              <a:t>называется </a:t>
            </a:r>
            <a:r>
              <a:rPr lang="ru-RU" sz="2800" b="1" u="sng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производной  функции</a:t>
            </a:r>
            <a:r>
              <a:rPr lang="ru-RU" sz="2800" dirty="0">
                <a:solidFill>
                  <a:srgbClr val="FF0000"/>
                </a:solidFill>
                <a:latin typeface="+mn-lt"/>
                <a:cs typeface="Times New Roman" pitchFamily="18" charset="0"/>
              </a:rPr>
              <a:t>  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f(x)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+mn-lt"/>
                <a:cs typeface="Times New Roman" pitchFamily="18" charset="0"/>
              </a:rPr>
              <a:t>в точке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b="1" i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357158" y="2500306"/>
            <a:ext cx="5643602" cy="2428892"/>
            <a:chOff x="2051720" y="3573016"/>
            <a:chExt cx="4608512" cy="1440160"/>
          </a:xfrm>
        </p:grpSpPr>
        <p:sp>
          <p:nvSpPr>
            <p:cNvPr id="10" name="Скругленный прямоугольник 9"/>
            <p:cNvSpPr/>
            <p:nvPr/>
          </p:nvSpPr>
          <p:spPr bwMode="auto">
            <a:xfrm>
              <a:off x="2051720" y="3573016"/>
              <a:ext cx="4608512" cy="1440160"/>
            </a:xfrm>
            <a:prstGeom prst="roundRect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19460" name="Object 4"/>
            <p:cNvGraphicFramePr>
              <a:graphicFrameLocks noChangeAspect="1"/>
            </p:cNvGraphicFramePr>
            <p:nvPr/>
          </p:nvGraphicFramePr>
          <p:xfrm>
            <a:off x="2635077" y="3659614"/>
            <a:ext cx="3325129" cy="1194477"/>
          </p:xfrm>
          <a:graphic>
            <a:graphicData uri="http://schemas.openxmlformats.org/presentationml/2006/ole">
              <p:oleObj spid="_x0000_s165892" name="Формула" r:id="rId3" imgW="774360" imgH="393480" progId="Equation.3">
                <p:embed/>
              </p:oleObj>
            </a:graphicData>
          </a:graphic>
        </p:graphicFrame>
      </p:grpSp>
      <p:sp>
        <p:nvSpPr>
          <p:cNvPr id="6" name="Овал 5"/>
          <p:cNvSpPr/>
          <p:nvPr/>
        </p:nvSpPr>
        <p:spPr>
          <a:xfrm>
            <a:off x="4714876" y="3071810"/>
            <a:ext cx="500066" cy="57150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 flipV="1">
            <a:off x="5214942" y="3143248"/>
            <a:ext cx="1000132" cy="28575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286512" y="2428868"/>
            <a:ext cx="23574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Штрих - обозначает действие нахождения производной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2844" y="142852"/>
            <a:ext cx="40005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Определение:</a:t>
            </a:r>
            <a:endParaRPr lang="ru-RU" sz="3200" dirty="0"/>
          </a:p>
        </p:txBody>
      </p:sp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428596" y="5214950"/>
            <a:ext cx="714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Производная – это скорость изменения функции!</a:t>
            </a:r>
            <a:endParaRPr lang="ru-RU" sz="3600" b="1" i="1" u="sng" baseline="30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 animBg="1"/>
      <p:bldP spid="14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Прямая со стрелкой 75"/>
          <p:cNvCxnSpPr/>
          <p:nvPr/>
        </p:nvCxnSpPr>
        <p:spPr bwMode="auto">
          <a:xfrm flipV="1">
            <a:off x="1692275" y="549275"/>
            <a:ext cx="0" cy="489585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 bwMode="auto">
          <a:xfrm>
            <a:off x="755650" y="4868863"/>
            <a:ext cx="7129463" cy="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5" name="Дуга 84"/>
          <p:cNvSpPr/>
          <p:nvPr/>
        </p:nvSpPr>
        <p:spPr>
          <a:xfrm rot="16200000">
            <a:off x="3059113" y="-26987"/>
            <a:ext cx="6913562" cy="9072562"/>
          </a:xfrm>
          <a:prstGeom prst="arc">
            <a:avLst>
              <a:gd name="adj1" fmla="val 16134738"/>
              <a:gd name="adj2" fmla="val 204046"/>
            </a:avLst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2" name="Группа 98"/>
          <p:cNvGrpSpPr>
            <a:grpSpLocks/>
          </p:cNvGrpSpPr>
          <p:nvPr/>
        </p:nvGrpSpPr>
        <p:grpSpPr bwMode="auto">
          <a:xfrm>
            <a:off x="971550" y="2276475"/>
            <a:ext cx="1727200" cy="461963"/>
            <a:chOff x="971600" y="2276872"/>
            <a:chExt cx="1727250" cy="461665"/>
          </a:xfrm>
        </p:grpSpPr>
        <p:grpSp>
          <p:nvGrpSpPr>
            <p:cNvPr id="3" name="Группа 97"/>
            <p:cNvGrpSpPr>
              <a:grpSpLocks/>
            </p:cNvGrpSpPr>
            <p:nvPr/>
          </p:nvGrpSpPr>
          <p:grpSpPr bwMode="auto">
            <a:xfrm>
              <a:off x="1619672" y="2564904"/>
              <a:ext cx="1079178" cy="0"/>
              <a:chOff x="1619672" y="2564904"/>
              <a:chExt cx="1079178" cy="0"/>
            </a:xfrm>
          </p:grpSpPr>
          <p:sp>
            <p:nvSpPr>
              <p:cNvPr id="78880" name="Line 46"/>
              <p:cNvSpPr>
                <a:spLocks noChangeShapeType="1"/>
              </p:cNvSpPr>
              <p:nvPr/>
            </p:nvSpPr>
            <p:spPr bwMode="auto">
              <a:xfrm>
                <a:off x="1619672" y="2564904"/>
                <a:ext cx="2159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881" name="Line 153"/>
              <p:cNvSpPr>
                <a:spLocks noChangeShapeType="1"/>
              </p:cNvSpPr>
              <p:nvPr/>
            </p:nvSpPr>
            <p:spPr bwMode="auto">
              <a:xfrm>
                <a:off x="1691680" y="2564904"/>
                <a:ext cx="100717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lgDash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8879" name="TextBox 3"/>
            <p:cNvSpPr txBox="1">
              <a:spLocks noChangeArrowheads="1"/>
            </p:cNvSpPr>
            <p:nvPr/>
          </p:nvSpPr>
          <p:spPr bwMode="auto">
            <a:xfrm>
              <a:off x="971600" y="2276872"/>
              <a:ext cx="81304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i="1" dirty="0">
                  <a:latin typeface="Times New Roman" pitchFamily="18" charset="0"/>
                  <a:cs typeface="Times New Roman" pitchFamily="18" charset="0"/>
                </a:rPr>
                <a:t>f(</a:t>
              </a:r>
              <a:r>
                <a:rPr lang="ru-RU" sz="2400" i="1" dirty="0"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lang="ru-RU" sz="2400" i="1" baseline="-25000" dirty="0"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en-US" sz="2400" i="1" dirty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ru-RU" sz="2400" b="1" i="1" baseline="-25000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66" name="Line 153"/>
          <p:cNvSpPr>
            <a:spLocks noChangeShapeType="1"/>
          </p:cNvSpPr>
          <p:nvPr/>
        </p:nvSpPr>
        <p:spPr bwMode="auto">
          <a:xfrm flipH="1">
            <a:off x="5292725" y="1196975"/>
            <a:ext cx="0" cy="3744913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" name="Line 46"/>
          <p:cNvSpPr>
            <a:spLocks noChangeShapeType="1"/>
          </p:cNvSpPr>
          <p:nvPr/>
        </p:nvSpPr>
        <p:spPr bwMode="auto">
          <a:xfrm>
            <a:off x="5292725" y="4767263"/>
            <a:ext cx="0" cy="241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" name="TextBox 3"/>
          <p:cNvSpPr txBox="1">
            <a:spLocks noChangeArrowheads="1"/>
          </p:cNvSpPr>
          <p:nvPr/>
        </p:nvSpPr>
        <p:spPr bwMode="auto">
          <a:xfrm>
            <a:off x="5148263" y="4911725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b="1" i="1" baseline="30000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3" name="Прямая соединительная линия 72"/>
          <p:cNvCxnSpPr>
            <a:stCxn id="78876" idx="0"/>
            <a:endCxn id="78871" idx="1"/>
          </p:cNvCxnSpPr>
          <p:nvPr/>
        </p:nvCxnSpPr>
        <p:spPr>
          <a:xfrm flipV="1">
            <a:off x="2771775" y="1196975"/>
            <a:ext cx="2520950" cy="1368425"/>
          </a:xfrm>
          <a:prstGeom prst="line">
            <a:avLst/>
          </a:prstGeom>
          <a:ln>
            <a:solidFill>
              <a:schemeClr val="tx1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96"/>
          <p:cNvGrpSpPr>
            <a:grpSpLocks/>
          </p:cNvGrpSpPr>
          <p:nvPr/>
        </p:nvGrpSpPr>
        <p:grpSpPr bwMode="auto">
          <a:xfrm>
            <a:off x="2411413" y="2103438"/>
            <a:ext cx="504825" cy="3227387"/>
            <a:chOff x="2411760" y="2102942"/>
            <a:chExt cx="504056" cy="3227883"/>
          </a:xfrm>
        </p:grpSpPr>
        <p:sp>
          <p:nvSpPr>
            <p:cNvPr id="78874" name="TextBox 3"/>
            <p:cNvSpPr txBox="1">
              <a:spLocks noChangeArrowheads="1"/>
            </p:cNvSpPr>
            <p:nvPr/>
          </p:nvSpPr>
          <p:spPr bwMode="auto">
            <a:xfrm>
              <a:off x="2411760" y="4869160"/>
              <a:ext cx="50405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i="1"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lang="ru-RU" sz="2400" i="1" baseline="-2500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ru-RU" sz="2400" b="1" i="1" baseline="-2500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8875" name="Line 46"/>
            <p:cNvSpPr>
              <a:spLocks noChangeShapeType="1"/>
            </p:cNvSpPr>
            <p:nvPr/>
          </p:nvSpPr>
          <p:spPr bwMode="auto">
            <a:xfrm>
              <a:off x="2771800" y="4797152"/>
              <a:ext cx="0" cy="2413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8876" name="Line 153"/>
            <p:cNvSpPr>
              <a:spLocks noChangeShapeType="1"/>
            </p:cNvSpPr>
            <p:nvPr/>
          </p:nvSpPr>
          <p:spPr bwMode="auto">
            <a:xfrm>
              <a:off x="2771800" y="2564904"/>
              <a:ext cx="0" cy="23762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8877" name="TextBox 3"/>
            <p:cNvSpPr txBox="1">
              <a:spLocks noChangeArrowheads="1"/>
            </p:cNvSpPr>
            <p:nvPr/>
          </p:nvSpPr>
          <p:spPr bwMode="auto">
            <a:xfrm>
              <a:off x="2411760" y="2102942"/>
              <a:ext cx="381000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>
                  <a:latin typeface="Times New Roman" pitchFamily="18" charset="0"/>
                  <a:cs typeface="Times New Roman" pitchFamily="18" charset="0"/>
                </a:rPr>
                <a:t>О</a:t>
              </a:r>
              <a:endParaRPr lang="ru-RU" sz="2400" b="1" baseline="3000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8" name="TextBox 3"/>
          <p:cNvSpPr txBox="1">
            <a:spLocks noChangeArrowheads="1"/>
          </p:cNvSpPr>
          <p:nvPr/>
        </p:nvSpPr>
        <p:spPr bwMode="auto">
          <a:xfrm>
            <a:off x="5127625" y="69215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М</a:t>
            </a:r>
            <a:endParaRPr lang="ru-RU" sz="2400" b="1" baseline="3000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Группа 100"/>
          <p:cNvGrpSpPr>
            <a:grpSpLocks/>
          </p:cNvGrpSpPr>
          <p:nvPr/>
        </p:nvGrpSpPr>
        <p:grpSpPr bwMode="auto">
          <a:xfrm>
            <a:off x="1042988" y="950913"/>
            <a:ext cx="4249737" cy="461962"/>
            <a:chOff x="1043608" y="951111"/>
            <a:chExt cx="4248472" cy="461665"/>
          </a:xfrm>
        </p:grpSpPr>
        <p:sp>
          <p:nvSpPr>
            <p:cNvPr id="78871" name="Line 153"/>
            <p:cNvSpPr>
              <a:spLocks noChangeShapeType="1"/>
            </p:cNvSpPr>
            <p:nvPr/>
          </p:nvSpPr>
          <p:spPr bwMode="auto">
            <a:xfrm>
              <a:off x="1691680" y="1196752"/>
              <a:ext cx="3600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8872" name="Line 46"/>
            <p:cNvSpPr>
              <a:spLocks noChangeShapeType="1"/>
            </p:cNvSpPr>
            <p:nvPr/>
          </p:nvSpPr>
          <p:spPr bwMode="auto">
            <a:xfrm>
              <a:off x="1619672" y="1196752"/>
              <a:ext cx="2159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8873" name="TextBox 3"/>
            <p:cNvSpPr txBox="1">
              <a:spLocks noChangeArrowheads="1"/>
            </p:cNvSpPr>
            <p:nvPr/>
          </p:nvSpPr>
          <p:spPr bwMode="auto">
            <a:xfrm>
              <a:off x="1043608" y="951111"/>
              <a:ext cx="81304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i="1" dirty="0">
                  <a:latin typeface="Times New Roman" pitchFamily="18" charset="0"/>
                  <a:cs typeface="Times New Roman" pitchFamily="18" charset="0"/>
                </a:rPr>
                <a:t>f(</a:t>
              </a:r>
              <a:r>
                <a:rPr lang="ru-RU" sz="2400" i="1" dirty="0">
                  <a:latin typeface="Times New Roman" pitchFamily="18" charset="0"/>
                  <a:cs typeface="Times New Roman" pitchFamily="18" charset="0"/>
                </a:rPr>
                <a:t>х</a:t>
              </a:r>
              <a:r>
                <a:rPr lang="en-US" sz="2400" i="1" dirty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ru-RU" sz="2400" b="1" i="1" baseline="-25000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8861" name="TextBox 3"/>
          <p:cNvSpPr txBox="1">
            <a:spLocks noChangeArrowheads="1"/>
          </p:cNvSpPr>
          <p:nvPr/>
        </p:nvSpPr>
        <p:spPr bwMode="auto">
          <a:xfrm>
            <a:off x="7956550" y="4652963"/>
            <a:ext cx="38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2400" b="1" i="1" baseline="30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862" name="TextBox 3"/>
          <p:cNvSpPr txBox="1">
            <a:spLocks noChangeArrowheads="1"/>
          </p:cNvSpPr>
          <p:nvPr/>
        </p:nvSpPr>
        <p:spPr bwMode="auto">
          <a:xfrm>
            <a:off x="1382713" y="188913"/>
            <a:ext cx="38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400" b="1" i="1" baseline="3000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Левая фигурная скобка 81"/>
          <p:cNvSpPr/>
          <p:nvPr/>
        </p:nvSpPr>
        <p:spPr>
          <a:xfrm rot="16200000">
            <a:off x="3941763" y="4310063"/>
            <a:ext cx="252412" cy="2449512"/>
          </a:xfrm>
          <a:prstGeom prst="leftBrace">
            <a:avLst>
              <a:gd name="adj1" fmla="val 54546"/>
              <a:gd name="adj2" fmla="val 49547"/>
            </a:avLst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3" name="Левая фигурная скобка 82"/>
          <p:cNvSpPr/>
          <p:nvPr/>
        </p:nvSpPr>
        <p:spPr>
          <a:xfrm>
            <a:off x="683568" y="1196752"/>
            <a:ext cx="288286" cy="1403902"/>
          </a:xfrm>
          <a:prstGeom prst="leftBrace">
            <a:avLst>
              <a:gd name="adj1" fmla="val 54546"/>
              <a:gd name="adj2" fmla="val 49547"/>
            </a:avLst>
          </a:prstGeom>
          <a:ln w="19050">
            <a:solidFill>
              <a:srgbClr val="002060"/>
            </a:solidFill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4" name="TextBox 3"/>
          <p:cNvSpPr txBox="1">
            <a:spLocks noChangeArrowheads="1"/>
          </p:cNvSpPr>
          <p:nvPr/>
        </p:nvSpPr>
        <p:spPr bwMode="auto">
          <a:xfrm>
            <a:off x="3071802" y="5643578"/>
            <a:ext cx="7921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ru-RU" sz="2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TextBox 3"/>
          <p:cNvSpPr txBox="1">
            <a:spLocks noChangeArrowheads="1"/>
          </p:cNvSpPr>
          <p:nvPr/>
        </p:nvSpPr>
        <p:spPr bwMode="auto">
          <a:xfrm>
            <a:off x="107950" y="1628775"/>
            <a:ext cx="79216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6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6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ru-RU" sz="2600" b="1" i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TextBox 3"/>
          <p:cNvSpPr txBox="1">
            <a:spLocks noChangeArrowheads="1"/>
          </p:cNvSpPr>
          <p:nvPr/>
        </p:nvSpPr>
        <p:spPr bwMode="auto">
          <a:xfrm>
            <a:off x="3643306" y="5643578"/>
            <a:ext cx="41751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приращение аргумента</a:t>
            </a:r>
            <a:r>
              <a:rPr lang="en-US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600" b="1" i="1" baseline="30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TextBox 3"/>
          <p:cNvSpPr txBox="1">
            <a:spLocks noChangeArrowheads="1"/>
          </p:cNvSpPr>
          <p:nvPr/>
        </p:nvSpPr>
        <p:spPr bwMode="auto">
          <a:xfrm>
            <a:off x="35496" y="1772816"/>
            <a:ext cx="584775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vert270">
            <a:spAutoFit/>
          </a:bodyPr>
          <a:lstStyle/>
          <a:p>
            <a:pPr>
              <a:defRPr/>
            </a:pPr>
            <a:r>
              <a:rPr lang="ru-RU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приращение функции –</a:t>
            </a:r>
            <a:r>
              <a:rPr lang="en-US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600" b="1" i="1" baseline="30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TextBox 3"/>
          <p:cNvSpPr txBox="1">
            <a:spLocks noChangeArrowheads="1"/>
          </p:cNvSpPr>
          <p:nvPr/>
        </p:nvSpPr>
        <p:spPr bwMode="auto">
          <a:xfrm>
            <a:off x="5929322" y="1857364"/>
            <a:ext cx="18002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х – х</a:t>
            </a:r>
            <a:r>
              <a:rPr lang="ru-RU" sz="2600" b="1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600" b="1" i="1" baseline="-2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TextBox 3"/>
          <p:cNvSpPr txBox="1">
            <a:spLocks noChangeArrowheads="1"/>
          </p:cNvSpPr>
          <p:nvPr/>
        </p:nvSpPr>
        <p:spPr bwMode="auto">
          <a:xfrm>
            <a:off x="6000760" y="2571744"/>
            <a:ext cx="24479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en-US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2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f(</a:t>
            </a:r>
            <a:r>
              <a:rPr lang="ru-RU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600" b="1" i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endParaRPr lang="ru-RU" sz="2600" b="1" i="1" baseline="-25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"/>
          <p:cNvSpPr txBox="1">
            <a:spLocks noChangeArrowheads="1"/>
          </p:cNvSpPr>
          <p:nvPr/>
        </p:nvSpPr>
        <p:spPr bwMode="auto">
          <a:xfrm>
            <a:off x="5929322" y="500042"/>
            <a:ext cx="12144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y = f(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i="1" baseline="-25000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 animBg="1"/>
      <p:bldP spid="84" grpId="0"/>
      <p:bldP spid="86" grpId="0"/>
      <p:bldP spid="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571472" y="1500174"/>
            <a:ext cx="1071570" cy="1143008"/>
            <a:chOff x="2051720" y="3573016"/>
            <a:chExt cx="1519237" cy="1440160"/>
          </a:xfrm>
        </p:grpSpPr>
        <p:sp>
          <p:nvSpPr>
            <p:cNvPr id="10" name="Скругленный прямоугольник 9"/>
            <p:cNvSpPr/>
            <p:nvPr/>
          </p:nvSpPr>
          <p:spPr bwMode="auto">
            <a:xfrm>
              <a:off x="2051721" y="3573016"/>
              <a:ext cx="1500198" cy="1440160"/>
            </a:xfrm>
            <a:prstGeom prst="roundRect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19460" name="Object 4"/>
            <p:cNvGraphicFramePr>
              <a:graphicFrameLocks noChangeAspect="1"/>
            </p:cNvGraphicFramePr>
            <p:nvPr/>
          </p:nvGraphicFramePr>
          <p:xfrm>
            <a:off x="2051720" y="3879738"/>
            <a:ext cx="1519237" cy="838373"/>
          </p:xfrm>
          <a:graphic>
            <a:graphicData uri="http://schemas.openxmlformats.org/presentationml/2006/ole">
              <p:oleObj spid="_x0000_s19460" name="Формула" r:id="rId3" imgW="368280" imgH="203040" progId="Equation.3">
                <p:embed/>
              </p:oleObj>
            </a:graphicData>
          </a:graphic>
        </p:graphicFrame>
      </p:grpSp>
      <p:sp>
        <p:nvSpPr>
          <p:cNvPr id="11" name="TextBox 10"/>
          <p:cNvSpPr txBox="1"/>
          <p:nvPr/>
        </p:nvSpPr>
        <p:spPr>
          <a:xfrm>
            <a:off x="500034" y="3071810"/>
            <a:ext cx="785815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dirty="0" smtClean="0">
                <a:latin typeface="+mn-lt"/>
              </a:rPr>
              <a:t>Действие нахождения </a:t>
            </a:r>
            <a:r>
              <a:rPr lang="ru-RU" sz="3200" dirty="0">
                <a:latin typeface="+mn-lt"/>
              </a:rPr>
              <a:t>производной </a:t>
            </a:r>
            <a:r>
              <a:rPr lang="ru-RU" sz="3200" dirty="0" smtClean="0">
                <a:latin typeface="+mn-lt"/>
              </a:rPr>
              <a:t>называется - </a:t>
            </a:r>
            <a:r>
              <a:rPr lang="ru-RU" sz="3200" b="1" dirty="0" smtClean="0">
                <a:solidFill>
                  <a:srgbClr val="FF0000"/>
                </a:solidFill>
                <a:latin typeface="+mn-lt"/>
              </a:rPr>
              <a:t>дифференцированием.</a:t>
            </a:r>
          </a:p>
          <a:p>
            <a:pPr>
              <a:defRPr/>
            </a:pPr>
            <a:endParaRPr lang="ru-RU" sz="3600" b="1" dirty="0" smtClean="0">
              <a:solidFill>
                <a:schemeClr val="accent1"/>
              </a:solidFill>
              <a:latin typeface="+mn-lt"/>
            </a:endParaRPr>
          </a:p>
          <a:p>
            <a:pPr algn="ctr">
              <a:defRPr/>
            </a:pPr>
            <a:r>
              <a:rPr lang="ru-RU" sz="3200" dirty="0" smtClean="0">
                <a:latin typeface="+mn-lt"/>
              </a:rPr>
              <a:t>Функция</a:t>
            </a:r>
            <a:r>
              <a:rPr lang="ru-RU" sz="3200" dirty="0">
                <a:latin typeface="+mn-lt"/>
              </a:rPr>
              <a:t>, имеющая производную, называется </a:t>
            </a:r>
            <a:r>
              <a:rPr lang="ru-RU" sz="3200" b="1" dirty="0">
                <a:solidFill>
                  <a:srgbClr val="FF0000"/>
                </a:solidFill>
                <a:latin typeface="+mn-lt"/>
              </a:rPr>
              <a:t>дифференцируемой</a:t>
            </a:r>
            <a:r>
              <a:rPr lang="ru-RU" sz="3200" dirty="0">
                <a:solidFill>
                  <a:srgbClr val="FF0000"/>
                </a:solidFill>
                <a:latin typeface="+mn-lt"/>
              </a:rPr>
              <a:t>.</a:t>
            </a:r>
            <a:endParaRPr lang="ru-RU" sz="3200" b="1" i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5720" y="500042"/>
            <a:ext cx="5000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+mn-lt"/>
              </a:rPr>
              <a:t>Другие обозначения:</a:t>
            </a:r>
            <a:endParaRPr lang="ru-RU" sz="3600" dirty="0">
              <a:latin typeface="+mn-lt"/>
            </a:endParaRPr>
          </a:p>
        </p:txBody>
      </p:sp>
      <p:grpSp>
        <p:nvGrpSpPr>
          <p:cNvPr id="7" name="Группа 11"/>
          <p:cNvGrpSpPr>
            <a:grpSpLocks/>
          </p:cNvGrpSpPr>
          <p:nvPr/>
        </p:nvGrpSpPr>
        <p:grpSpPr bwMode="auto">
          <a:xfrm>
            <a:off x="3643306" y="1500174"/>
            <a:ext cx="1000132" cy="1143006"/>
            <a:chOff x="5337868" y="3522497"/>
            <a:chExt cx="1322365" cy="1714865"/>
          </a:xfrm>
        </p:grpSpPr>
        <p:sp>
          <p:nvSpPr>
            <p:cNvPr id="8" name="Скругленный прямоугольник 7"/>
            <p:cNvSpPr/>
            <p:nvPr/>
          </p:nvSpPr>
          <p:spPr bwMode="auto">
            <a:xfrm>
              <a:off x="5337868" y="3573015"/>
              <a:ext cx="1322365" cy="1664347"/>
            </a:xfrm>
            <a:prstGeom prst="roundRect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9" name="Object 4"/>
            <p:cNvGraphicFramePr>
              <a:graphicFrameLocks noChangeAspect="1"/>
            </p:cNvGraphicFramePr>
            <p:nvPr/>
          </p:nvGraphicFramePr>
          <p:xfrm>
            <a:off x="5552180" y="3522497"/>
            <a:ext cx="942975" cy="1624348"/>
          </p:xfrm>
          <a:graphic>
            <a:graphicData uri="http://schemas.openxmlformats.org/presentationml/2006/ole">
              <p:oleObj spid="_x0000_s19461" name="Формула" r:id="rId4" imgW="228600" imgH="393480" progId="Equation.3">
                <p:embed/>
              </p:oleObj>
            </a:graphicData>
          </a:graphic>
        </p:graphicFrame>
      </p:grpSp>
      <p:grpSp>
        <p:nvGrpSpPr>
          <p:cNvPr id="13" name="Группа 11"/>
          <p:cNvGrpSpPr>
            <a:grpSpLocks/>
          </p:cNvGrpSpPr>
          <p:nvPr/>
        </p:nvGrpSpPr>
        <p:grpSpPr bwMode="auto">
          <a:xfrm>
            <a:off x="2071670" y="1500174"/>
            <a:ext cx="1058141" cy="1143008"/>
            <a:chOff x="2051721" y="3573016"/>
            <a:chExt cx="1500198" cy="1440160"/>
          </a:xfrm>
        </p:grpSpPr>
        <p:sp>
          <p:nvSpPr>
            <p:cNvPr id="14" name="Скругленный прямоугольник 13"/>
            <p:cNvSpPr/>
            <p:nvPr/>
          </p:nvSpPr>
          <p:spPr bwMode="auto">
            <a:xfrm>
              <a:off x="2051721" y="3573016"/>
              <a:ext cx="1500198" cy="1440160"/>
            </a:xfrm>
            <a:prstGeom prst="roundRect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16" name="Object 4"/>
            <p:cNvGraphicFramePr>
              <a:graphicFrameLocks noChangeAspect="1"/>
            </p:cNvGraphicFramePr>
            <p:nvPr/>
          </p:nvGraphicFramePr>
          <p:xfrm>
            <a:off x="2522142" y="3879065"/>
            <a:ext cx="576181" cy="838087"/>
          </p:xfrm>
          <a:graphic>
            <a:graphicData uri="http://schemas.openxmlformats.org/presentationml/2006/ole">
              <p:oleObj spid="_x0000_s19463" name="Формула" r:id="rId5" imgW="139680" imgH="20304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285720" y="1428736"/>
          <a:ext cx="3916363" cy="749300"/>
        </p:xfrm>
        <a:graphic>
          <a:graphicData uri="http://schemas.openxmlformats.org/presentationml/2006/ole">
            <p:oleObj spid="_x0000_s2521090" name="Формула" r:id="rId3" imgW="1346040" imgH="22860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14282" y="714356"/>
            <a:ext cx="85011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+mn-lt"/>
              </a:rPr>
              <a:t>ОБЩЕЕ ПРАВИЛО ВЫЧИСЛЕНИЯ ПРОИЗВОДНОЙ:</a:t>
            </a:r>
            <a:endParaRPr lang="ru-RU" sz="2400" dirty="0">
              <a:latin typeface="+mn-lt"/>
            </a:endParaRPr>
          </a:p>
        </p:txBody>
      </p:sp>
      <p:graphicFrame>
        <p:nvGraphicFramePr>
          <p:cNvPr id="2521093" name="Object 4"/>
          <p:cNvGraphicFramePr>
            <a:graphicFrameLocks noChangeAspect="1"/>
          </p:cNvGraphicFramePr>
          <p:nvPr/>
        </p:nvGraphicFramePr>
        <p:xfrm>
          <a:off x="239713" y="2286000"/>
          <a:ext cx="4581525" cy="749300"/>
        </p:xfrm>
        <a:graphic>
          <a:graphicData uri="http://schemas.openxmlformats.org/presentationml/2006/ole">
            <p:oleObj spid="_x0000_s2521093" name="Формула" r:id="rId4" imgW="1574640" imgH="228600" progId="Equation.3">
              <p:embed/>
            </p:oleObj>
          </a:graphicData>
        </a:graphic>
      </p:graphicFrame>
      <p:graphicFrame>
        <p:nvGraphicFramePr>
          <p:cNvPr id="2521094" name="Object 4"/>
          <p:cNvGraphicFramePr>
            <a:graphicFrameLocks noChangeAspect="1"/>
          </p:cNvGraphicFramePr>
          <p:nvPr/>
        </p:nvGraphicFramePr>
        <p:xfrm>
          <a:off x="285720" y="3429000"/>
          <a:ext cx="4767263" cy="1290638"/>
        </p:xfrm>
        <a:graphic>
          <a:graphicData uri="http://schemas.openxmlformats.org/presentationml/2006/ole">
            <p:oleObj spid="_x0000_s2521094" name="Формула" r:id="rId5" imgW="1638000" imgH="393480" progId="Equation.3">
              <p:embed/>
            </p:oleObj>
          </a:graphicData>
        </a:graphic>
      </p:graphicFrame>
      <p:graphicFrame>
        <p:nvGraphicFramePr>
          <p:cNvPr id="2521095" name="Object 4"/>
          <p:cNvGraphicFramePr>
            <a:graphicFrameLocks noChangeAspect="1"/>
          </p:cNvGraphicFramePr>
          <p:nvPr/>
        </p:nvGraphicFramePr>
        <p:xfrm>
          <a:off x="285720" y="4857760"/>
          <a:ext cx="2808287" cy="1290638"/>
        </p:xfrm>
        <a:graphic>
          <a:graphicData uri="http://schemas.openxmlformats.org/presentationml/2006/ole">
            <p:oleObj spid="_x0000_s2521095" name="Формула" r:id="rId6" imgW="9651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827584" y="116632"/>
            <a:ext cx="7668344" cy="6480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74320" indent="-274320" algn="ctr" fontAlgn="auto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defRPr/>
            </a:pPr>
            <a:r>
              <a:rPr lang="ru-RU" sz="3600" b="1" dirty="0">
                <a:solidFill>
                  <a:schemeClr val="tx1"/>
                </a:solidFill>
              </a:rPr>
              <a:t>Правила дифференцирования</a:t>
            </a:r>
            <a:endParaRPr lang="ru-RU" sz="3600" b="1" i="1" dirty="0">
              <a:solidFill>
                <a:schemeClr val="tx1"/>
              </a:solidFill>
            </a:endParaRPr>
          </a:p>
        </p:txBody>
      </p:sp>
      <p:graphicFrame>
        <p:nvGraphicFramePr>
          <p:cNvPr id="22530" name="Object 8"/>
          <p:cNvGraphicFramePr>
            <a:graphicFrameLocks noChangeAspect="1"/>
          </p:cNvGraphicFramePr>
          <p:nvPr/>
        </p:nvGraphicFramePr>
        <p:xfrm>
          <a:off x="357158" y="4929198"/>
          <a:ext cx="3286148" cy="1208616"/>
        </p:xfrm>
        <a:graphic>
          <a:graphicData uri="http://schemas.openxmlformats.org/presentationml/2006/ole">
            <p:oleObj spid="_x0000_s2522114" name="Формула" r:id="rId3" imgW="1346040" imgH="495000" progId="Equation.3">
              <p:embed/>
            </p:oleObj>
          </a:graphicData>
        </a:graphic>
      </p:graphicFrame>
      <p:graphicFrame>
        <p:nvGraphicFramePr>
          <p:cNvPr id="22544" name="Object 8"/>
          <p:cNvGraphicFramePr>
            <a:graphicFrameLocks noChangeAspect="1"/>
          </p:cNvGraphicFramePr>
          <p:nvPr/>
        </p:nvGraphicFramePr>
        <p:xfrm>
          <a:off x="357158" y="1071546"/>
          <a:ext cx="4214843" cy="696634"/>
        </p:xfrm>
        <a:graphic>
          <a:graphicData uri="http://schemas.openxmlformats.org/presentationml/2006/ole">
            <p:oleObj spid="_x0000_s2522115" name="Формула" r:id="rId4" imgW="1688760" imgH="279360" progId="Equation.3">
              <p:embed/>
            </p:oleObj>
          </a:graphicData>
        </a:graphic>
      </p:graphicFrame>
      <p:graphicFrame>
        <p:nvGraphicFramePr>
          <p:cNvPr id="22545" name="Object 8"/>
          <p:cNvGraphicFramePr>
            <a:graphicFrameLocks noChangeAspect="1"/>
          </p:cNvGraphicFramePr>
          <p:nvPr/>
        </p:nvGraphicFramePr>
        <p:xfrm>
          <a:off x="357158" y="1857364"/>
          <a:ext cx="2571768" cy="743909"/>
        </p:xfrm>
        <a:graphic>
          <a:graphicData uri="http://schemas.openxmlformats.org/presentationml/2006/ole">
            <p:oleObj spid="_x0000_s2522116" name="Формула" r:id="rId5" imgW="965160" imgH="279360" progId="Equation.3">
              <p:embed/>
            </p:oleObj>
          </a:graphicData>
        </a:graphic>
      </p:graphicFrame>
      <p:graphicFrame>
        <p:nvGraphicFramePr>
          <p:cNvPr id="22546" name="Object 8"/>
          <p:cNvGraphicFramePr>
            <a:graphicFrameLocks noChangeAspect="1"/>
          </p:cNvGraphicFramePr>
          <p:nvPr/>
        </p:nvGraphicFramePr>
        <p:xfrm>
          <a:off x="357158" y="2786058"/>
          <a:ext cx="3786214" cy="743171"/>
        </p:xfrm>
        <a:graphic>
          <a:graphicData uri="http://schemas.openxmlformats.org/presentationml/2006/ole">
            <p:oleObj spid="_x0000_s2522117" name="Формула" r:id="rId6" imgW="1422360" imgH="279360" progId="Equation.3">
              <p:embed/>
            </p:oleObj>
          </a:graphicData>
        </a:graphic>
      </p:graphicFrame>
      <p:graphicFrame>
        <p:nvGraphicFramePr>
          <p:cNvPr id="2522118" name="Object 6"/>
          <p:cNvGraphicFramePr>
            <a:graphicFrameLocks noChangeAspect="1"/>
          </p:cNvGraphicFramePr>
          <p:nvPr/>
        </p:nvGraphicFramePr>
        <p:xfrm>
          <a:off x="357158" y="3714752"/>
          <a:ext cx="7215238" cy="741262"/>
        </p:xfrm>
        <a:graphic>
          <a:graphicData uri="http://schemas.openxmlformats.org/presentationml/2006/ole">
            <p:oleObj spid="_x0000_s2522118" name="Формула" r:id="rId7" imgW="2717640" imgH="279360" progId="Equation.3">
              <p:embed/>
            </p:oleObj>
          </a:graphicData>
        </a:graphic>
      </p:graphicFrame>
      <p:graphicFrame>
        <p:nvGraphicFramePr>
          <p:cNvPr id="2522119" name="Object 8"/>
          <p:cNvGraphicFramePr>
            <a:graphicFrameLocks noChangeAspect="1"/>
          </p:cNvGraphicFramePr>
          <p:nvPr/>
        </p:nvGraphicFramePr>
        <p:xfrm>
          <a:off x="4857752" y="4643446"/>
          <a:ext cx="1785950" cy="995116"/>
        </p:xfrm>
        <a:graphic>
          <a:graphicData uri="http://schemas.openxmlformats.org/presentationml/2006/ole">
            <p:oleObj spid="_x0000_s2522119" name="Формула" r:id="rId8" imgW="888840" imgH="495000" progId="Equation.3">
              <p:embed/>
            </p:oleObj>
          </a:graphicData>
        </a:graphic>
      </p:graphicFrame>
      <p:graphicFrame>
        <p:nvGraphicFramePr>
          <p:cNvPr id="2522120" name="Object 8"/>
          <p:cNvGraphicFramePr>
            <a:graphicFrameLocks noChangeAspect="1"/>
          </p:cNvGraphicFramePr>
          <p:nvPr/>
        </p:nvGraphicFramePr>
        <p:xfrm>
          <a:off x="4857752" y="5643578"/>
          <a:ext cx="1929067" cy="928670"/>
        </p:xfrm>
        <a:graphic>
          <a:graphicData uri="http://schemas.openxmlformats.org/presentationml/2006/ole">
            <p:oleObj spid="_x0000_s2522120" name="Формула" r:id="rId9" imgW="1028520" imgH="495000" progId="Equation.3">
              <p:embed/>
            </p:oleObj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 flipV="1">
            <a:off x="3643306" y="5143512"/>
            <a:ext cx="1214446" cy="42862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643306" y="5572140"/>
            <a:ext cx="1214446" cy="50006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-1"/>
          <a:ext cx="9144000" cy="7387153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9144000"/>
              </a:tblGrid>
              <a:tr h="10926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Производные элементарных  функций</a:t>
                      </a:r>
                      <a:endParaRPr lang="ru-RU" sz="3600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86318">
                <a:tc>
                  <a:txBody>
                    <a:bodyPr/>
                    <a:lstStyle/>
                    <a:p>
                      <a:pPr algn="l"/>
                      <a:r>
                        <a:rPr lang="ru-RU" sz="3600" dirty="0" smtClean="0"/>
                        <a:t>1) </a:t>
                      </a:r>
                      <a:endParaRPr lang="ru-RU" sz="3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86318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kern="1200" dirty="0" smtClean="0"/>
                        <a:t>2) </a:t>
                      </a:r>
                      <a:endParaRPr kumimoji="0" lang="ru-RU" sz="3600" b="1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86318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kern="1200" dirty="0" smtClean="0"/>
                        <a:t>3)</a:t>
                      </a:r>
                      <a:endParaRPr kumimoji="0" lang="ru-RU" sz="3600" b="1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320512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kern="1200" dirty="0" smtClean="0"/>
                        <a:t>4) </a:t>
                      </a:r>
                      <a:endParaRPr kumimoji="0" lang="ru-RU" sz="3600" b="1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428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600" kern="1200" dirty="0" smtClean="0"/>
                        <a:t>5) </a:t>
                      </a:r>
                      <a:endParaRPr kumimoji="0" lang="en-US" sz="3600" b="1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863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600" b="1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0482" name="Object 5"/>
          <p:cNvGraphicFramePr>
            <a:graphicFrameLocks noChangeAspect="1"/>
          </p:cNvGraphicFramePr>
          <p:nvPr/>
        </p:nvGraphicFramePr>
        <p:xfrm>
          <a:off x="857224" y="3857628"/>
          <a:ext cx="3076575" cy="1211262"/>
        </p:xfrm>
        <a:graphic>
          <a:graphicData uri="http://schemas.openxmlformats.org/presentationml/2006/ole">
            <p:oleObj spid="_x0000_s20482" name="Формула" r:id="rId3" imgW="812520" imgH="419040" progId="Equation.3">
              <p:embed/>
            </p:oleObj>
          </a:graphicData>
        </a:graphic>
      </p:graphicFrame>
      <p:graphicFrame>
        <p:nvGraphicFramePr>
          <p:cNvPr id="20487" name="Object 5"/>
          <p:cNvGraphicFramePr>
            <a:graphicFrameLocks noChangeAspect="1"/>
          </p:cNvGraphicFramePr>
          <p:nvPr/>
        </p:nvGraphicFramePr>
        <p:xfrm>
          <a:off x="928662" y="1357298"/>
          <a:ext cx="1585912" cy="514350"/>
        </p:xfrm>
        <a:graphic>
          <a:graphicData uri="http://schemas.openxmlformats.org/presentationml/2006/ole">
            <p:oleObj spid="_x0000_s20487" name="Формула" r:id="rId4" imgW="419040" imgH="177480" progId="Equation.3">
              <p:embed/>
            </p:oleObj>
          </a:graphicData>
        </a:graphic>
      </p:graphicFrame>
      <p:graphicFrame>
        <p:nvGraphicFramePr>
          <p:cNvPr id="20488" name="Object 5"/>
          <p:cNvGraphicFramePr>
            <a:graphicFrameLocks noChangeAspect="1"/>
          </p:cNvGraphicFramePr>
          <p:nvPr/>
        </p:nvGraphicFramePr>
        <p:xfrm>
          <a:off x="928662" y="2056273"/>
          <a:ext cx="1571636" cy="601193"/>
        </p:xfrm>
        <a:graphic>
          <a:graphicData uri="http://schemas.openxmlformats.org/presentationml/2006/ole">
            <p:oleObj spid="_x0000_s20488" name="Формула" r:id="rId5" imgW="355320" imgH="177480" progId="Equation.3">
              <p:embed/>
            </p:oleObj>
          </a:graphicData>
        </a:graphic>
      </p:graphicFrame>
      <p:graphicFrame>
        <p:nvGraphicFramePr>
          <p:cNvPr id="20489" name="Object 5"/>
          <p:cNvGraphicFramePr>
            <a:graphicFrameLocks noChangeAspect="1"/>
          </p:cNvGraphicFramePr>
          <p:nvPr/>
        </p:nvGraphicFramePr>
        <p:xfrm>
          <a:off x="857224" y="2808034"/>
          <a:ext cx="3357586" cy="894012"/>
        </p:xfrm>
        <a:graphic>
          <a:graphicData uri="http://schemas.openxmlformats.org/presentationml/2006/ole">
            <p:oleObj spid="_x0000_s20489" name="Формула" r:id="rId6" imgW="838080" imgH="291960" progId="Equation.3">
              <p:embed/>
            </p:oleObj>
          </a:graphicData>
        </a:graphic>
      </p:graphicFrame>
      <p:graphicFrame>
        <p:nvGraphicFramePr>
          <p:cNvPr id="20492" name="Object 5"/>
          <p:cNvGraphicFramePr>
            <a:graphicFrameLocks noChangeAspect="1"/>
          </p:cNvGraphicFramePr>
          <p:nvPr/>
        </p:nvGraphicFramePr>
        <p:xfrm>
          <a:off x="928662" y="5000636"/>
          <a:ext cx="3071914" cy="1500198"/>
        </p:xfrm>
        <a:graphic>
          <a:graphicData uri="http://schemas.openxmlformats.org/presentationml/2006/ole">
            <p:oleObj spid="_x0000_s20492" name="Формула" r:id="rId7" imgW="774360" imgH="495000" progId="Equation.3">
              <p:embed/>
            </p:oleObj>
          </a:graphicData>
        </a:graphic>
      </p:graphicFrame>
      <p:sp>
        <p:nvSpPr>
          <p:cNvPr id="8" name="Правая фигурная скобка 7"/>
          <p:cNvSpPr/>
          <p:nvPr/>
        </p:nvSpPr>
        <p:spPr>
          <a:xfrm>
            <a:off x="4357686" y="2000240"/>
            <a:ext cx="571504" cy="4500594"/>
          </a:xfrm>
          <a:prstGeom prst="righ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072066" y="3857628"/>
            <a:ext cx="36433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СТЕПЕННЫЕ ФУНКЦИИ</a:t>
            </a:r>
            <a:endParaRPr lang="ru-RU" sz="2800" dirty="0"/>
          </a:p>
        </p:txBody>
      </p:sp>
      <p:graphicFrame>
        <p:nvGraphicFramePr>
          <p:cNvPr id="20493" name="Object 13"/>
          <p:cNvGraphicFramePr>
            <a:graphicFrameLocks noChangeAspect="1"/>
          </p:cNvGraphicFramePr>
          <p:nvPr/>
        </p:nvGraphicFramePr>
        <p:xfrm>
          <a:off x="2784475" y="1357313"/>
          <a:ext cx="4230688" cy="587375"/>
        </p:xfrm>
        <a:graphic>
          <a:graphicData uri="http://schemas.openxmlformats.org/presentationml/2006/ole">
            <p:oleObj spid="_x0000_s20493" name="Формула" r:id="rId8" imgW="111744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-1"/>
          <a:ext cx="9144000" cy="7744343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9144000"/>
              </a:tblGrid>
              <a:tr h="10926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Производные элементарных  функций</a:t>
                      </a:r>
                      <a:endParaRPr lang="ru-RU" sz="3600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86318">
                <a:tc>
                  <a:txBody>
                    <a:bodyPr/>
                    <a:lstStyle/>
                    <a:p>
                      <a:pPr algn="l"/>
                      <a:r>
                        <a:rPr lang="ru-RU" sz="3600" dirty="0" smtClean="0"/>
                        <a:t>6) </a:t>
                      </a:r>
                      <a:endParaRPr lang="ru-RU" sz="3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86318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kern="1200" dirty="0" smtClean="0"/>
                        <a:t>7) </a:t>
                      </a:r>
                      <a:endParaRPr kumimoji="0" lang="ru-RU" sz="3600" b="1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78136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kern="1200" dirty="0" smtClean="0"/>
                        <a:t>8)</a:t>
                      </a:r>
                      <a:endParaRPr kumimoji="0" lang="ru-RU" sz="3600" b="1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333801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kern="1200" dirty="0" smtClean="0"/>
                        <a:t>9) </a:t>
                      </a:r>
                      <a:endParaRPr kumimoji="0" lang="ru-RU" sz="3600" b="1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3808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600" kern="1200" dirty="0" smtClean="0"/>
                        <a:t>10) </a:t>
                      </a:r>
                      <a:endParaRPr kumimoji="0" lang="en-US" sz="3600" b="1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863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600" kern="1200" dirty="0" smtClean="0"/>
                        <a:t> </a:t>
                      </a:r>
                      <a:endParaRPr kumimoji="0" lang="en-US" sz="3600" b="1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762000" y="1071563"/>
          <a:ext cx="3363913" cy="844550"/>
        </p:xfrm>
        <a:graphic>
          <a:graphicData uri="http://schemas.openxmlformats.org/presentationml/2006/ole">
            <p:oleObj spid="_x0000_s433158" name="Формула" r:id="rId3" imgW="888840" imgH="291960" progId="Equation.3">
              <p:embed/>
            </p:oleObj>
          </a:graphicData>
        </a:graphic>
      </p:graphicFrame>
      <p:graphicFrame>
        <p:nvGraphicFramePr>
          <p:cNvPr id="20491" name="Object 11"/>
          <p:cNvGraphicFramePr>
            <a:graphicFrameLocks noChangeAspect="1"/>
          </p:cNvGraphicFramePr>
          <p:nvPr/>
        </p:nvGraphicFramePr>
        <p:xfrm>
          <a:off x="762000" y="1928813"/>
          <a:ext cx="4278313" cy="844550"/>
        </p:xfrm>
        <a:graphic>
          <a:graphicData uri="http://schemas.openxmlformats.org/presentationml/2006/ole">
            <p:oleObj spid="_x0000_s433159" name="Формула" r:id="rId4" imgW="1130040" imgH="291960" progId="Equation.3">
              <p:embed/>
            </p:oleObj>
          </a:graphicData>
        </a:graphic>
      </p:graphicFrame>
      <p:graphicFrame>
        <p:nvGraphicFramePr>
          <p:cNvPr id="433160" name="Object 6"/>
          <p:cNvGraphicFramePr>
            <a:graphicFrameLocks noChangeAspect="1"/>
          </p:cNvGraphicFramePr>
          <p:nvPr/>
        </p:nvGraphicFramePr>
        <p:xfrm>
          <a:off x="1011238" y="4214813"/>
          <a:ext cx="2692400" cy="1276350"/>
        </p:xfrm>
        <a:graphic>
          <a:graphicData uri="http://schemas.openxmlformats.org/presentationml/2006/ole">
            <p:oleObj spid="_x0000_s433160" name="Формула" r:id="rId5" imgW="622080" imgH="393480" progId="Equation.3">
              <p:embed/>
            </p:oleObj>
          </a:graphicData>
        </a:graphic>
      </p:graphicFrame>
      <p:graphicFrame>
        <p:nvGraphicFramePr>
          <p:cNvPr id="433161" name="Object 7"/>
          <p:cNvGraphicFramePr>
            <a:graphicFrameLocks noChangeAspect="1"/>
          </p:cNvGraphicFramePr>
          <p:nvPr/>
        </p:nvGraphicFramePr>
        <p:xfrm>
          <a:off x="908050" y="2928938"/>
          <a:ext cx="4246563" cy="1203325"/>
        </p:xfrm>
        <a:graphic>
          <a:graphicData uri="http://schemas.openxmlformats.org/presentationml/2006/ole">
            <p:oleObj spid="_x0000_s433161" name="Формула" r:id="rId6" imgW="1041120" imgH="393480" progId="Equation.3">
              <p:embed/>
            </p:oleObj>
          </a:graphicData>
        </a:graphic>
      </p:graphicFrame>
      <p:graphicFrame>
        <p:nvGraphicFramePr>
          <p:cNvPr id="433162" name="Object 7"/>
          <p:cNvGraphicFramePr>
            <a:graphicFrameLocks noChangeAspect="1"/>
          </p:cNvGraphicFramePr>
          <p:nvPr/>
        </p:nvGraphicFramePr>
        <p:xfrm>
          <a:off x="1127125" y="5572125"/>
          <a:ext cx="4205288" cy="1285875"/>
        </p:xfrm>
        <a:graphic>
          <a:graphicData uri="http://schemas.openxmlformats.org/presentationml/2006/ole">
            <p:oleObj spid="_x0000_s433162" name="Формула" r:id="rId7" imgW="965160" imgH="393480" progId="Equation.3">
              <p:embed/>
            </p:oleObj>
          </a:graphicData>
        </a:graphic>
      </p:graphicFrame>
      <p:sp>
        <p:nvSpPr>
          <p:cNvPr id="8" name="Правая фигурная скобка 7"/>
          <p:cNvSpPr/>
          <p:nvPr/>
        </p:nvSpPr>
        <p:spPr>
          <a:xfrm>
            <a:off x="5286380" y="1214422"/>
            <a:ext cx="571504" cy="1643074"/>
          </a:xfrm>
          <a:prstGeom prst="righ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5500694" y="2928934"/>
            <a:ext cx="571504" cy="3929066"/>
          </a:xfrm>
          <a:prstGeom prst="righ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857884" y="1643050"/>
            <a:ext cx="3143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ПОКАЗАТЕЛЬНЫЕ ФУНКЦИИ</a:t>
            </a:r>
            <a:endParaRPr lang="ru-RU" sz="2200" dirty="0"/>
          </a:p>
        </p:txBody>
      </p:sp>
      <p:sp>
        <p:nvSpPr>
          <p:cNvPr id="11" name="TextBox 10"/>
          <p:cNvSpPr txBox="1"/>
          <p:nvPr/>
        </p:nvSpPr>
        <p:spPr>
          <a:xfrm>
            <a:off x="5929322" y="4500570"/>
            <a:ext cx="32146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ЛОГАРИФМИЧЕСКИЕ ФУНКЦИИ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-1"/>
          <a:ext cx="9144000" cy="7744343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9144000"/>
              </a:tblGrid>
              <a:tr h="109260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 smtClean="0"/>
                        <a:t>Производные элементарных  функций</a:t>
                      </a:r>
                      <a:endParaRPr lang="ru-RU" sz="3600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86318">
                <a:tc>
                  <a:txBody>
                    <a:bodyPr/>
                    <a:lstStyle/>
                    <a:p>
                      <a:pPr algn="l"/>
                      <a:r>
                        <a:rPr lang="ru-RU" sz="3600" dirty="0" smtClean="0"/>
                        <a:t>11) </a:t>
                      </a:r>
                      <a:endParaRPr lang="ru-RU" sz="3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86318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kern="1200" dirty="0" smtClean="0"/>
                        <a:t>12) </a:t>
                      </a:r>
                      <a:endParaRPr kumimoji="0" lang="ru-RU" sz="3600" b="1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78136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kern="1200" dirty="0" smtClean="0"/>
                        <a:t>13)</a:t>
                      </a:r>
                      <a:endParaRPr kumimoji="0" lang="ru-RU" sz="3600" b="1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333801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3600" kern="1200" dirty="0" smtClean="0"/>
                        <a:t>14) </a:t>
                      </a:r>
                      <a:endParaRPr kumimoji="0" lang="ru-RU" sz="3600" b="1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3808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600" b="1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863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600" kern="1200" dirty="0" smtClean="0"/>
                        <a:t> </a:t>
                      </a:r>
                      <a:endParaRPr kumimoji="0" lang="en-US" sz="3600" b="1" i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1311275" y="1143000"/>
          <a:ext cx="3267075" cy="808038"/>
        </p:xfrm>
        <a:graphic>
          <a:graphicData uri="http://schemas.openxmlformats.org/presentationml/2006/ole">
            <p:oleObj spid="_x0000_s434178" name="Формула" r:id="rId3" imgW="863280" imgH="279360" progId="Equation.3">
              <p:embed/>
            </p:oleObj>
          </a:graphicData>
        </a:graphic>
      </p:graphicFrame>
      <p:graphicFrame>
        <p:nvGraphicFramePr>
          <p:cNvPr id="434183" name="Object 7"/>
          <p:cNvGraphicFramePr>
            <a:graphicFrameLocks noChangeAspect="1"/>
          </p:cNvGraphicFramePr>
          <p:nvPr/>
        </p:nvGraphicFramePr>
        <p:xfrm>
          <a:off x="1262063" y="1928813"/>
          <a:ext cx="3605212" cy="808037"/>
        </p:xfrm>
        <a:graphic>
          <a:graphicData uri="http://schemas.openxmlformats.org/presentationml/2006/ole">
            <p:oleObj spid="_x0000_s434183" name="Формула" r:id="rId4" imgW="952200" imgH="279360" progId="Equation.3">
              <p:embed/>
            </p:oleObj>
          </a:graphicData>
        </a:graphic>
      </p:graphicFrame>
      <p:graphicFrame>
        <p:nvGraphicFramePr>
          <p:cNvPr id="434184" name="Object 8"/>
          <p:cNvGraphicFramePr>
            <a:graphicFrameLocks noChangeAspect="1"/>
          </p:cNvGraphicFramePr>
          <p:nvPr/>
        </p:nvGraphicFramePr>
        <p:xfrm>
          <a:off x="1190625" y="2928938"/>
          <a:ext cx="3363913" cy="1138237"/>
        </p:xfrm>
        <a:graphic>
          <a:graphicData uri="http://schemas.openxmlformats.org/presentationml/2006/ole">
            <p:oleObj spid="_x0000_s434184" name="Формула" r:id="rId5" imgW="888840" imgH="393480" progId="Equation.3">
              <p:embed/>
            </p:oleObj>
          </a:graphicData>
        </a:graphic>
      </p:graphicFrame>
      <p:graphicFrame>
        <p:nvGraphicFramePr>
          <p:cNvPr id="434186" name="Object 10"/>
          <p:cNvGraphicFramePr>
            <a:graphicFrameLocks noChangeAspect="1"/>
          </p:cNvGraphicFramePr>
          <p:nvPr/>
        </p:nvGraphicFramePr>
        <p:xfrm>
          <a:off x="1190625" y="4286250"/>
          <a:ext cx="3940175" cy="1138238"/>
        </p:xfrm>
        <a:graphic>
          <a:graphicData uri="http://schemas.openxmlformats.org/presentationml/2006/ole">
            <p:oleObj spid="_x0000_s434186" name="Формула" r:id="rId6" imgW="1041120" imgH="393480" progId="Equation.3">
              <p:embed/>
            </p:oleObj>
          </a:graphicData>
        </a:graphic>
      </p:graphicFrame>
      <p:sp>
        <p:nvSpPr>
          <p:cNvPr id="7" name="Правая фигурная скобка 6"/>
          <p:cNvSpPr/>
          <p:nvPr/>
        </p:nvSpPr>
        <p:spPr>
          <a:xfrm>
            <a:off x="5072066" y="1214422"/>
            <a:ext cx="571504" cy="4286280"/>
          </a:xfrm>
          <a:prstGeom prst="righ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643570" y="3000372"/>
            <a:ext cx="33575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ТРИГОНОМЕТРИЧЕСКИЕ ФУНКЦИИ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25315</TotalTime>
  <Words>210</Words>
  <Application>Microsoft Office PowerPoint</Application>
  <PresentationFormat>Экран (4:3)</PresentationFormat>
  <Paragraphs>54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Эркер</vt:lpstr>
      <vt:lpstr>Формула</vt:lpstr>
      <vt:lpstr>Производная функции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Manager>БГА</Manager>
  <Company>ектс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Начала математического анализа</dc:title>
  <dc:creator>Колледж; Башкирцева Г.А.</dc:creator>
  <cp:lastModifiedBy>кабинет 102</cp:lastModifiedBy>
  <cp:revision>1697</cp:revision>
  <dcterms:created xsi:type="dcterms:W3CDTF">2014-02-06T11:08:09Z</dcterms:created>
  <dcterms:modified xsi:type="dcterms:W3CDTF">2021-10-27T05:59:22Z</dcterms:modified>
</cp:coreProperties>
</file>