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296" r:id="rId4"/>
    <p:sldId id="297" r:id="rId5"/>
    <p:sldId id="298" r:id="rId6"/>
    <p:sldId id="299" r:id="rId7"/>
    <p:sldId id="300" r:id="rId8"/>
    <p:sldId id="301" r:id="rId9"/>
    <p:sldId id="302" r:id="rId10"/>
    <p:sldId id="303" r:id="rId11"/>
    <p:sldId id="304" r:id="rId12"/>
    <p:sldId id="305" r:id="rId13"/>
    <p:sldId id="306"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93" r:id="rId40"/>
    <p:sldId id="307" r:id="rId41"/>
    <p:sldId id="308" r:id="rId42"/>
    <p:sldId id="309" r:id="rId43"/>
    <p:sldId id="310" r:id="rId44"/>
    <p:sldId id="311"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2" autoAdjust="0"/>
    <p:restoredTop sz="94660"/>
  </p:normalViewPr>
  <p:slideViewPr>
    <p:cSldViewPr>
      <p:cViewPr>
        <p:scale>
          <a:sx n="75" d="100"/>
          <a:sy n="75" d="100"/>
        </p:scale>
        <p:origin x="-2664" y="-8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08.05.2015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08.05.2015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08.05.2015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08.05.2015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ИГОРЬ\Documents\825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a:spLocks noGrp="1"/>
          </p:cNvSpPr>
          <p:nvPr>
            <p:ph type="ctrTitle"/>
          </p:nvPr>
        </p:nvSpPr>
        <p:spPr>
          <a:xfrm>
            <a:off x="0" y="2585975"/>
            <a:ext cx="9144000" cy="1686049"/>
          </a:xfrm>
        </p:spPr>
        <p:style>
          <a:lnRef idx="1">
            <a:schemeClr val="dk1"/>
          </a:lnRef>
          <a:fillRef idx="1001">
            <a:schemeClr val="lt1"/>
          </a:fillRef>
          <a:effectRef idx="1">
            <a:schemeClr val="dk1"/>
          </a:effectRef>
          <a:fontRef idx="minor">
            <a:schemeClr val="dk1"/>
          </a:fontRef>
        </p:style>
        <p:txBody>
          <a:bodyPr>
            <a:noAutofit/>
          </a:bodyPr>
          <a:lstStyle/>
          <a:p>
            <a:r>
              <a:rPr lang="en-US" sz="5400" dirty="0">
                <a:solidFill>
                  <a:schemeClr val="bg1"/>
                </a:solidFill>
                <a:effectLst/>
                <a:latin typeface="a_Algerius" pitchFamily="82" charset="-52"/>
              </a:rPr>
              <a:t> </a:t>
            </a:r>
            <a:r>
              <a:rPr lang="ru-RU" sz="5400" dirty="0" smtClean="0">
                <a:solidFill>
                  <a:srgbClr val="FF0000"/>
                </a:solidFill>
                <a:effectLst/>
                <a:latin typeface="a_Algerius" pitchFamily="82" charset="-52"/>
              </a:rPr>
              <a:t>Система времён </a:t>
            </a:r>
            <a:br>
              <a:rPr lang="ru-RU" sz="5400" dirty="0" smtClean="0">
                <a:solidFill>
                  <a:srgbClr val="FF0000"/>
                </a:solidFill>
                <a:effectLst/>
                <a:latin typeface="a_Algerius" pitchFamily="82" charset="-52"/>
              </a:rPr>
            </a:br>
            <a:r>
              <a:rPr lang="ru-RU" sz="5400" dirty="0" smtClean="0">
                <a:solidFill>
                  <a:srgbClr val="FF0000"/>
                </a:solidFill>
                <a:effectLst/>
                <a:latin typeface="a_Algerius" pitchFamily="82" charset="-52"/>
              </a:rPr>
              <a:t>английского глагола</a:t>
            </a:r>
            <a:endParaRPr lang="ru-RU" sz="5400" dirty="0">
              <a:solidFill>
                <a:srgbClr val="00B0F0"/>
              </a:solidFill>
              <a:effectLst/>
              <a:latin typeface="a_Algerius" pitchFamily="82" charset="-52"/>
            </a:endParaRPr>
          </a:p>
        </p:txBody>
      </p:sp>
    </p:spTree>
    <p:extLst>
      <p:ext uri="{BB962C8B-B14F-4D97-AF65-F5344CB8AC3E}">
        <p14:creationId xmlns:p14="http://schemas.microsoft.com/office/powerpoint/2010/main" val="1876598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Times New Roman" pitchFamily="18" charset="0"/>
                <a:cs typeface="Times New Roman" pitchFamily="18" charset="0"/>
              </a:rPr>
              <a:t>The Present Perfect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(Настоящее завершенное время)</a:t>
            </a:r>
            <a:endParaRPr lang="ru-RU" dirty="0"/>
          </a:p>
        </p:txBody>
      </p:sp>
      <p:sp>
        <p:nvSpPr>
          <p:cNvPr id="3" name="Объект 2"/>
          <p:cNvSpPr>
            <a:spLocks noGrp="1"/>
          </p:cNvSpPr>
          <p:nvPr>
            <p:ph idx="1"/>
          </p:nvPr>
        </p:nvSpPr>
        <p:spPr/>
        <p:txBody>
          <a:bodyPr/>
          <a:lstStyle/>
          <a:p>
            <a:pPr>
              <a:buNone/>
            </a:pPr>
            <a:r>
              <a:rPr lang="ru-RU" sz="3200" b="1" dirty="0">
                <a:solidFill>
                  <a:srgbClr val="C00000"/>
                </a:solidFill>
              </a:rPr>
              <a:t>Временные указатели:</a:t>
            </a:r>
          </a:p>
          <a:p>
            <a:pPr>
              <a:buNone/>
            </a:pPr>
            <a:r>
              <a:rPr lang="en-US" sz="3200" b="1" dirty="0"/>
              <a:t>already</a:t>
            </a:r>
            <a:r>
              <a:rPr lang="ru-RU" sz="3200" b="1" dirty="0"/>
              <a:t>-уже,</a:t>
            </a:r>
            <a:endParaRPr lang="en-US" sz="3200" b="1" dirty="0"/>
          </a:p>
          <a:p>
            <a:pPr>
              <a:buNone/>
            </a:pPr>
            <a:r>
              <a:rPr lang="en-US" sz="3200" b="1" dirty="0"/>
              <a:t>just</a:t>
            </a:r>
            <a:r>
              <a:rPr lang="ru-RU" sz="3200" b="1" dirty="0"/>
              <a:t>-только что, совсем недавно,</a:t>
            </a:r>
            <a:endParaRPr lang="en-US" sz="3200" b="1" dirty="0"/>
          </a:p>
          <a:p>
            <a:pPr>
              <a:buNone/>
            </a:pPr>
            <a:r>
              <a:rPr lang="en-US" sz="3200" b="1" dirty="0"/>
              <a:t>ever</a:t>
            </a:r>
            <a:r>
              <a:rPr lang="ru-RU" sz="3200" b="1" dirty="0"/>
              <a:t>-когда-нибудь, в какой либо ситуации,</a:t>
            </a:r>
            <a:endParaRPr lang="en-US" sz="3200" b="1" dirty="0"/>
          </a:p>
          <a:p>
            <a:pPr>
              <a:buNone/>
            </a:pPr>
            <a:r>
              <a:rPr lang="en-US" sz="3200" b="1" dirty="0"/>
              <a:t>never</a:t>
            </a:r>
            <a:r>
              <a:rPr lang="ru-RU" sz="3200" b="1" dirty="0"/>
              <a:t>-никогда,</a:t>
            </a:r>
            <a:endParaRPr lang="en-US" sz="3200" b="1" dirty="0"/>
          </a:p>
          <a:p>
            <a:pPr>
              <a:buNone/>
            </a:pPr>
            <a:r>
              <a:rPr lang="en-US" sz="3200" b="1" dirty="0"/>
              <a:t>lately</a:t>
            </a:r>
            <a:r>
              <a:rPr lang="ru-RU" sz="3200" b="1" dirty="0"/>
              <a:t>- в последнее время,</a:t>
            </a:r>
            <a:endParaRPr lang="en-US" sz="3200" b="1" dirty="0"/>
          </a:p>
          <a:p>
            <a:pPr>
              <a:buNone/>
            </a:pPr>
            <a:r>
              <a:rPr lang="en-US" sz="3200" b="1" dirty="0"/>
              <a:t>recently</a:t>
            </a:r>
            <a:r>
              <a:rPr lang="ru-RU" sz="3200" b="1" dirty="0"/>
              <a:t>-недавно, на днях.</a:t>
            </a:r>
            <a:endParaRPr lang="en-US" sz="3200" b="1" dirty="0"/>
          </a:p>
          <a:p>
            <a:endParaRPr lang="ru-RU" dirty="0"/>
          </a:p>
        </p:txBody>
      </p:sp>
      <p:pic>
        <p:nvPicPr>
          <p:cNvPr id="24578" name="Picture 2" descr="C:\Users\Алена\Desktop\dep_12630869-3d-man-showing-thumbs-up-with-green-check-mark-on-white-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37112"/>
            <a:ext cx="2703177" cy="2028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04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Present Perfect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Объект 2"/>
          <p:cNvSpPr>
            <a:spLocks noGrp="1"/>
          </p:cNvSpPr>
          <p:nvPr>
            <p:ph idx="1"/>
          </p:nvPr>
        </p:nvSpPr>
        <p:spPr/>
        <p:txBody>
          <a:bodyPr/>
          <a:lstStyle/>
          <a:p>
            <a:pPr algn="ctr">
              <a:buNone/>
            </a:pPr>
            <a:r>
              <a:rPr lang="en-US" dirty="0">
                <a:latin typeface="Times New Roman" pitchFamily="18" charset="0"/>
                <a:cs typeface="Times New Roman" pitchFamily="18" charset="0"/>
              </a:rPr>
              <a:t> </a:t>
            </a:r>
            <a:r>
              <a:rPr lang="en-US" sz="4400" b="1" dirty="0">
                <a:solidFill>
                  <a:srgbClr val="FFC000"/>
                </a:solidFill>
                <a:latin typeface="Times New Roman" pitchFamily="18" charset="0"/>
                <a:cs typeface="Times New Roman" pitchFamily="18" charset="0"/>
              </a:rPr>
              <a:t>To have + Participle II</a:t>
            </a:r>
          </a:p>
          <a:p>
            <a:pPr algn="just">
              <a:buNone/>
            </a:pPr>
            <a:r>
              <a:rPr lang="en-US" sz="3600" dirty="0" smtClean="0">
                <a:latin typeface="Times New Roman" pitchFamily="18" charset="0"/>
                <a:cs typeface="Times New Roman" pitchFamily="18" charset="0"/>
              </a:rPr>
              <a:t>I</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have</a:t>
            </a:r>
          </a:p>
          <a:p>
            <a:pPr algn="just">
              <a:buNone/>
            </a:pPr>
            <a:r>
              <a:rPr lang="en-US" sz="3600" dirty="0">
                <a:latin typeface="Times New Roman" pitchFamily="18" charset="0"/>
                <a:cs typeface="Times New Roman" pitchFamily="18" charset="0"/>
              </a:rPr>
              <a:t>You </a:t>
            </a:r>
            <a:r>
              <a:rPr lang="ru-RU" sz="3600" dirty="0" smtClean="0">
                <a:latin typeface="Times New Roman" pitchFamily="18" charset="0"/>
                <a:cs typeface="Times New Roman" pitchFamily="18" charset="0"/>
              </a:rPr>
              <a:t>            </a:t>
            </a:r>
            <a:r>
              <a:rPr lang="en-US" sz="3600" dirty="0" smtClean="0">
                <a:solidFill>
                  <a:srgbClr val="C00000"/>
                </a:solidFill>
                <a:latin typeface="Times New Roman" pitchFamily="18" charset="0"/>
                <a:cs typeface="Times New Roman" pitchFamily="18" charset="0"/>
              </a:rPr>
              <a:t>have</a:t>
            </a:r>
            <a:endParaRPr lang="en-US" sz="3600" dirty="0">
              <a:solidFill>
                <a:srgbClr val="C00000"/>
              </a:solidFill>
              <a:latin typeface="Times New Roman" pitchFamily="18" charset="0"/>
              <a:cs typeface="Times New Roman" pitchFamily="18" charset="0"/>
            </a:endParaRPr>
          </a:p>
          <a:p>
            <a:pPr algn="just">
              <a:buNone/>
            </a:pPr>
            <a:r>
              <a:rPr lang="en-US" sz="3600" dirty="0">
                <a:latin typeface="Times New Roman" pitchFamily="18" charset="0"/>
                <a:cs typeface="Times New Roman" pitchFamily="18" charset="0"/>
              </a:rPr>
              <a:t>It, he, she </a:t>
            </a:r>
            <a:r>
              <a:rPr lang="ru-RU" sz="3600" dirty="0" smtClean="0">
                <a:latin typeface="Times New Roman" pitchFamily="18" charset="0"/>
                <a:cs typeface="Times New Roman" pitchFamily="18" charset="0"/>
              </a:rPr>
              <a:t>   </a:t>
            </a:r>
            <a:r>
              <a:rPr lang="en-US" sz="3600" dirty="0" smtClean="0">
                <a:solidFill>
                  <a:srgbClr val="C00000"/>
                </a:solidFill>
                <a:latin typeface="Times New Roman" pitchFamily="18" charset="0"/>
                <a:cs typeface="Times New Roman" pitchFamily="18" charset="0"/>
              </a:rPr>
              <a:t>has</a:t>
            </a:r>
            <a:r>
              <a:rPr lang="en-US" sz="3600" dirty="0" smtClean="0">
                <a:latin typeface="Times New Roman" pitchFamily="18" charset="0"/>
                <a:cs typeface="Times New Roman" pitchFamily="18" charset="0"/>
              </a:rPr>
              <a:t>+</a:t>
            </a:r>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V</a:t>
            </a:r>
            <a:r>
              <a:rPr lang="ru-RU"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ed</a:t>
            </a:r>
            <a:r>
              <a:rPr lang="ru-RU" sz="3600" dirty="0">
                <a:latin typeface="Times New Roman" pitchFamily="18" charset="0"/>
                <a:cs typeface="Times New Roman" pitchFamily="18" charset="0"/>
              </a:rPr>
              <a:t>) (</a:t>
            </a:r>
            <a:r>
              <a:rPr lang="en-US" sz="3600" dirty="0">
                <a:latin typeface="Times New Roman" pitchFamily="18" charset="0"/>
                <a:cs typeface="Times New Roman" pitchFamily="18" charset="0"/>
              </a:rPr>
              <a:t>III</a:t>
            </a:r>
            <a:r>
              <a:rPr lang="ru-RU" sz="3600" dirty="0">
                <a:latin typeface="Times New Roman" pitchFamily="18" charset="0"/>
                <a:cs typeface="Times New Roman" pitchFamily="18" charset="0"/>
              </a:rPr>
              <a:t> колонка)</a:t>
            </a:r>
            <a:endParaRPr lang="en-US" sz="3600" dirty="0">
              <a:latin typeface="Times New Roman" pitchFamily="18" charset="0"/>
              <a:cs typeface="Times New Roman" pitchFamily="18" charset="0"/>
            </a:endParaRPr>
          </a:p>
          <a:p>
            <a:pPr algn="just">
              <a:buNone/>
            </a:pPr>
            <a:r>
              <a:rPr lang="en-US" sz="3600" dirty="0">
                <a:latin typeface="Times New Roman" pitchFamily="18" charset="0"/>
                <a:cs typeface="Times New Roman" pitchFamily="18" charset="0"/>
              </a:rPr>
              <a:t>We </a:t>
            </a:r>
            <a:r>
              <a:rPr lang="ru-RU" sz="3600" dirty="0" smtClean="0">
                <a:latin typeface="Times New Roman" pitchFamily="18" charset="0"/>
                <a:cs typeface="Times New Roman" pitchFamily="18" charset="0"/>
              </a:rPr>
              <a:t>              </a:t>
            </a:r>
            <a:r>
              <a:rPr lang="en-US" sz="3600" dirty="0" smtClean="0">
                <a:solidFill>
                  <a:srgbClr val="C00000"/>
                </a:solidFill>
                <a:latin typeface="Times New Roman" pitchFamily="18" charset="0"/>
                <a:cs typeface="Times New Roman" pitchFamily="18" charset="0"/>
              </a:rPr>
              <a:t>have</a:t>
            </a:r>
            <a:endParaRPr lang="en-US" sz="3600" dirty="0">
              <a:latin typeface="Times New Roman" pitchFamily="18" charset="0"/>
              <a:cs typeface="Times New Roman" pitchFamily="18" charset="0"/>
            </a:endParaRPr>
          </a:p>
          <a:p>
            <a:pPr algn="just">
              <a:buNone/>
            </a:pPr>
            <a:r>
              <a:rPr lang="en-US" sz="3600" dirty="0">
                <a:latin typeface="Times New Roman" pitchFamily="18" charset="0"/>
                <a:cs typeface="Times New Roman" pitchFamily="18" charset="0"/>
              </a:rPr>
              <a:t>They </a:t>
            </a:r>
            <a:r>
              <a:rPr lang="ru-RU" sz="3600" dirty="0" smtClean="0">
                <a:latin typeface="Times New Roman" pitchFamily="18" charset="0"/>
                <a:cs typeface="Times New Roman" pitchFamily="18" charset="0"/>
              </a:rPr>
              <a:t>           </a:t>
            </a:r>
            <a:r>
              <a:rPr lang="en-US" sz="3600" dirty="0" smtClean="0">
                <a:solidFill>
                  <a:srgbClr val="C00000"/>
                </a:solidFill>
                <a:latin typeface="Times New Roman" pitchFamily="18" charset="0"/>
                <a:cs typeface="Times New Roman" pitchFamily="18" charset="0"/>
              </a:rPr>
              <a:t>have</a:t>
            </a:r>
            <a:endParaRPr lang="ru-RU" sz="3600" dirty="0"/>
          </a:p>
        </p:txBody>
      </p:sp>
      <p:pic>
        <p:nvPicPr>
          <p:cNvPr id="23554" name="Picture 2" descr="C:\Users\Алена\Desktop\Новая папка\_20140207_1960093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29309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956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Times New Roman" pitchFamily="18" charset="0"/>
                <a:cs typeface="Times New Roman" pitchFamily="18" charset="0"/>
              </a:rPr>
              <a:t>The Present Perfect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179512" y="1196752"/>
            <a:ext cx="8507288" cy="5112608"/>
          </a:xfrm>
        </p:spPr>
        <p:txBody>
          <a:bodyPr>
            <a:normAutofit/>
          </a:bodyPr>
          <a:lstStyle/>
          <a:p>
            <a:pPr algn="ctr">
              <a:buNone/>
            </a:pPr>
            <a:r>
              <a:rPr lang="ru-RU" b="1" dirty="0" smtClean="0">
                <a:solidFill>
                  <a:srgbClr val="FFC000"/>
                </a:solidFill>
              </a:rPr>
              <a:t>Утвердительная форма:</a:t>
            </a:r>
            <a:r>
              <a:rPr lang="en-US" b="1" dirty="0" smtClean="0">
                <a:solidFill>
                  <a:srgbClr val="FFC000"/>
                </a:solidFill>
              </a:rPr>
              <a:t> </a:t>
            </a:r>
            <a:endParaRPr lang="ru-RU" b="1" dirty="0" smtClean="0">
              <a:solidFill>
                <a:srgbClr val="FFC000"/>
              </a:solidFill>
            </a:endParaRPr>
          </a:p>
          <a:p>
            <a:pPr algn="ctr">
              <a:buNone/>
            </a:pPr>
            <a:r>
              <a:rPr lang="en-US" b="1" u="sng" dirty="0" smtClean="0">
                <a:solidFill>
                  <a:srgbClr val="FFFF00"/>
                </a:solidFill>
              </a:rPr>
              <a:t>To </a:t>
            </a:r>
            <a:r>
              <a:rPr lang="en-US" b="1" u="sng" dirty="0">
                <a:solidFill>
                  <a:srgbClr val="FFFF00"/>
                </a:solidFill>
              </a:rPr>
              <a:t>have +</a:t>
            </a:r>
            <a:r>
              <a:rPr lang="en-US" b="1" u="sng" dirty="0" err="1">
                <a:solidFill>
                  <a:srgbClr val="FFFF00"/>
                </a:solidFill>
              </a:rPr>
              <a:t>V+ed</a:t>
            </a:r>
            <a:endParaRPr lang="en-US" b="1" u="sng" dirty="0">
              <a:solidFill>
                <a:srgbClr val="FFFF00"/>
              </a:solidFill>
            </a:endParaRPr>
          </a:p>
          <a:p>
            <a:pPr>
              <a:buNone/>
            </a:pPr>
            <a:r>
              <a:rPr lang="en-US" sz="3200" b="1" dirty="0"/>
              <a:t>I </a:t>
            </a:r>
            <a:r>
              <a:rPr lang="en-US" sz="3200" b="1" dirty="0">
                <a:solidFill>
                  <a:srgbClr val="C00000"/>
                </a:solidFill>
              </a:rPr>
              <a:t>have</a:t>
            </a:r>
            <a:r>
              <a:rPr lang="en-US" sz="3200" b="1" dirty="0"/>
              <a:t> work</a:t>
            </a:r>
            <a:r>
              <a:rPr lang="en-US" sz="3200" b="1" dirty="0">
                <a:solidFill>
                  <a:srgbClr val="C00000"/>
                </a:solidFill>
              </a:rPr>
              <a:t>ed  </a:t>
            </a:r>
            <a:r>
              <a:rPr lang="en-US" sz="3200" b="1" dirty="0"/>
              <a:t>                We </a:t>
            </a:r>
            <a:r>
              <a:rPr lang="en-US" sz="3200" b="1" dirty="0">
                <a:solidFill>
                  <a:srgbClr val="C00000"/>
                </a:solidFill>
              </a:rPr>
              <a:t>have</a:t>
            </a:r>
            <a:r>
              <a:rPr lang="en-US" sz="3200" b="1" dirty="0"/>
              <a:t> work</a:t>
            </a:r>
            <a:r>
              <a:rPr lang="en-US" sz="3200" b="1" dirty="0">
                <a:solidFill>
                  <a:srgbClr val="C00000"/>
                </a:solidFill>
              </a:rPr>
              <a:t>ed</a:t>
            </a:r>
          </a:p>
          <a:p>
            <a:pPr>
              <a:buNone/>
            </a:pPr>
            <a:r>
              <a:rPr lang="en-US" sz="3200" b="1" dirty="0"/>
              <a:t>You </a:t>
            </a:r>
            <a:r>
              <a:rPr lang="en-US" sz="3200" b="1" dirty="0">
                <a:solidFill>
                  <a:srgbClr val="C00000"/>
                </a:solidFill>
              </a:rPr>
              <a:t>have </a:t>
            </a:r>
            <a:r>
              <a:rPr lang="en-US" sz="3200" b="1" dirty="0"/>
              <a:t>work</a:t>
            </a:r>
            <a:r>
              <a:rPr lang="en-US" sz="3200" b="1" dirty="0">
                <a:solidFill>
                  <a:srgbClr val="C00000"/>
                </a:solidFill>
              </a:rPr>
              <a:t>ed</a:t>
            </a:r>
            <a:r>
              <a:rPr lang="en-US" sz="3200" b="1" dirty="0"/>
              <a:t>             They </a:t>
            </a:r>
            <a:r>
              <a:rPr lang="en-US" sz="3200" b="1" dirty="0">
                <a:solidFill>
                  <a:srgbClr val="C00000"/>
                </a:solidFill>
              </a:rPr>
              <a:t>have </a:t>
            </a:r>
            <a:r>
              <a:rPr lang="en-US" sz="3200" b="1" dirty="0"/>
              <a:t>work</a:t>
            </a:r>
            <a:r>
              <a:rPr lang="en-US" sz="3200" b="1" dirty="0">
                <a:solidFill>
                  <a:srgbClr val="C00000"/>
                </a:solidFill>
              </a:rPr>
              <a:t>ed</a:t>
            </a:r>
          </a:p>
          <a:p>
            <a:pPr>
              <a:buNone/>
            </a:pPr>
            <a:r>
              <a:rPr lang="en-US" sz="3200" b="1" dirty="0"/>
              <a:t>It, he, she </a:t>
            </a:r>
            <a:r>
              <a:rPr lang="en-US" sz="3200" b="1" dirty="0">
                <a:solidFill>
                  <a:srgbClr val="C00000"/>
                </a:solidFill>
              </a:rPr>
              <a:t>has</a:t>
            </a:r>
            <a:r>
              <a:rPr lang="en-US" sz="3200" b="1" dirty="0"/>
              <a:t> work</a:t>
            </a:r>
            <a:r>
              <a:rPr lang="en-US" sz="3200" b="1" dirty="0">
                <a:solidFill>
                  <a:srgbClr val="C00000"/>
                </a:solidFill>
              </a:rPr>
              <a:t>ed</a:t>
            </a:r>
          </a:p>
          <a:p>
            <a:pPr algn="ctr">
              <a:buNone/>
            </a:pPr>
            <a:r>
              <a:rPr lang="en-US" b="1" u="sng" dirty="0" smtClean="0">
                <a:solidFill>
                  <a:srgbClr val="FFFF00"/>
                </a:solidFill>
              </a:rPr>
              <a:t> </a:t>
            </a:r>
            <a:r>
              <a:rPr lang="en-US" b="1" u="sng" dirty="0">
                <a:solidFill>
                  <a:srgbClr val="FFFF00"/>
                </a:solidFill>
              </a:rPr>
              <a:t>To have +</a:t>
            </a:r>
            <a:r>
              <a:rPr lang="en-US" b="1" u="sng" dirty="0">
                <a:solidFill>
                  <a:srgbClr val="FFFF00"/>
                </a:solidFill>
                <a:latin typeface="Times New Roman" pitchFamily="18" charset="0"/>
                <a:cs typeface="Times New Roman" pitchFamily="18" charset="0"/>
              </a:rPr>
              <a:t>V </a:t>
            </a:r>
            <a:r>
              <a:rPr lang="ru-RU" b="1" u="sng" dirty="0">
                <a:solidFill>
                  <a:srgbClr val="FFFF00"/>
                </a:solidFill>
                <a:latin typeface="Times New Roman" pitchFamily="18" charset="0"/>
                <a:cs typeface="Times New Roman" pitchFamily="18" charset="0"/>
              </a:rPr>
              <a:t>(</a:t>
            </a:r>
            <a:r>
              <a:rPr lang="en-US" b="1" u="sng" dirty="0">
                <a:solidFill>
                  <a:srgbClr val="FFFF00"/>
                </a:solidFill>
                <a:latin typeface="Times New Roman" pitchFamily="18" charset="0"/>
                <a:cs typeface="Times New Roman" pitchFamily="18" charset="0"/>
              </a:rPr>
              <a:t>III </a:t>
            </a:r>
            <a:r>
              <a:rPr lang="ru-RU" b="1" u="sng" dirty="0">
                <a:solidFill>
                  <a:srgbClr val="FFFF00"/>
                </a:solidFill>
                <a:latin typeface="Times New Roman" pitchFamily="18" charset="0"/>
                <a:cs typeface="Times New Roman" pitchFamily="18" charset="0"/>
              </a:rPr>
              <a:t>кол.)</a:t>
            </a:r>
            <a:endParaRPr lang="en-US" b="1" u="sng" dirty="0">
              <a:solidFill>
                <a:srgbClr val="FFFF00"/>
              </a:solidFill>
              <a:latin typeface="Times New Roman" pitchFamily="18" charset="0"/>
              <a:cs typeface="Times New Roman" pitchFamily="18" charset="0"/>
            </a:endParaRPr>
          </a:p>
          <a:p>
            <a:pPr>
              <a:buNone/>
            </a:pPr>
            <a:r>
              <a:rPr lang="en-US" sz="3200" b="1" dirty="0">
                <a:solidFill>
                  <a:srgbClr val="C00000"/>
                </a:solidFill>
              </a:rPr>
              <a:t>         </a:t>
            </a:r>
            <a:r>
              <a:rPr lang="en-US" sz="3200" b="1" dirty="0"/>
              <a:t>I </a:t>
            </a:r>
            <a:r>
              <a:rPr lang="en-US" sz="3200" b="1" dirty="0">
                <a:solidFill>
                  <a:srgbClr val="C00000"/>
                </a:solidFill>
              </a:rPr>
              <a:t>have</a:t>
            </a:r>
            <a:r>
              <a:rPr lang="en-US" sz="3200" b="1" dirty="0"/>
              <a:t> </a:t>
            </a:r>
            <a:r>
              <a:rPr lang="en-US" sz="3200" b="1" dirty="0">
                <a:solidFill>
                  <a:srgbClr val="C00000"/>
                </a:solidFill>
              </a:rPr>
              <a:t>seen </a:t>
            </a:r>
            <a:r>
              <a:rPr lang="en-US" sz="3200" b="1" dirty="0"/>
              <a:t>               We </a:t>
            </a:r>
            <a:r>
              <a:rPr lang="en-US" sz="3200" b="1" dirty="0">
                <a:solidFill>
                  <a:srgbClr val="C00000"/>
                </a:solidFill>
              </a:rPr>
              <a:t>have</a:t>
            </a:r>
            <a:r>
              <a:rPr lang="en-US" sz="3200" b="1" dirty="0"/>
              <a:t> </a:t>
            </a:r>
            <a:r>
              <a:rPr lang="en-US" sz="3200" b="1" dirty="0">
                <a:solidFill>
                  <a:srgbClr val="C00000"/>
                </a:solidFill>
              </a:rPr>
              <a:t>seen</a:t>
            </a:r>
          </a:p>
          <a:p>
            <a:pPr>
              <a:buNone/>
            </a:pPr>
            <a:r>
              <a:rPr lang="en-US" sz="3200" b="1" dirty="0"/>
              <a:t>         You </a:t>
            </a:r>
            <a:r>
              <a:rPr lang="en-US" sz="3200" b="1" dirty="0">
                <a:solidFill>
                  <a:srgbClr val="C00000"/>
                </a:solidFill>
              </a:rPr>
              <a:t>have</a:t>
            </a:r>
            <a:r>
              <a:rPr lang="en-US" sz="3200" b="1" dirty="0"/>
              <a:t> </a:t>
            </a:r>
            <a:r>
              <a:rPr lang="en-US" sz="3200" b="1" dirty="0">
                <a:solidFill>
                  <a:srgbClr val="C00000"/>
                </a:solidFill>
              </a:rPr>
              <a:t>seen </a:t>
            </a:r>
            <a:r>
              <a:rPr lang="en-US" sz="3200" b="1" dirty="0"/>
              <a:t>           They </a:t>
            </a:r>
            <a:r>
              <a:rPr lang="en-US" sz="3200" b="1" dirty="0">
                <a:solidFill>
                  <a:srgbClr val="C00000"/>
                </a:solidFill>
              </a:rPr>
              <a:t>have</a:t>
            </a:r>
            <a:r>
              <a:rPr lang="en-US" sz="3200" b="1" dirty="0"/>
              <a:t> </a:t>
            </a:r>
            <a:r>
              <a:rPr lang="en-US" sz="3200" b="1" dirty="0">
                <a:solidFill>
                  <a:srgbClr val="C00000"/>
                </a:solidFill>
              </a:rPr>
              <a:t>seen</a:t>
            </a:r>
          </a:p>
          <a:p>
            <a:pPr>
              <a:buNone/>
            </a:pPr>
            <a:r>
              <a:rPr lang="en-US" sz="3200" b="1" dirty="0"/>
              <a:t>         It, he, she </a:t>
            </a:r>
            <a:r>
              <a:rPr lang="en-US" sz="3200" b="1" dirty="0">
                <a:solidFill>
                  <a:srgbClr val="C00000"/>
                </a:solidFill>
              </a:rPr>
              <a:t>has</a:t>
            </a:r>
            <a:r>
              <a:rPr lang="en-US" sz="3200" b="1" dirty="0"/>
              <a:t> </a:t>
            </a:r>
            <a:r>
              <a:rPr lang="en-US" sz="3200" b="1" dirty="0">
                <a:solidFill>
                  <a:srgbClr val="C00000"/>
                </a:solidFill>
              </a:rPr>
              <a:t>seen </a:t>
            </a:r>
            <a:endParaRPr lang="ru-RU" sz="3200" dirty="0"/>
          </a:p>
        </p:txBody>
      </p:sp>
    </p:spTree>
    <p:extLst>
      <p:ext uri="{BB962C8B-B14F-4D97-AF65-F5344CB8AC3E}">
        <p14:creationId xmlns:p14="http://schemas.microsoft.com/office/powerpoint/2010/main" val="297950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Present Perfect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457200" y="1600200"/>
            <a:ext cx="8229600" cy="4277072"/>
          </a:xfrm>
        </p:spPr>
        <p:txBody>
          <a:bodyPr>
            <a:normAutofit fontScale="92500"/>
          </a:bodyPr>
          <a:lstStyle/>
          <a:p>
            <a:pPr algn="ctr">
              <a:buNone/>
            </a:pPr>
            <a:r>
              <a:rPr lang="ru-RU" sz="3500" b="1" dirty="0" smtClean="0">
                <a:solidFill>
                  <a:srgbClr val="FFC000"/>
                </a:solidFill>
                <a:latin typeface="Times New Roman" pitchFamily="18" charset="0"/>
                <a:cs typeface="Times New Roman" pitchFamily="18" charset="0"/>
              </a:rPr>
              <a:t>Вопросительная форма:</a:t>
            </a:r>
            <a:endParaRPr lang="ru-RU" sz="3500" b="1" dirty="0">
              <a:solidFill>
                <a:srgbClr val="FFC000"/>
              </a:solidFill>
              <a:latin typeface="Times New Roman" pitchFamily="18" charset="0"/>
              <a:cs typeface="Times New Roman" pitchFamily="18" charset="0"/>
            </a:endParaRPr>
          </a:p>
          <a:p>
            <a:pPr>
              <a:buNone/>
            </a:pPr>
            <a:endParaRPr lang="ru-RU" b="1" dirty="0">
              <a:latin typeface="Times New Roman" pitchFamily="18" charset="0"/>
              <a:cs typeface="Times New Roman" pitchFamily="18" charset="0"/>
            </a:endParaRPr>
          </a:p>
          <a:p>
            <a:pPr algn="ctr">
              <a:buNone/>
            </a:pPr>
            <a:r>
              <a:rPr lang="en-US" b="1" u="sng" dirty="0">
                <a:latin typeface="Times New Roman" pitchFamily="18" charset="0"/>
                <a:cs typeface="Times New Roman" pitchFamily="18" charset="0"/>
              </a:rPr>
              <a:t>To have + </a:t>
            </a:r>
            <a:r>
              <a:rPr lang="ru-RU" b="1" u="sng" dirty="0">
                <a:latin typeface="Times New Roman" pitchFamily="18" charset="0"/>
                <a:cs typeface="Times New Roman" pitchFamily="18" charset="0"/>
              </a:rPr>
              <a:t>подлежащее</a:t>
            </a:r>
            <a:r>
              <a:rPr lang="en-US" b="1" u="sng" dirty="0">
                <a:latin typeface="Times New Roman" pitchFamily="18" charset="0"/>
                <a:cs typeface="Times New Roman" pitchFamily="18" charset="0"/>
              </a:rPr>
              <a:t> </a:t>
            </a:r>
            <a:r>
              <a:rPr lang="ru-RU" b="1" u="sng" dirty="0">
                <a:latin typeface="Times New Roman" pitchFamily="18" charset="0"/>
                <a:cs typeface="Times New Roman" pitchFamily="18" charset="0"/>
              </a:rPr>
              <a:t>+</a:t>
            </a:r>
            <a:r>
              <a:rPr lang="en-US" b="1" u="sng" dirty="0">
                <a:latin typeface="Times New Roman" pitchFamily="18" charset="0"/>
                <a:cs typeface="Times New Roman" pitchFamily="18" charset="0"/>
              </a:rPr>
              <a:t> Participle II+</a:t>
            </a:r>
            <a:r>
              <a:rPr lang="ru-RU" b="1" u="sng" dirty="0">
                <a:latin typeface="Times New Roman" pitchFamily="18" charset="0"/>
                <a:cs typeface="Times New Roman" pitchFamily="18" charset="0"/>
              </a:rPr>
              <a:t>втор члены?</a:t>
            </a:r>
            <a:endParaRPr lang="ru-RU" b="1" u="sng" dirty="0"/>
          </a:p>
          <a:p>
            <a:pPr>
              <a:buNone/>
            </a:pPr>
            <a:r>
              <a:rPr lang="en-US" sz="3200" b="1" dirty="0">
                <a:solidFill>
                  <a:srgbClr val="C00000"/>
                </a:solidFill>
              </a:rPr>
              <a:t>Have</a:t>
            </a:r>
            <a:r>
              <a:rPr lang="en-US" sz="3200" b="1" dirty="0"/>
              <a:t> I </a:t>
            </a:r>
            <a:r>
              <a:rPr lang="en-US" sz="3200" b="1" dirty="0">
                <a:solidFill>
                  <a:srgbClr val="C00000"/>
                </a:solidFill>
              </a:rPr>
              <a:t>seen? </a:t>
            </a:r>
            <a:r>
              <a:rPr lang="en-US" sz="3200" b="1" dirty="0"/>
              <a:t>                              </a:t>
            </a:r>
            <a:r>
              <a:rPr lang="en-US" sz="3200" b="1" dirty="0">
                <a:solidFill>
                  <a:srgbClr val="C00000"/>
                </a:solidFill>
              </a:rPr>
              <a:t>Have </a:t>
            </a:r>
            <a:r>
              <a:rPr lang="en-US" sz="3200" b="1" dirty="0"/>
              <a:t>we </a:t>
            </a:r>
            <a:r>
              <a:rPr lang="en-US" sz="3200" b="1" dirty="0">
                <a:solidFill>
                  <a:srgbClr val="C00000"/>
                </a:solidFill>
              </a:rPr>
              <a:t>seen?</a:t>
            </a:r>
          </a:p>
          <a:p>
            <a:pPr>
              <a:buNone/>
            </a:pPr>
            <a:r>
              <a:rPr lang="en-US" sz="3200" b="1" dirty="0">
                <a:solidFill>
                  <a:srgbClr val="C00000"/>
                </a:solidFill>
              </a:rPr>
              <a:t>Have</a:t>
            </a:r>
            <a:r>
              <a:rPr lang="en-US" sz="3200" b="1" dirty="0"/>
              <a:t>   you  </a:t>
            </a:r>
            <a:r>
              <a:rPr lang="en-US" sz="3200" b="1" dirty="0">
                <a:solidFill>
                  <a:srgbClr val="C00000"/>
                </a:solidFill>
              </a:rPr>
              <a:t>seen? </a:t>
            </a:r>
            <a:r>
              <a:rPr lang="en-US" sz="3200" b="1" dirty="0"/>
              <a:t>                     </a:t>
            </a:r>
            <a:r>
              <a:rPr lang="en-US" sz="3200" b="1" dirty="0">
                <a:solidFill>
                  <a:srgbClr val="C00000"/>
                </a:solidFill>
              </a:rPr>
              <a:t>Have</a:t>
            </a:r>
            <a:r>
              <a:rPr lang="en-US" sz="3200" b="1" dirty="0"/>
              <a:t>  they </a:t>
            </a:r>
            <a:r>
              <a:rPr lang="en-US" sz="3200" b="1" dirty="0">
                <a:solidFill>
                  <a:srgbClr val="C00000"/>
                </a:solidFill>
              </a:rPr>
              <a:t>seen?</a:t>
            </a:r>
          </a:p>
          <a:p>
            <a:pPr>
              <a:buNone/>
            </a:pPr>
            <a:r>
              <a:rPr lang="en-US" sz="3200" b="1" dirty="0">
                <a:solidFill>
                  <a:srgbClr val="C00000"/>
                </a:solidFill>
              </a:rPr>
              <a:t>Has</a:t>
            </a:r>
            <a:r>
              <a:rPr lang="en-US" sz="3200" b="1" dirty="0"/>
              <a:t>   it, he, she </a:t>
            </a:r>
            <a:r>
              <a:rPr lang="en-US" sz="3200" b="1" dirty="0">
                <a:solidFill>
                  <a:srgbClr val="C00000"/>
                </a:solidFill>
              </a:rPr>
              <a:t>seen? </a:t>
            </a:r>
            <a:endParaRPr lang="ru-RU" sz="3200" b="1" dirty="0">
              <a:solidFill>
                <a:srgbClr val="C00000"/>
              </a:solidFill>
            </a:endParaRPr>
          </a:p>
          <a:p>
            <a:endParaRPr lang="ru-RU" dirty="0"/>
          </a:p>
        </p:txBody>
      </p:sp>
      <p:pic>
        <p:nvPicPr>
          <p:cNvPr id="35843" name="Picture 3" descr="C:\Users\Алена\Desktop\Новая папка\2013_12_12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3926" y="4581128"/>
            <a:ext cx="3010031" cy="2106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1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dirty="0">
                <a:solidFill>
                  <a:srgbClr val="00B0F0"/>
                </a:solidFill>
                <a:latin typeface="Times New Roman" pitchFamily="18" charset="0"/>
                <a:cs typeface="Times New Roman" pitchFamily="18" charset="0"/>
              </a:rPr>
              <a:t>The Past </a:t>
            </a:r>
            <a:r>
              <a:rPr lang="en-US" sz="4000" dirty="0" smtClean="0">
                <a:solidFill>
                  <a:srgbClr val="00B0F0"/>
                </a:solidFill>
                <a:latin typeface="Times New Roman" pitchFamily="18" charset="0"/>
                <a:cs typeface="Times New Roman" pitchFamily="18" charset="0"/>
              </a:rPr>
              <a:t>Simple</a:t>
            </a:r>
            <a:r>
              <a:rPr lang="ru-RU" sz="4000" dirty="0" smtClean="0">
                <a:solidFill>
                  <a:srgbClr val="00B0F0"/>
                </a:solidFill>
                <a:latin typeface="Times New Roman" pitchFamily="18" charset="0"/>
                <a:cs typeface="Times New Roman" pitchFamily="18" charset="0"/>
              </a:rPr>
              <a:t/>
            </a:r>
            <a:br>
              <a:rPr lang="ru-RU" sz="4000" dirty="0" smtClean="0">
                <a:solidFill>
                  <a:srgbClr val="00B0F0"/>
                </a:solidFill>
                <a:latin typeface="Times New Roman" pitchFamily="18" charset="0"/>
                <a:cs typeface="Times New Roman" pitchFamily="18" charset="0"/>
              </a:rPr>
            </a:br>
            <a:r>
              <a:rPr lang="ru-RU" sz="4000" dirty="0" smtClean="0">
                <a:solidFill>
                  <a:srgbClr val="00B0F0"/>
                </a:solidFill>
                <a:latin typeface="Times New Roman" pitchFamily="18" charset="0"/>
                <a:cs typeface="Times New Roman" pitchFamily="18" charset="0"/>
              </a:rPr>
              <a:t>(простое прошедшее время)</a:t>
            </a:r>
            <a:endParaRPr lang="ru-RU" sz="4000" dirty="0">
              <a:solidFill>
                <a:srgbClr val="00B0F0"/>
              </a:solidFill>
              <a:effectLst/>
              <a:latin typeface="+mn-lt"/>
            </a:endParaRPr>
          </a:p>
        </p:txBody>
      </p:sp>
      <p:sp>
        <p:nvSpPr>
          <p:cNvPr id="3" name="Объект 2"/>
          <p:cNvSpPr>
            <a:spLocks noGrp="1"/>
          </p:cNvSpPr>
          <p:nvPr>
            <p:ph idx="1"/>
          </p:nvPr>
        </p:nvSpPr>
        <p:spPr>
          <a:xfrm>
            <a:off x="395536" y="1628800"/>
            <a:ext cx="7704856" cy="4320480"/>
          </a:xfrm>
        </p:spPr>
        <p:txBody>
          <a:bodyPr>
            <a:noAutofit/>
          </a:bodyPr>
          <a:lstStyle/>
          <a:p>
            <a:pPr>
              <a:buNone/>
            </a:pPr>
            <a:r>
              <a:rPr lang="ru-RU" sz="3600" b="1" dirty="0" smtClean="0">
                <a:solidFill>
                  <a:srgbClr val="FFFF00"/>
                </a:solidFill>
                <a:latin typeface="Times New Roman" pitchFamily="18" charset="0"/>
                <a:cs typeface="Times New Roman" pitchFamily="18" charset="0"/>
              </a:rPr>
              <a:t>Временные указатели:</a:t>
            </a:r>
          </a:p>
          <a:p>
            <a:pPr>
              <a:buNone/>
            </a:pPr>
            <a:r>
              <a:rPr lang="en-US" sz="3600" b="1" dirty="0" smtClean="0">
                <a:latin typeface="Times New Roman" pitchFamily="18" charset="0"/>
                <a:cs typeface="Times New Roman" pitchFamily="18" charset="0"/>
              </a:rPr>
              <a:t>Yesterday-</a:t>
            </a:r>
            <a:r>
              <a:rPr lang="ru-RU" sz="3600" b="1" dirty="0" smtClean="0">
                <a:latin typeface="Times New Roman" pitchFamily="18" charset="0"/>
                <a:cs typeface="Times New Roman" pitchFamily="18" charset="0"/>
              </a:rPr>
              <a:t> вчера,</a:t>
            </a:r>
            <a:endParaRPr lang="en-US" sz="3600" b="1" dirty="0">
              <a:latin typeface="Times New Roman" pitchFamily="18" charset="0"/>
              <a:cs typeface="Times New Roman" pitchFamily="18" charset="0"/>
            </a:endParaRPr>
          </a:p>
          <a:p>
            <a:pPr>
              <a:buNone/>
            </a:pPr>
            <a:r>
              <a:rPr lang="en-US" sz="3600" b="1" dirty="0">
                <a:latin typeface="Times New Roman" pitchFamily="18" charset="0"/>
                <a:cs typeface="Times New Roman" pitchFamily="18" charset="0"/>
              </a:rPr>
              <a:t>Ago- </a:t>
            </a:r>
            <a:r>
              <a:rPr lang="ru-RU" sz="3600" b="1" dirty="0" smtClean="0">
                <a:latin typeface="Times New Roman" pitchFamily="18" charset="0"/>
                <a:cs typeface="Times New Roman" pitchFamily="18" charset="0"/>
              </a:rPr>
              <a:t> назад,</a:t>
            </a:r>
            <a:endParaRPr lang="en-US" sz="3600" b="1" dirty="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The </a:t>
            </a:r>
            <a:r>
              <a:rPr lang="en-US" sz="3600" b="1" dirty="0">
                <a:latin typeface="Times New Roman" pitchFamily="18" charset="0"/>
                <a:cs typeface="Times New Roman" pitchFamily="18" charset="0"/>
              </a:rPr>
              <a:t>day before </a:t>
            </a:r>
            <a:r>
              <a:rPr lang="en-US" sz="3600" b="1" dirty="0" smtClean="0">
                <a:latin typeface="Times New Roman" pitchFamily="18" charset="0"/>
                <a:cs typeface="Times New Roman" pitchFamily="18" charset="0"/>
              </a:rPr>
              <a:t>yesterday-</a:t>
            </a:r>
            <a:r>
              <a:rPr lang="ru-RU" sz="3600" b="1" dirty="0" smtClean="0">
                <a:latin typeface="Times New Roman" pitchFamily="18" charset="0"/>
                <a:cs typeface="Times New Roman" pitchFamily="18" charset="0"/>
              </a:rPr>
              <a:t> позавчера</a:t>
            </a:r>
            <a:endParaRPr lang="en-US" sz="3600" b="1" dirty="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The </a:t>
            </a:r>
            <a:r>
              <a:rPr lang="en-US" sz="3600" b="1" dirty="0">
                <a:latin typeface="Times New Roman" pitchFamily="18" charset="0"/>
                <a:cs typeface="Times New Roman" pitchFamily="18" charset="0"/>
              </a:rPr>
              <a:t>other </a:t>
            </a:r>
            <a:r>
              <a:rPr lang="en-US" sz="3600" b="1" dirty="0" smtClean="0">
                <a:latin typeface="Times New Roman" pitchFamily="18" charset="0"/>
                <a:cs typeface="Times New Roman" pitchFamily="18" charset="0"/>
              </a:rPr>
              <a:t>day-</a:t>
            </a:r>
            <a:r>
              <a:rPr lang="ru-RU" sz="3600" b="1" dirty="0" smtClean="0">
                <a:latin typeface="Times New Roman" pitchFamily="18" charset="0"/>
                <a:cs typeface="Times New Roman" pitchFamily="18" charset="0"/>
              </a:rPr>
              <a:t> в тот день,</a:t>
            </a:r>
            <a:endParaRPr lang="en-US" sz="3600" b="1" dirty="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last </a:t>
            </a:r>
            <a:r>
              <a:rPr lang="en-US" sz="3600" b="1" dirty="0" smtClean="0">
                <a:latin typeface="Times New Roman" pitchFamily="18" charset="0"/>
                <a:cs typeface="Times New Roman" pitchFamily="18" charset="0"/>
              </a:rPr>
              <a:t>month-</a:t>
            </a:r>
            <a:r>
              <a:rPr lang="ru-RU" sz="3600" b="1" dirty="0" smtClean="0">
                <a:latin typeface="Times New Roman" pitchFamily="18" charset="0"/>
                <a:cs typeface="Times New Roman" pitchFamily="18" charset="0"/>
              </a:rPr>
              <a:t> в прошлом месяце,</a:t>
            </a:r>
            <a:endParaRPr lang="en-US" sz="3600" b="1" dirty="0">
              <a:latin typeface="Times New Roman" pitchFamily="18" charset="0"/>
              <a:cs typeface="Times New Roman" pitchFamily="18" charset="0"/>
            </a:endParaRPr>
          </a:p>
          <a:p>
            <a:pPr>
              <a:buNone/>
            </a:pPr>
            <a:r>
              <a:rPr lang="en-US" sz="3600" b="1" dirty="0">
                <a:latin typeface="Times New Roman" pitchFamily="18" charset="0"/>
                <a:cs typeface="Times New Roman" pitchFamily="18" charset="0"/>
              </a:rPr>
              <a:t>In </a:t>
            </a:r>
            <a:r>
              <a:rPr lang="en-US" sz="3600" b="1" dirty="0" smtClean="0">
                <a:latin typeface="Times New Roman" pitchFamily="18" charset="0"/>
                <a:cs typeface="Times New Roman" pitchFamily="18" charset="0"/>
              </a:rPr>
              <a:t>1974-</a:t>
            </a:r>
            <a:r>
              <a:rPr lang="ru-RU" sz="3600" b="1" dirty="0" smtClean="0">
                <a:latin typeface="Times New Roman" pitchFamily="18" charset="0"/>
                <a:cs typeface="Times New Roman" pitchFamily="18" charset="0"/>
              </a:rPr>
              <a:t> в 1974 году.</a:t>
            </a:r>
            <a:endParaRPr lang="en-US" sz="3600" b="1" dirty="0">
              <a:latin typeface="Times New Roman" pitchFamily="18" charset="0"/>
              <a:cs typeface="Times New Roman" pitchFamily="18" charset="0"/>
            </a:endParaRPr>
          </a:p>
          <a:p>
            <a:pPr>
              <a:buNone/>
            </a:pPr>
            <a:endParaRPr lang="en-US" sz="3600" b="1" dirty="0">
              <a:solidFill>
                <a:srgbClr val="C00000"/>
              </a:solidFill>
              <a:latin typeface="Times New Roman" pitchFamily="18" charset="0"/>
              <a:cs typeface="Times New Roman" pitchFamily="18" charset="0"/>
            </a:endParaRPr>
          </a:p>
        </p:txBody>
      </p:sp>
      <p:pic>
        <p:nvPicPr>
          <p:cNvPr id="26626" name="Picture 2" descr="C:\Users\Алена\Desktop\Новая папка\get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84784"/>
            <a:ext cx="2191419"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7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20080"/>
          </a:xfrm>
        </p:spPr>
        <p:txBody>
          <a:bodyPr>
            <a:normAutofit fontScale="90000"/>
          </a:bodyPr>
          <a:lstStyle/>
          <a:p>
            <a:r>
              <a:rPr lang="ru-RU" sz="5400" dirty="0"/>
              <a:t/>
            </a:r>
            <a:br>
              <a:rPr lang="ru-RU" sz="5400" dirty="0"/>
            </a:br>
            <a:r>
              <a:rPr lang="en-US" sz="4400" dirty="0">
                <a:effectLst>
                  <a:outerShdw blurRad="38100" dist="38100" dir="2700000" algn="tl">
                    <a:srgbClr val="000000">
                      <a:alpha val="43137"/>
                    </a:srgbClr>
                  </a:outerShdw>
                </a:effectLst>
                <a:latin typeface="Times New Roman" pitchFamily="18" charset="0"/>
                <a:cs typeface="Times New Roman" pitchFamily="18" charset="0"/>
              </a:rPr>
              <a:t>The Past Simple</a:t>
            </a:r>
            <a:endParaRPr lang="ru-RU" sz="4400"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95536" y="1628800"/>
            <a:ext cx="7931224" cy="4392488"/>
          </a:xfrm>
        </p:spPr>
        <p:txBody>
          <a:bodyPr/>
          <a:lstStyle/>
          <a:p>
            <a:pPr algn="ctr">
              <a:buNone/>
            </a:pPr>
            <a:r>
              <a:rPr lang="ru-RU" sz="3600" b="1" dirty="0" smtClean="0">
                <a:latin typeface="Times New Roman" pitchFamily="18" charset="0"/>
                <a:cs typeface="Times New Roman" pitchFamily="18" charset="0"/>
              </a:rPr>
              <a:t>Правильные</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Неправильные</a:t>
            </a:r>
            <a:endParaRPr lang="ru-RU" b="1" dirty="0">
              <a:latin typeface="Times New Roman" pitchFamily="18" charset="0"/>
              <a:cs typeface="Times New Roman" pitchFamily="18" charset="0"/>
            </a:endParaRPr>
          </a:p>
          <a:p>
            <a:pPr algn="ctr">
              <a:buNone/>
            </a:pPr>
            <a:r>
              <a:rPr lang="ru-RU" sz="3600" b="1" dirty="0">
                <a:solidFill>
                  <a:srgbClr val="C00000"/>
                </a:solidFill>
                <a:latin typeface="Times New Roman" pitchFamily="18" charset="0"/>
                <a:cs typeface="Times New Roman" pitchFamily="18" charset="0"/>
              </a:rPr>
              <a:t> </a:t>
            </a:r>
            <a:r>
              <a:rPr lang="en-US" sz="3600" b="1" dirty="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V+ed</a:t>
            </a:r>
            <a:r>
              <a:rPr lang="en-US" sz="3600" b="1" dirty="0">
                <a:solidFill>
                  <a:srgbClr val="C00000"/>
                </a:solidFill>
                <a:latin typeface="Times New Roman" pitchFamily="18" charset="0"/>
                <a:cs typeface="Times New Roman" pitchFamily="18" charset="0"/>
              </a:rPr>
              <a:t>                              II </a:t>
            </a:r>
            <a:r>
              <a:rPr lang="ru-RU" sz="3600" b="1" dirty="0">
                <a:solidFill>
                  <a:srgbClr val="C00000"/>
                </a:solidFill>
                <a:latin typeface="Times New Roman" pitchFamily="18" charset="0"/>
                <a:cs typeface="Times New Roman" pitchFamily="18" charset="0"/>
              </a:rPr>
              <a:t>форма </a:t>
            </a:r>
            <a:endParaRPr lang="en-US" sz="3600" b="1" dirty="0">
              <a:solidFill>
                <a:srgbClr val="C00000"/>
              </a:solidFill>
              <a:latin typeface="Times New Roman" pitchFamily="18" charset="0"/>
              <a:cs typeface="Times New Roman" pitchFamily="18" charset="0"/>
            </a:endParaRPr>
          </a:p>
          <a:p>
            <a:pPr algn="ctr">
              <a:buNone/>
            </a:pP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to ask-ask</a:t>
            </a:r>
            <a:r>
              <a:rPr lang="en-US" sz="3600" b="1" dirty="0">
                <a:solidFill>
                  <a:srgbClr val="C00000"/>
                </a:solidFill>
                <a:latin typeface="Times New Roman" pitchFamily="18" charset="0"/>
                <a:cs typeface="Times New Roman" pitchFamily="18" charset="0"/>
              </a:rPr>
              <a:t>ed</a:t>
            </a:r>
            <a:r>
              <a:rPr lang="ru-RU" sz="3600" b="1" dirty="0">
                <a:solidFill>
                  <a:srgbClr val="C00000"/>
                </a:solidFill>
                <a:latin typeface="Times New Roman" pitchFamily="18" charset="0"/>
                <a:cs typeface="Times New Roman" pitchFamily="18" charset="0"/>
              </a:rPr>
              <a:t>  </a:t>
            </a:r>
            <a:r>
              <a:rPr lang="ru-RU" sz="3600" b="1" dirty="0">
                <a:latin typeface="Times New Roman" pitchFamily="18" charset="0"/>
                <a:cs typeface="Times New Roman" pitchFamily="18" charset="0"/>
              </a:rPr>
              <a:t>                 </a:t>
            </a:r>
            <a:r>
              <a:rPr lang="en-US" sz="3600" b="1" dirty="0">
                <a:latin typeface="Times New Roman" pitchFamily="18" charset="0"/>
                <a:cs typeface="Times New Roman" pitchFamily="18" charset="0"/>
              </a:rPr>
              <a:t> to see-</a:t>
            </a:r>
            <a:r>
              <a:rPr lang="en-US" sz="3600" b="1" dirty="0">
                <a:solidFill>
                  <a:srgbClr val="C00000"/>
                </a:solidFill>
                <a:latin typeface="Times New Roman" pitchFamily="18" charset="0"/>
                <a:cs typeface="Times New Roman" pitchFamily="18" charset="0"/>
              </a:rPr>
              <a:t>saw</a:t>
            </a:r>
          </a:p>
          <a:p>
            <a:pPr algn="ctr">
              <a:buNone/>
            </a:pPr>
            <a:r>
              <a:rPr lang="en-US" sz="3600" b="1" dirty="0" smtClean="0">
                <a:latin typeface="Times New Roman" pitchFamily="18" charset="0"/>
                <a:cs typeface="Times New Roman" pitchFamily="18" charset="0"/>
              </a:rPr>
              <a:t>to </a:t>
            </a:r>
            <a:r>
              <a:rPr lang="en-US" sz="3600" b="1" dirty="0">
                <a:latin typeface="Times New Roman" pitchFamily="18" charset="0"/>
                <a:cs typeface="Times New Roman" pitchFamily="18" charset="0"/>
              </a:rPr>
              <a:t>work-work</a:t>
            </a:r>
            <a:r>
              <a:rPr lang="en-US" sz="3600" b="1" dirty="0">
                <a:solidFill>
                  <a:srgbClr val="C00000"/>
                </a:solidFill>
                <a:latin typeface="Times New Roman" pitchFamily="18" charset="0"/>
                <a:cs typeface="Times New Roman" pitchFamily="18" charset="0"/>
              </a:rPr>
              <a:t>ed </a:t>
            </a:r>
            <a:r>
              <a:rPr lang="en-US" sz="3600" b="1" dirty="0">
                <a:latin typeface="Times New Roman" pitchFamily="18" charset="0"/>
                <a:cs typeface="Times New Roman" pitchFamily="18" charset="0"/>
              </a:rPr>
              <a:t>             to get-</a:t>
            </a:r>
            <a:r>
              <a:rPr lang="en-US" sz="3600" b="1" dirty="0">
                <a:solidFill>
                  <a:srgbClr val="C00000"/>
                </a:solidFill>
                <a:latin typeface="Times New Roman" pitchFamily="18" charset="0"/>
                <a:cs typeface="Times New Roman" pitchFamily="18" charset="0"/>
              </a:rPr>
              <a:t>got</a:t>
            </a:r>
            <a:endParaRPr lang="ru-RU" sz="3600" b="1" dirty="0">
              <a:solidFill>
                <a:srgbClr val="C00000"/>
              </a:solidFill>
              <a:latin typeface="Times New Roman" pitchFamily="18" charset="0"/>
              <a:cs typeface="Times New Roman" pitchFamily="18" charset="0"/>
            </a:endParaRPr>
          </a:p>
          <a:p>
            <a:endParaRPr lang="ru-RU" dirty="0"/>
          </a:p>
        </p:txBody>
      </p:sp>
      <p:pic>
        <p:nvPicPr>
          <p:cNvPr id="27650" name="Picture 2" descr="C:\Users\Алена\Desktop\Новая папка\отказ-от-договор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27411"/>
            <a:ext cx="3024336" cy="2271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2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The Past Simple</a:t>
            </a:r>
            <a:endParaRPr lang="ru-RU" sz="4000" dirty="0">
              <a:solidFill>
                <a:srgbClr val="00B0F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0" y="1412776"/>
            <a:ext cx="8460432" cy="4896584"/>
          </a:xfrm>
        </p:spPr>
        <p:txBody>
          <a:bodyPr/>
          <a:lstStyle/>
          <a:p>
            <a:pPr algn="ctr">
              <a:buNone/>
            </a:pPr>
            <a:r>
              <a:rPr lang="ru-RU" b="1" dirty="0">
                <a:solidFill>
                  <a:srgbClr val="FFC000"/>
                </a:solidFill>
                <a:latin typeface="Times New Roman" pitchFamily="18" charset="0"/>
                <a:cs typeface="Times New Roman" pitchFamily="18" charset="0"/>
              </a:rPr>
              <a:t>Утвердительная форма:</a:t>
            </a:r>
          </a:p>
          <a:p>
            <a:pPr algn="ctr">
              <a:buNone/>
            </a:pPr>
            <a:r>
              <a:rPr lang="en-US"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I ask</a:t>
            </a:r>
            <a:r>
              <a:rPr lang="en-US" sz="3200" b="1" dirty="0">
                <a:solidFill>
                  <a:srgbClr val="C00000"/>
                </a:solidFill>
                <a:latin typeface="Times New Roman" pitchFamily="18" charset="0"/>
                <a:cs typeface="Times New Roman" pitchFamily="18" charset="0"/>
              </a:rPr>
              <a:t>ed</a:t>
            </a:r>
            <a:r>
              <a:rPr lang="en-US" sz="3200" b="1" dirty="0">
                <a:latin typeface="Times New Roman" pitchFamily="18" charset="0"/>
                <a:cs typeface="Times New Roman" pitchFamily="18" charset="0"/>
              </a:rPr>
              <a:t>                             I </a:t>
            </a:r>
            <a:r>
              <a:rPr lang="en-US" sz="3200" b="1" dirty="0">
                <a:solidFill>
                  <a:srgbClr val="C00000"/>
                </a:solidFill>
                <a:latin typeface="Times New Roman" pitchFamily="18" charset="0"/>
                <a:cs typeface="Times New Roman" pitchFamily="18" charset="0"/>
              </a:rPr>
              <a:t>did</a:t>
            </a:r>
          </a:p>
          <a:p>
            <a:pPr algn="ctr">
              <a:buNone/>
            </a:pPr>
            <a:r>
              <a:rPr lang="en-US" sz="3200" b="1" dirty="0">
                <a:latin typeface="Times New Roman" pitchFamily="18" charset="0"/>
                <a:cs typeface="Times New Roman" pitchFamily="18" charset="0"/>
              </a:rPr>
              <a:t>      You ask</a:t>
            </a:r>
            <a:r>
              <a:rPr lang="en-US" sz="3200" b="1" dirty="0">
                <a:solidFill>
                  <a:srgbClr val="C00000"/>
                </a:solidFill>
                <a:latin typeface="Times New Roman" pitchFamily="18" charset="0"/>
                <a:cs typeface="Times New Roman" pitchFamily="18" charset="0"/>
              </a:rPr>
              <a:t>ed</a:t>
            </a:r>
            <a:r>
              <a:rPr lang="en-US" sz="3200" b="1" dirty="0">
                <a:latin typeface="Times New Roman" pitchFamily="18" charset="0"/>
                <a:cs typeface="Times New Roman" pitchFamily="18" charset="0"/>
              </a:rPr>
              <a:t>                       You </a:t>
            </a:r>
            <a:r>
              <a:rPr lang="en-US" sz="3200" b="1" dirty="0">
                <a:solidFill>
                  <a:srgbClr val="C00000"/>
                </a:solidFill>
                <a:latin typeface="Times New Roman" pitchFamily="18" charset="0"/>
                <a:cs typeface="Times New Roman" pitchFamily="18" charset="0"/>
              </a:rPr>
              <a:t>did</a:t>
            </a:r>
          </a:p>
          <a:p>
            <a:pPr algn="ctr">
              <a:buNone/>
            </a:pPr>
            <a:r>
              <a:rPr lang="en-US" sz="3200" b="1" dirty="0">
                <a:latin typeface="Times New Roman" pitchFamily="18" charset="0"/>
                <a:cs typeface="Times New Roman" pitchFamily="18" charset="0"/>
              </a:rPr>
              <a:t>      It, he, she ask</a:t>
            </a:r>
            <a:r>
              <a:rPr lang="en-US" sz="3200" b="1" dirty="0">
                <a:solidFill>
                  <a:srgbClr val="C00000"/>
                </a:solidFill>
                <a:latin typeface="Times New Roman" pitchFamily="18" charset="0"/>
                <a:cs typeface="Times New Roman" pitchFamily="18" charset="0"/>
              </a:rPr>
              <a:t>ed</a:t>
            </a:r>
            <a:r>
              <a:rPr lang="en-US" sz="3200" b="1" dirty="0">
                <a:latin typeface="Times New Roman" pitchFamily="18" charset="0"/>
                <a:cs typeface="Times New Roman" pitchFamily="18" charset="0"/>
              </a:rPr>
              <a:t>              It, he, she </a:t>
            </a:r>
            <a:r>
              <a:rPr lang="en-US" sz="3200" b="1" dirty="0">
                <a:solidFill>
                  <a:srgbClr val="C00000"/>
                </a:solidFill>
                <a:latin typeface="Times New Roman" pitchFamily="18" charset="0"/>
                <a:cs typeface="Times New Roman" pitchFamily="18" charset="0"/>
              </a:rPr>
              <a:t>did</a:t>
            </a:r>
          </a:p>
          <a:p>
            <a:pPr algn="ctr">
              <a:buNone/>
            </a:pPr>
            <a:r>
              <a:rPr lang="en-US" sz="3200" b="1" dirty="0">
                <a:latin typeface="Times New Roman" pitchFamily="18" charset="0"/>
                <a:cs typeface="Times New Roman" pitchFamily="18" charset="0"/>
              </a:rPr>
              <a:t>      We ask</a:t>
            </a:r>
            <a:r>
              <a:rPr lang="en-US" sz="3200" b="1" dirty="0">
                <a:solidFill>
                  <a:srgbClr val="C00000"/>
                </a:solidFill>
                <a:latin typeface="Times New Roman" pitchFamily="18" charset="0"/>
                <a:cs typeface="Times New Roman" pitchFamily="18" charset="0"/>
              </a:rPr>
              <a:t>ed</a:t>
            </a:r>
            <a:r>
              <a:rPr lang="en-US" sz="3200" b="1" dirty="0">
                <a:latin typeface="Times New Roman" pitchFamily="18" charset="0"/>
                <a:cs typeface="Times New Roman" pitchFamily="18" charset="0"/>
              </a:rPr>
              <a:t>                         We </a:t>
            </a:r>
            <a:r>
              <a:rPr lang="en-US" sz="3200" b="1" dirty="0">
                <a:solidFill>
                  <a:srgbClr val="C00000"/>
                </a:solidFill>
                <a:latin typeface="Times New Roman" pitchFamily="18" charset="0"/>
                <a:cs typeface="Times New Roman" pitchFamily="18" charset="0"/>
              </a:rPr>
              <a:t>did</a:t>
            </a:r>
          </a:p>
          <a:p>
            <a:pPr algn="ctr">
              <a:buNone/>
            </a:pPr>
            <a:r>
              <a:rPr lang="en-US" sz="3200" b="1" dirty="0">
                <a:latin typeface="Times New Roman" pitchFamily="18" charset="0"/>
                <a:cs typeface="Times New Roman" pitchFamily="18" charset="0"/>
              </a:rPr>
              <a:t>       They ask</a:t>
            </a:r>
            <a:r>
              <a:rPr lang="en-US" sz="3200" b="1" dirty="0">
                <a:solidFill>
                  <a:srgbClr val="C00000"/>
                </a:solidFill>
                <a:latin typeface="Times New Roman" pitchFamily="18" charset="0"/>
                <a:cs typeface="Times New Roman" pitchFamily="18" charset="0"/>
              </a:rPr>
              <a:t>ed</a:t>
            </a:r>
            <a:r>
              <a:rPr lang="en-US" sz="3200" b="1" dirty="0">
                <a:latin typeface="Times New Roman" pitchFamily="18" charset="0"/>
                <a:cs typeface="Times New Roman" pitchFamily="18" charset="0"/>
              </a:rPr>
              <a:t>                      They </a:t>
            </a:r>
            <a:r>
              <a:rPr lang="en-US" sz="3200" b="1" dirty="0">
                <a:solidFill>
                  <a:srgbClr val="C00000"/>
                </a:solidFill>
                <a:latin typeface="Times New Roman" pitchFamily="18" charset="0"/>
                <a:cs typeface="Times New Roman" pitchFamily="18" charset="0"/>
              </a:rPr>
              <a:t>did</a:t>
            </a:r>
            <a:endParaRPr lang="ru-RU" sz="3200" dirty="0"/>
          </a:p>
        </p:txBody>
      </p:sp>
      <p:pic>
        <p:nvPicPr>
          <p:cNvPr id="28674" name="Picture 2" descr="C:\Users\Алена\Desktop\Новая папка\Learn-Englis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797152"/>
            <a:ext cx="3209925" cy="221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9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00B0F0"/>
                </a:solidFill>
                <a:latin typeface="Times New Roman" pitchFamily="18" charset="0"/>
                <a:cs typeface="Times New Roman" pitchFamily="18" charset="0"/>
              </a:rPr>
              <a:t>The Past Simple</a:t>
            </a:r>
            <a:endParaRPr lang="ru-RU" dirty="0">
              <a:solidFill>
                <a:srgbClr val="00B0F0"/>
              </a:solidFill>
            </a:endParaRPr>
          </a:p>
        </p:txBody>
      </p:sp>
      <p:sp>
        <p:nvSpPr>
          <p:cNvPr id="3" name="Объект 2"/>
          <p:cNvSpPr>
            <a:spLocks noGrp="1"/>
          </p:cNvSpPr>
          <p:nvPr>
            <p:ph idx="1"/>
          </p:nvPr>
        </p:nvSpPr>
        <p:spPr>
          <a:xfrm>
            <a:off x="179512" y="1600200"/>
            <a:ext cx="8507288" cy="4709160"/>
          </a:xfrm>
        </p:spPr>
        <p:txBody>
          <a:bodyPr/>
          <a:lstStyle/>
          <a:p>
            <a:pPr>
              <a:buNone/>
            </a:pPr>
            <a:r>
              <a:rPr lang="ru-RU" sz="3200" b="1" dirty="0" smtClean="0">
                <a:solidFill>
                  <a:srgbClr val="FFC000"/>
                </a:solidFill>
                <a:latin typeface="Times New Roman" pitchFamily="18" charset="0"/>
                <a:cs typeface="Times New Roman" pitchFamily="18" charset="0"/>
              </a:rPr>
              <a:t>Вопросительная форма:</a:t>
            </a:r>
            <a:endParaRPr lang="en-US" sz="3200" b="1" dirty="0">
              <a:solidFill>
                <a:srgbClr val="FFC000"/>
              </a:solidFill>
              <a:latin typeface="Times New Roman" pitchFamily="18" charset="0"/>
              <a:cs typeface="Times New Roman" pitchFamily="18" charset="0"/>
            </a:endParaRPr>
          </a:p>
          <a:p>
            <a:pPr>
              <a:buNone/>
            </a:pPr>
            <a:r>
              <a:rPr lang="en-US" sz="3200" b="1" dirty="0">
                <a:solidFill>
                  <a:srgbClr val="C00000"/>
                </a:solidFill>
                <a:latin typeface="Times New Roman" pitchFamily="18" charset="0"/>
                <a:cs typeface="Times New Roman" pitchFamily="18" charset="0"/>
              </a:rPr>
              <a:t>Did</a:t>
            </a:r>
            <a:r>
              <a:rPr lang="en-US" sz="3200" b="1" dirty="0">
                <a:latin typeface="Times New Roman" pitchFamily="18" charset="0"/>
                <a:cs typeface="Times New Roman" pitchFamily="18" charset="0"/>
              </a:rPr>
              <a:t> I </a:t>
            </a:r>
            <a:r>
              <a:rPr lang="en-US" sz="3200" b="1" dirty="0">
                <a:solidFill>
                  <a:srgbClr val="C00000"/>
                </a:solidFill>
                <a:latin typeface="Times New Roman" pitchFamily="18" charset="0"/>
                <a:cs typeface="Times New Roman" pitchFamily="18" charset="0"/>
              </a:rPr>
              <a:t>go</a:t>
            </a:r>
            <a:r>
              <a:rPr lang="en-US" sz="3200" b="1" dirty="0">
                <a:latin typeface="Times New Roman" pitchFamily="18" charset="0"/>
                <a:cs typeface="Times New Roman" pitchFamily="18" charset="0"/>
              </a:rPr>
              <a:t> yesterday?</a:t>
            </a:r>
          </a:p>
          <a:p>
            <a:pPr>
              <a:buNone/>
            </a:pPr>
            <a:r>
              <a:rPr lang="en-US" sz="3200" b="1" dirty="0">
                <a:solidFill>
                  <a:srgbClr val="C00000"/>
                </a:solidFill>
                <a:latin typeface="Times New Roman" pitchFamily="18" charset="0"/>
                <a:cs typeface="Times New Roman" pitchFamily="18" charset="0"/>
              </a:rPr>
              <a:t>Did</a:t>
            </a:r>
            <a:r>
              <a:rPr lang="en-US" sz="3200" b="1" dirty="0">
                <a:latin typeface="Times New Roman" pitchFamily="18" charset="0"/>
                <a:cs typeface="Times New Roman" pitchFamily="18" charset="0"/>
              </a:rPr>
              <a:t> you </a:t>
            </a:r>
            <a:r>
              <a:rPr lang="en-US" sz="3200" b="1" dirty="0">
                <a:solidFill>
                  <a:srgbClr val="C00000"/>
                </a:solidFill>
                <a:latin typeface="Times New Roman" pitchFamily="18" charset="0"/>
                <a:cs typeface="Times New Roman" pitchFamily="18" charset="0"/>
              </a:rPr>
              <a:t>go</a:t>
            </a:r>
            <a:r>
              <a:rPr lang="en-US" sz="3200" b="1" dirty="0">
                <a:latin typeface="Times New Roman" pitchFamily="18" charset="0"/>
                <a:cs typeface="Times New Roman" pitchFamily="18" charset="0"/>
              </a:rPr>
              <a:t> yesterday?</a:t>
            </a:r>
          </a:p>
          <a:p>
            <a:pPr>
              <a:buNone/>
            </a:pPr>
            <a:r>
              <a:rPr lang="en-US" sz="3200" b="1" dirty="0">
                <a:solidFill>
                  <a:srgbClr val="C00000"/>
                </a:solidFill>
                <a:latin typeface="Times New Roman" pitchFamily="18" charset="0"/>
                <a:cs typeface="Times New Roman" pitchFamily="18" charset="0"/>
              </a:rPr>
              <a:t>Did</a:t>
            </a:r>
            <a:r>
              <a:rPr lang="en-US" sz="3200" b="1" dirty="0">
                <a:latin typeface="Times New Roman" pitchFamily="18" charset="0"/>
                <a:cs typeface="Times New Roman" pitchFamily="18" charset="0"/>
              </a:rPr>
              <a:t> it, he, she </a:t>
            </a:r>
            <a:r>
              <a:rPr lang="en-US" sz="3200" b="1" dirty="0">
                <a:solidFill>
                  <a:srgbClr val="C00000"/>
                </a:solidFill>
                <a:latin typeface="Times New Roman" pitchFamily="18" charset="0"/>
                <a:cs typeface="Times New Roman" pitchFamily="18" charset="0"/>
              </a:rPr>
              <a:t>go</a:t>
            </a:r>
            <a:r>
              <a:rPr lang="en-US" sz="3200" b="1" dirty="0">
                <a:latin typeface="Times New Roman" pitchFamily="18" charset="0"/>
                <a:cs typeface="Times New Roman" pitchFamily="18" charset="0"/>
              </a:rPr>
              <a:t> yesterday?</a:t>
            </a:r>
          </a:p>
          <a:p>
            <a:pPr>
              <a:buNone/>
            </a:pPr>
            <a:r>
              <a:rPr lang="en-US" sz="3200" b="1" dirty="0">
                <a:solidFill>
                  <a:srgbClr val="C00000"/>
                </a:solidFill>
                <a:latin typeface="Times New Roman" pitchFamily="18" charset="0"/>
                <a:cs typeface="Times New Roman" pitchFamily="18" charset="0"/>
              </a:rPr>
              <a:t>Did</a:t>
            </a:r>
            <a:r>
              <a:rPr lang="en-US" sz="3200" b="1" dirty="0">
                <a:latin typeface="Times New Roman" pitchFamily="18" charset="0"/>
                <a:cs typeface="Times New Roman" pitchFamily="18" charset="0"/>
              </a:rPr>
              <a:t> we go yesterday?</a:t>
            </a:r>
          </a:p>
          <a:p>
            <a:pPr>
              <a:buNone/>
            </a:pPr>
            <a:r>
              <a:rPr lang="en-US" sz="3200" b="1" dirty="0">
                <a:solidFill>
                  <a:srgbClr val="C00000"/>
                </a:solidFill>
                <a:latin typeface="Times New Roman" pitchFamily="18" charset="0"/>
                <a:cs typeface="Times New Roman" pitchFamily="18" charset="0"/>
              </a:rPr>
              <a:t>Did</a:t>
            </a:r>
            <a:r>
              <a:rPr lang="en-US" sz="3200" b="1" dirty="0">
                <a:latin typeface="Times New Roman" pitchFamily="18" charset="0"/>
                <a:cs typeface="Times New Roman" pitchFamily="18" charset="0"/>
              </a:rPr>
              <a:t> they </a:t>
            </a:r>
            <a:r>
              <a:rPr lang="en-US" sz="3200" b="1" dirty="0">
                <a:solidFill>
                  <a:srgbClr val="C00000"/>
                </a:solidFill>
                <a:latin typeface="Times New Roman" pitchFamily="18" charset="0"/>
                <a:cs typeface="Times New Roman" pitchFamily="18" charset="0"/>
              </a:rPr>
              <a:t>go</a:t>
            </a:r>
            <a:r>
              <a:rPr lang="en-US" sz="3200" b="1" dirty="0">
                <a:latin typeface="Times New Roman" pitchFamily="18" charset="0"/>
                <a:cs typeface="Times New Roman" pitchFamily="18" charset="0"/>
              </a:rPr>
              <a:t> yesterday?</a:t>
            </a:r>
            <a:endParaRPr lang="ru-RU" sz="3200" b="1" dirty="0">
              <a:latin typeface="Times New Roman" pitchFamily="18" charset="0"/>
              <a:cs typeface="Times New Roman" pitchFamily="18" charset="0"/>
            </a:endParaRPr>
          </a:p>
          <a:p>
            <a:endParaRPr lang="ru-RU" dirty="0"/>
          </a:p>
        </p:txBody>
      </p:sp>
      <p:pic>
        <p:nvPicPr>
          <p:cNvPr id="29698" name="Picture 2" descr="C:\Users\Алена\Desktop\Новая папка\conversation1-(article-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927" y="2204864"/>
            <a:ext cx="3095625"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8151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00B0F0"/>
                </a:solidFill>
                <a:latin typeface="Times New Roman" pitchFamily="18" charset="0"/>
                <a:cs typeface="Times New Roman" pitchFamily="18" charset="0"/>
              </a:rPr>
              <a:t>The Past Simple</a:t>
            </a:r>
            <a:endParaRPr lang="ru-RU" dirty="0">
              <a:solidFill>
                <a:srgbClr val="00B0F0"/>
              </a:solidFill>
            </a:endParaRPr>
          </a:p>
        </p:txBody>
      </p:sp>
      <p:sp>
        <p:nvSpPr>
          <p:cNvPr id="3" name="Объект 2"/>
          <p:cNvSpPr>
            <a:spLocks noGrp="1"/>
          </p:cNvSpPr>
          <p:nvPr>
            <p:ph idx="1"/>
          </p:nvPr>
        </p:nvSpPr>
        <p:spPr>
          <a:xfrm>
            <a:off x="179512" y="1600200"/>
            <a:ext cx="8064896" cy="4709160"/>
          </a:xfrm>
        </p:spPr>
        <p:txBody>
          <a:bodyPr/>
          <a:lstStyle/>
          <a:p>
            <a:pPr>
              <a:buNone/>
            </a:pPr>
            <a:r>
              <a:rPr lang="ru-RU" sz="3200" b="1" dirty="0" smtClean="0">
                <a:solidFill>
                  <a:srgbClr val="FFC000"/>
                </a:solidFill>
                <a:latin typeface="Times New Roman" pitchFamily="18" charset="0"/>
                <a:cs typeface="Times New Roman" pitchFamily="18" charset="0"/>
              </a:rPr>
              <a:t>Отрицательная форма:</a:t>
            </a:r>
            <a:endParaRPr lang="en-US" sz="3200" b="1" dirty="0">
              <a:solidFill>
                <a:srgbClr val="FFC000"/>
              </a:solidFill>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I </a:t>
            </a:r>
            <a:r>
              <a:rPr lang="en-US" sz="3200" b="1" dirty="0">
                <a:solidFill>
                  <a:srgbClr val="C00000"/>
                </a:solidFill>
                <a:latin typeface="Times New Roman" pitchFamily="18" charset="0"/>
                <a:cs typeface="Times New Roman" pitchFamily="18" charset="0"/>
              </a:rPr>
              <a:t>did</a:t>
            </a:r>
            <a:r>
              <a:rPr lang="en-US" sz="3200" b="1" dirty="0">
                <a:latin typeface="Times New Roman" pitchFamily="18" charset="0"/>
                <a:cs typeface="Times New Roman" pitchFamily="18" charset="0"/>
              </a:rPr>
              <a:t>  not </a:t>
            </a:r>
            <a:r>
              <a:rPr lang="en-US" sz="3200" b="1" dirty="0">
                <a:solidFill>
                  <a:srgbClr val="C00000"/>
                </a:solidFill>
                <a:latin typeface="Times New Roman" pitchFamily="18" charset="0"/>
                <a:cs typeface="Times New Roman" pitchFamily="18" charset="0"/>
              </a:rPr>
              <a:t>go</a:t>
            </a:r>
            <a:r>
              <a:rPr lang="en-US" sz="3200" b="1" dirty="0">
                <a:latin typeface="Times New Roman" pitchFamily="18" charset="0"/>
                <a:cs typeface="Times New Roman" pitchFamily="18" charset="0"/>
              </a:rPr>
              <a:t> yesterday.</a:t>
            </a:r>
          </a:p>
          <a:p>
            <a:pPr>
              <a:buNone/>
            </a:pPr>
            <a:r>
              <a:rPr lang="en-US" sz="3200" b="1" dirty="0">
                <a:latin typeface="Times New Roman" pitchFamily="18" charset="0"/>
                <a:cs typeface="Times New Roman" pitchFamily="18" charset="0"/>
              </a:rPr>
              <a:t>You </a:t>
            </a:r>
            <a:r>
              <a:rPr lang="en-US" sz="3200" b="1" dirty="0">
                <a:solidFill>
                  <a:srgbClr val="C00000"/>
                </a:solidFill>
                <a:latin typeface="Times New Roman" pitchFamily="18" charset="0"/>
                <a:cs typeface="Times New Roman" pitchFamily="18" charset="0"/>
              </a:rPr>
              <a:t>did </a:t>
            </a:r>
            <a:r>
              <a:rPr lang="en-US" sz="3200" b="1" dirty="0">
                <a:latin typeface="Times New Roman" pitchFamily="18" charset="0"/>
                <a:cs typeface="Times New Roman" pitchFamily="18" charset="0"/>
              </a:rPr>
              <a:t>not</a:t>
            </a:r>
            <a:r>
              <a:rPr lang="en-US" sz="3200" b="1" dirty="0">
                <a:solidFill>
                  <a:srgbClr val="C00000"/>
                </a:solidFill>
                <a:latin typeface="Times New Roman" pitchFamily="18" charset="0"/>
                <a:cs typeface="Times New Roman" pitchFamily="18" charset="0"/>
              </a:rPr>
              <a:t> go</a:t>
            </a:r>
            <a:r>
              <a:rPr lang="en-US" sz="3200" b="1" dirty="0">
                <a:latin typeface="Times New Roman" pitchFamily="18" charset="0"/>
                <a:cs typeface="Times New Roman" pitchFamily="18" charset="0"/>
              </a:rPr>
              <a:t> yesterday. </a:t>
            </a:r>
          </a:p>
          <a:p>
            <a:pPr>
              <a:buNone/>
            </a:pPr>
            <a:r>
              <a:rPr lang="en-US" sz="3200" b="1" dirty="0">
                <a:latin typeface="Times New Roman" pitchFamily="18" charset="0"/>
                <a:cs typeface="Times New Roman" pitchFamily="18" charset="0"/>
              </a:rPr>
              <a:t>It, he, she </a:t>
            </a:r>
            <a:r>
              <a:rPr lang="en-US" sz="3200" b="1" dirty="0">
                <a:solidFill>
                  <a:srgbClr val="C00000"/>
                </a:solidFill>
                <a:latin typeface="Times New Roman" pitchFamily="18" charset="0"/>
                <a:cs typeface="Times New Roman" pitchFamily="18" charset="0"/>
              </a:rPr>
              <a:t>did </a:t>
            </a:r>
            <a:r>
              <a:rPr lang="en-US" sz="3200" b="1" dirty="0">
                <a:latin typeface="Times New Roman" pitchFamily="18" charset="0"/>
                <a:cs typeface="Times New Roman" pitchFamily="18" charset="0"/>
              </a:rPr>
              <a:t>not</a:t>
            </a:r>
            <a:r>
              <a:rPr lang="en-US" sz="3200" b="1" dirty="0">
                <a:solidFill>
                  <a:srgbClr val="C00000"/>
                </a:solidFill>
                <a:latin typeface="Times New Roman" pitchFamily="18" charset="0"/>
                <a:cs typeface="Times New Roman" pitchFamily="18" charset="0"/>
              </a:rPr>
              <a:t> go</a:t>
            </a:r>
            <a:r>
              <a:rPr lang="en-US" sz="3200" b="1" dirty="0">
                <a:latin typeface="Times New Roman" pitchFamily="18" charset="0"/>
                <a:cs typeface="Times New Roman" pitchFamily="18" charset="0"/>
              </a:rPr>
              <a:t> yesterday.</a:t>
            </a:r>
          </a:p>
          <a:p>
            <a:pPr>
              <a:buNone/>
            </a:pPr>
            <a:r>
              <a:rPr lang="en-US" sz="3200" b="1" dirty="0">
                <a:latin typeface="Times New Roman" pitchFamily="18" charset="0"/>
                <a:cs typeface="Times New Roman" pitchFamily="18" charset="0"/>
              </a:rPr>
              <a:t>We </a:t>
            </a:r>
            <a:r>
              <a:rPr lang="en-US" sz="3200" b="1" dirty="0">
                <a:solidFill>
                  <a:srgbClr val="C00000"/>
                </a:solidFill>
                <a:latin typeface="Times New Roman" pitchFamily="18" charset="0"/>
                <a:cs typeface="Times New Roman" pitchFamily="18" charset="0"/>
              </a:rPr>
              <a:t>did</a:t>
            </a:r>
            <a:r>
              <a:rPr lang="en-US" sz="3200" b="1" dirty="0">
                <a:latin typeface="Times New Roman" pitchFamily="18" charset="0"/>
                <a:cs typeface="Times New Roman" pitchFamily="18" charset="0"/>
              </a:rPr>
              <a:t> not </a:t>
            </a:r>
            <a:r>
              <a:rPr lang="en-US" sz="3200" b="1" dirty="0">
                <a:solidFill>
                  <a:srgbClr val="C00000"/>
                </a:solidFill>
                <a:latin typeface="Times New Roman" pitchFamily="18" charset="0"/>
                <a:cs typeface="Times New Roman" pitchFamily="18" charset="0"/>
              </a:rPr>
              <a:t>go</a:t>
            </a:r>
            <a:r>
              <a:rPr lang="en-US" sz="3200" b="1" dirty="0">
                <a:latin typeface="Times New Roman" pitchFamily="18" charset="0"/>
                <a:cs typeface="Times New Roman" pitchFamily="18" charset="0"/>
              </a:rPr>
              <a:t> yesterday.</a:t>
            </a:r>
          </a:p>
          <a:p>
            <a:pPr>
              <a:buNone/>
            </a:pPr>
            <a:r>
              <a:rPr lang="en-US" sz="3200" b="1" dirty="0">
                <a:latin typeface="Times New Roman" pitchFamily="18" charset="0"/>
                <a:cs typeface="Times New Roman" pitchFamily="18" charset="0"/>
              </a:rPr>
              <a:t>They </a:t>
            </a:r>
            <a:r>
              <a:rPr lang="en-US" sz="3200" b="1" dirty="0">
                <a:solidFill>
                  <a:srgbClr val="C00000"/>
                </a:solidFill>
                <a:latin typeface="Times New Roman" pitchFamily="18" charset="0"/>
                <a:cs typeface="Times New Roman" pitchFamily="18" charset="0"/>
              </a:rPr>
              <a:t>did</a:t>
            </a:r>
            <a:r>
              <a:rPr lang="en-US" sz="3200" b="1" dirty="0">
                <a:latin typeface="Times New Roman" pitchFamily="18" charset="0"/>
                <a:cs typeface="Times New Roman" pitchFamily="18" charset="0"/>
              </a:rPr>
              <a:t>  not </a:t>
            </a:r>
            <a:r>
              <a:rPr lang="en-US" sz="3200" b="1" dirty="0">
                <a:solidFill>
                  <a:srgbClr val="C00000"/>
                </a:solidFill>
                <a:latin typeface="Times New Roman" pitchFamily="18" charset="0"/>
                <a:cs typeface="Times New Roman" pitchFamily="18" charset="0"/>
              </a:rPr>
              <a:t>go</a:t>
            </a:r>
            <a:r>
              <a:rPr lang="en-US" sz="3200" b="1" dirty="0">
                <a:latin typeface="Times New Roman" pitchFamily="18" charset="0"/>
                <a:cs typeface="Times New Roman" pitchFamily="18" charset="0"/>
              </a:rPr>
              <a:t> yesterday.</a:t>
            </a:r>
            <a:endParaRPr lang="ru-RU" sz="3200" b="1" dirty="0">
              <a:latin typeface="Times New Roman" pitchFamily="18" charset="0"/>
              <a:cs typeface="Times New Roman" pitchFamily="18" charset="0"/>
            </a:endParaRPr>
          </a:p>
          <a:p>
            <a:endParaRPr lang="ru-RU" dirty="0"/>
          </a:p>
        </p:txBody>
      </p:sp>
      <p:pic>
        <p:nvPicPr>
          <p:cNvPr id="30723" name="Picture 3" descr="C:\Users\Алена\Desktop\Новая папка\englische_flagge_2_0_stickers-rb5add018c7114a9f8151bc44f5926332_v9waf_8byvr_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988840"/>
            <a:ext cx="3043759" cy="3043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2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140968"/>
            <a:ext cx="59046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en-US" dirty="0">
                <a:solidFill>
                  <a:srgbClr val="00B0F0"/>
                </a:solidFill>
              </a:rPr>
              <a:t>The Past </a:t>
            </a:r>
            <a:r>
              <a:rPr lang="en-US" dirty="0" smtClean="0">
                <a:solidFill>
                  <a:srgbClr val="00B0F0"/>
                </a:solidFill>
              </a:rPr>
              <a:t>Continuous</a:t>
            </a:r>
            <a:r>
              <a:rPr lang="ru-RU" dirty="0" smtClean="0">
                <a:solidFill>
                  <a:srgbClr val="00B0F0"/>
                </a:solidFill>
              </a:rPr>
              <a:t/>
            </a:r>
            <a:br>
              <a:rPr lang="ru-RU" dirty="0" smtClean="0">
                <a:solidFill>
                  <a:srgbClr val="00B0F0"/>
                </a:solidFill>
              </a:rPr>
            </a:br>
            <a:r>
              <a:rPr lang="ru-RU" dirty="0" smtClean="0">
                <a:solidFill>
                  <a:srgbClr val="00B0F0"/>
                </a:solidFill>
              </a:rPr>
              <a:t>(прошедшее длительное время)</a:t>
            </a:r>
            <a:endParaRPr lang="ru-RU" dirty="0">
              <a:solidFill>
                <a:srgbClr val="00B0F0"/>
              </a:solidFill>
            </a:endParaRPr>
          </a:p>
        </p:txBody>
      </p:sp>
      <p:sp>
        <p:nvSpPr>
          <p:cNvPr id="3" name="Объект 2"/>
          <p:cNvSpPr>
            <a:spLocks noGrp="1"/>
          </p:cNvSpPr>
          <p:nvPr>
            <p:ph idx="1"/>
          </p:nvPr>
        </p:nvSpPr>
        <p:spPr>
          <a:xfrm>
            <a:off x="179512" y="1600200"/>
            <a:ext cx="8507288" cy="4709160"/>
          </a:xfrm>
        </p:spPr>
        <p:txBody>
          <a:bodyPr/>
          <a:lstStyle/>
          <a:p>
            <a:pPr>
              <a:buNone/>
            </a:pPr>
            <a:r>
              <a:rPr lang="ru-RU" b="1" dirty="0" smtClean="0">
                <a:solidFill>
                  <a:srgbClr val="FFC000"/>
                </a:solidFill>
                <a:latin typeface="Times New Roman" pitchFamily="18" charset="0"/>
                <a:cs typeface="Times New Roman" pitchFamily="18" charset="0"/>
              </a:rPr>
              <a:t>Временные указатели:</a:t>
            </a:r>
            <a:endParaRPr lang="ru-RU" b="1" dirty="0" smtClean="0">
              <a:solidFill>
                <a:srgbClr val="FFC000"/>
              </a:solidFill>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At </a:t>
            </a:r>
            <a:r>
              <a:rPr lang="en-US" b="1" dirty="0">
                <a:latin typeface="Times New Roman" pitchFamily="18" charset="0"/>
                <a:cs typeface="Times New Roman" pitchFamily="18" charset="0"/>
              </a:rPr>
              <a:t>5 o`clock </a:t>
            </a:r>
            <a:r>
              <a:rPr lang="en-US" b="1" dirty="0" smtClean="0">
                <a:latin typeface="Times New Roman" pitchFamily="18" charset="0"/>
                <a:cs typeface="Times New Roman" pitchFamily="18" charset="0"/>
              </a:rPr>
              <a:t>yesterday</a:t>
            </a:r>
            <a:r>
              <a:rPr lang="ru-RU" b="1" dirty="0" smtClean="0">
                <a:latin typeface="Times New Roman" pitchFamily="18" charset="0"/>
                <a:cs typeface="Times New Roman" pitchFamily="18" charset="0"/>
              </a:rPr>
              <a:t>- в 5 часов вчера</a:t>
            </a:r>
            <a:r>
              <a:rPr lang="en-US"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at </a:t>
            </a:r>
            <a:r>
              <a:rPr lang="en-US" b="1" dirty="0">
                <a:latin typeface="Times New Roman" pitchFamily="18" charset="0"/>
                <a:cs typeface="Times New Roman" pitchFamily="18" charset="0"/>
              </a:rPr>
              <a:t>that moment </a:t>
            </a:r>
            <a:r>
              <a:rPr lang="en-US" b="1" dirty="0" smtClean="0">
                <a:latin typeface="Times New Roman" pitchFamily="18" charset="0"/>
                <a:cs typeface="Times New Roman" pitchFamily="18" charset="0"/>
              </a:rPr>
              <a:t>yesterday</a:t>
            </a:r>
            <a:r>
              <a:rPr lang="ru-RU" b="1" dirty="0" smtClean="0">
                <a:latin typeface="Times New Roman" pitchFamily="18" charset="0"/>
                <a:cs typeface="Times New Roman" pitchFamily="18" charset="0"/>
              </a:rPr>
              <a:t> – в этот момент вчера</a:t>
            </a:r>
            <a:r>
              <a:rPr lang="en-US"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buNone/>
            </a:pPr>
            <a:r>
              <a:rPr lang="en-US" sz="4400" b="1" dirty="0" smtClean="0">
                <a:latin typeface="Times New Roman" pitchFamily="18" charset="0"/>
                <a:cs typeface="Times New Roman" pitchFamily="18" charset="0"/>
              </a:rPr>
              <a:t>The </a:t>
            </a:r>
            <a:r>
              <a:rPr lang="en-US" sz="4400" b="1" dirty="0">
                <a:latin typeface="Times New Roman" pitchFamily="18" charset="0"/>
                <a:cs typeface="Times New Roman" pitchFamily="18" charset="0"/>
              </a:rPr>
              <a:t>Past Continuous:   </a:t>
            </a:r>
          </a:p>
          <a:p>
            <a:pPr>
              <a:buNone/>
            </a:pPr>
            <a:r>
              <a:rPr lang="en-US" sz="4400" b="1" dirty="0" smtClean="0">
                <a:solidFill>
                  <a:srgbClr val="C00000"/>
                </a:solidFill>
                <a:latin typeface="Times New Roman" pitchFamily="18" charset="0"/>
                <a:cs typeface="Times New Roman" pitchFamily="18" charset="0"/>
              </a:rPr>
              <a:t>was\were</a:t>
            </a:r>
            <a:r>
              <a:rPr lang="en-US" sz="4400" b="1" dirty="0" smtClean="0">
                <a:latin typeface="Times New Roman" pitchFamily="18" charset="0"/>
                <a:cs typeface="Times New Roman" pitchFamily="18" charset="0"/>
              </a:rPr>
              <a:t> </a:t>
            </a:r>
            <a:r>
              <a:rPr lang="en-US" sz="4400" b="1" dirty="0">
                <a:latin typeface="Times New Roman" pitchFamily="18" charset="0"/>
                <a:cs typeface="Times New Roman" pitchFamily="18" charset="0"/>
              </a:rPr>
              <a:t>+ Participle I</a:t>
            </a:r>
          </a:p>
          <a:p>
            <a:pPr marL="137160" indent="0">
              <a:buNone/>
            </a:pPr>
            <a:endParaRPr lang="ru-RU" dirty="0"/>
          </a:p>
        </p:txBody>
      </p:sp>
      <p:pic>
        <p:nvPicPr>
          <p:cNvPr id="31746" name="Picture 2" descr="C:\Users\Алена\Desktop\Новая папка\B15_6c2343888429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28630"/>
            <a:ext cx="2506082" cy="36081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92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a:latin typeface="Times New Roman" pitchFamily="18" charset="0"/>
                <a:cs typeface="Times New Roman" pitchFamily="18" charset="0"/>
              </a:rPr>
              <a:t>The Present </a:t>
            </a:r>
            <a:r>
              <a:rPr lang="en-US" dirty="0">
                <a:latin typeface="Times New Roman" pitchFamily="18" charset="0"/>
                <a:cs typeface="Times New Roman" pitchFamily="18" charset="0"/>
              </a:rPr>
              <a:t>Simple </a:t>
            </a:r>
            <a:r>
              <a:rPr lang="en-US" dirty="0" smtClean="0">
                <a:latin typeface="Times New Roman" pitchFamily="18" charset="0"/>
                <a:cs typeface="Times New Roman" pitchFamily="18" charset="0"/>
              </a:rPr>
              <a:t>(Indefinite</a:t>
            </a:r>
            <a:r>
              <a:rPr lang="en-US" dirty="0" smtClean="0">
                <a:latin typeface="Times New Roman" pitchFamily="18" charset="0"/>
                <a:cs typeface="Times New Roman" pitchFamily="18" charset="0"/>
              </a:rPr>
              <a:t>)</a:t>
            </a:r>
            <a:endParaRPr lang="ru-RU" dirty="0"/>
          </a:p>
        </p:txBody>
      </p:sp>
      <p:sp>
        <p:nvSpPr>
          <p:cNvPr id="3" name="Объект 2"/>
          <p:cNvSpPr>
            <a:spLocks noGrp="1"/>
          </p:cNvSpPr>
          <p:nvPr>
            <p:ph idx="1"/>
          </p:nvPr>
        </p:nvSpPr>
        <p:spPr>
          <a:xfrm>
            <a:off x="323528" y="1600200"/>
            <a:ext cx="8363272" cy="4709160"/>
          </a:xfrm>
        </p:spPr>
        <p:txBody>
          <a:bodyPr/>
          <a:lstStyle/>
          <a:p>
            <a:pPr>
              <a:buNone/>
            </a:pPr>
            <a:r>
              <a:rPr lang="ru-RU" sz="3200" b="1" dirty="0">
                <a:solidFill>
                  <a:srgbClr val="FFC000"/>
                </a:solidFill>
                <a:latin typeface="Times New Roman" pitchFamily="18" charset="0"/>
                <a:cs typeface="Times New Roman" pitchFamily="18" charset="0"/>
              </a:rPr>
              <a:t>Временные указатели: </a:t>
            </a:r>
            <a:endParaRPr lang="en-US" sz="3200" b="1" dirty="0">
              <a:solidFill>
                <a:srgbClr val="FFC000"/>
              </a:solidFill>
              <a:latin typeface="Times New Roman" pitchFamily="18" charset="0"/>
              <a:cs typeface="Times New Roman" pitchFamily="18" charset="0"/>
            </a:endParaRPr>
          </a:p>
          <a:p>
            <a:pPr>
              <a:buNone/>
            </a:pPr>
            <a:r>
              <a:rPr lang="en-US" b="1" dirty="0">
                <a:solidFill>
                  <a:srgbClr val="C00000"/>
                </a:solidFill>
                <a:latin typeface="Times New Roman" pitchFamily="18" charset="0"/>
                <a:cs typeface="Times New Roman" pitchFamily="18" charset="0"/>
              </a:rPr>
              <a:t>    </a:t>
            </a:r>
            <a:r>
              <a:rPr lang="en-US" sz="3200" b="1" dirty="0">
                <a:latin typeface="Times New Roman" pitchFamily="18" charset="0"/>
                <a:cs typeface="Times New Roman" pitchFamily="18" charset="0"/>
              </a:rPr>
              <a:t>every day-</a:t>
            </a:r>
            <a:r>
              <a:rPr lang="ru-RU" sz="3200" b="1" dirty="0">
                <a:latin typeface="Times New Roman" pitchFamily="18" charset="0"/>
                <a:cs typeface="Times New Roman" pitchFamily="18" charset="0"/>
              </a:rPr>
              <a:t>каждый день</a:t>
            </a: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    usually- </a:t>
            </a:r>
            <a:r>
              <a:rPr lang="ru-RU" sz="3200" b="1" dirty="0">
                <a:latin typeface="Times New Roman" pitchFamily="18" charset="0"/>
                <a:cs typeface="Times New Roman" pitchFamily="18" charset="0"/>
              </a:rPr>
              <a:t>обычно</a:t>
            </a: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    as a rule- </a:t>
            </a:r>
            <a:r>
              <a:rPr lang="ru-RU" sz="3200" b="1" dirty="0">
                <a:latin typeface="Times New Roman" pitchFamily="18" charset="0"/>
                <a:cs typeface="Times New Roman" pitchFamily="18" charset="0"/>
              </a:rPr>
              <a:t>как правило</a:t>
            </a: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    always-</a:t>
            </a:r>
            <a:r>
              <a:rPr lang="ru-RU" sz="3200" b="1" dirty="0">
                <a:latin typeface="Times New Roman" pitchFamily="18" charset="0"/>
                <a:cs typeface="Times New Roman" pitchFamily="18" charset="0"/>
              </a:rPr>
              <a:t>всегда</a:t>
            </a: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    sometimes-</a:t>
            </a:r>
            <a:r>
              <a:rPr lang="ru-RU" sz="3200" b="1" dirty="0">
                <a:latin typeface="Times New Roman" pitchFamily="18" charset="0"/>
                <a:cs typeface="Times New Roman" pitchFamily="18" charset="0"/>
              </a:rPr>
              <a:t> иногда</a:t>
            </a: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    seldom-</a:t>
            </a:r>
            <a:r>
              <a:rPr lang="ru-RU" sz="3200" b="1" dirty="0">
                <a:latin typeface="Times New Roman" pitchFamily="18" charset="0"/>
                <a:cs typeface="Times New Roman" pitchFamily="18" charset="0"/>
              </a:rPr>
              <a:t> редко</a:t>
            </a: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    often-</a:t>
            </a:r>
            <a:r>
              <a:rPr lang="ru-RU" sz="3200" b="1" dirty="0">
                <a:latin typeface="Times New Roman" pitchFamily="18" charset="0"/>
                <a:cs typeface="Times New Roman" pitchFamily="18" charset="0"/>
              </a:rPr>
              <a:t> часто</a:t>
            </a:r>
          </a:p>
          <a:p>
            <a:endParaRPr lang="ru-RU" dirty="0"/>
          </a:p>
        </p:txBody>
      </p:sp>
      <p:pic>
        <p:nvPicPr>
          <p:cNvPr id="16387" name="Picture 3" descr="C:\Users\Алена\Desktop\Новая папка\0001-001-Laboratorija-uchebno-metodicheskogo-obespechenija-OMTS-ZOU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42" y="3789040"/>
            <a:ext cx="3419333" cy="2608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91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56" y="274638"/>
            <a:ext cx="8489144" cy="1143000"/>
          </a:xfrm>
        </p:spPr>
        <p:txBody>
          <a:bodyPr>
            <a:normAutofit/>
          </a:bodyPr>
          <a:lstStyle/>
          <a:p>
            <a:r>
              <a:rPr lang="en-US" sz="4000" dirty="0">
                <a:solidFill>
                  <a:srgbClr val="00B0F0"/>
                </a:solidFill>
              </a:rPr>
              <a:t>The Past </a:t>
            </a:r>
            <a:r>
              <a:rPr lang="en-US" sz="4000" dirty="0" smtClean="0">
                <a:solidFill>
                  <a:srgbClr val="00B0F0"/>
                </a:solidFill>
              </a:rPr>
              <a:t>Continuous</a:t>
            </a:r>
            <a:endParaRPr lang="ru-RU" sz="4000" dirty="0">
              <a:solidFill>
                <a:srgbClr val="00B0F0"/>
              </a:solidFill>
            </a:endParaRPr>
          </a:p>
        </p:txBody>
      </p:sp>
      <p:sp>
        <p:nvSpPr>
          <p:cNvPr id="3" name="Объект 2"/>
          <p:cNvSpPr>
            <a:spLocks noGrp="1"/>
          </p:cNvSpPr>
          <p:nvPr>
            <p:ph idx="1"/>
          </p:nvPr>
        </p:nvSpPr>
        <p:spPr>
          <a:xfrm>
            <a:off x="107504" y="1600200"/>
            <a:ext cx="7992888" cy="4709160"/>
          </a:xfrm>
        </p:spPr>
        <p:txBody>
          <a:bodyPr/>
          <a:lstStyle/>
          <a:p>
            <a:pPr algn="ctr">
              <a:buNone/>
            </a:pPr>
            <a:r>
              <a:rPr lang="ru-RU" sz="3200" b="1" dirty="0">
                <a:solidFill>
                  <a:srgbClr val="FFC000"/>
                </a:solidFill>
                <a:latin typeface="Times New Roman" pitchFamily="18" charset="0"/>
                <a:cs typeface="Times New Roman" pitchFamily="18" charset="0"/>
              </a:rPr>
              <a:t>Утвердительная форма:</a:t>
            </a:r>
            <a:r>
              <a:rPr lang="en-US" sz="3200" b="1" dirty="0" smtClean="0">
                <a:solidFill>
                  <a:srgbClr val="FFC000"/>
                </a:solidFill>
                <a:latin typeface="Times New Roman" pitchFamily="18" charset="0"/>
                <a:cs typeface="Times New Roman" pitchFamily="18" charset="0"/>
              </a:rPr>
              <a:t>          </a:t>
            </a:r>
            <a:endParaRPr lang="ru-RU" sz="3200" b="1" dirty="0" smtClean="0">
              <a:solidFill>
                <a:srgbClr val="FFC000"/>
              </a:solidFill>
              <a:latin typeface="Times New Roman" pitchFamily="18" charset="0"/>
              <a:cs typeface="Times New Roman" pitchFamily="18" charset="0"/>
            </a:endParaRPr>
          </a:p>
          <a:p>
            <a:pPr algn="ctr">
              <a:buNone/>
            </a:pPr>
            <a:r>
              <a:rPr lang="en-US" sz="3200" b="1" dirty="0" smtClean="0">
                <a:latin typeface="Times New Roman" pitchFamily="18" charset="0"/>
                <a:cs typeface="Times New Roman" pitchFamily="18" charset="0"/>
              </a:rPr>
              <a:t>I                   </a:t>
            </a:r>
            <a:r>
              <a:rPr lang="en-US" sz="3200" b="1" i="1" dirty="0" smtClean="0">
                <a:solidFill>
                  <a:srgbClr val="C00000"/>
                </a:solidFill>
                <a:latin typeface="Times New Roman" pitchFamily="18" charset="0"/>
                <a:cs typeface="Times New Roman" pitchFamily="18" charset="0"/>
              </a:rPr>
              <a:t>was</a:t>
            </a:r>
            <a:r>
              <a:rPr lang="en-US" sz="3200" b="1" i="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work</a:t>
            </a:r>
            <a:r>
              <a:rPr lang="en-US" sz="3200" b="1" dirty="0">
                <a:solidFill>
                  <a:srgbClr val="C00000"/>
                </a:solidFill>
                <a:latin typeface="Times New Roman" pitchFamily="18" charset="0"/>
                <a:cs typeface="Times New Roman" pitchFamily="18" charset="0"/>
              </a:rPr>
              <a:t>ing</a:t>
            </a:r>
          </a:p>
          <a:p>
            <a:pPr algn="ctr">
              <a:buNone/>
            </a:pPr>
            <a:r>
              <a:rPr lang="en-US" sz="3200" b="1" dirty="0">
                <a:latin typeface="Times New Roman" pitchFamily="18" charset="0"/>
                <a:cs typeface="Times New Roman" pitchFamily="18" charset="0"/>
              </a:rPr>
              <a:t>      It, he, she        </a:t>
            </a:r>
            <a:r>
              <a:rPr lang="en-US" sz="3200" b="1" i="1" dirty="0">
                <a:solidFill>
                  <a:srgbClr val="C00000"/>
                </a:solidFill>
                <a:latin typeface="Times New Roman" pitchFamily="18" charset="0"/>
                <a:cs typeface="Times New Roman" pitchFamily="18" charset="0"/>
              </a:rPr>
              <a:t>was</a:t>
            </a:r>
            <a:r>
              <a:rPr lang="en-US" sz="3200" b="1" dirty="0">
                <a:latin typeface="Times New Roman" pitchFamily="18" charset="0"/>
                <a:cs typeface="Times New Roman" pitchFamily="18" charset="0"/>
              </a:rPr>
              <a:t>  work</a:t>
            </a:r>
            <a:r>
              <a:rPr lang="en-US" sz="3200" b="1" dirty="0">
                <a:solidFill>
                  <a:srgbClr val="C00000"/>
                </a:solidFill>
                <a:latin typeface="Times New Roman" pitchFamily="18" charset="0"/>
                <a:cs typeface="Times New Roman" pitchFamily="18" charset="0"/>
              </a:rPr>
              <a:t>ing</a:t>
            </a:r>
          </a:p>
          <a:p>
            <a:pPr algn="ctr">
              <a:buNone/>
            </a:pPr>
            <a:r>
              <a:rPr lang="en-US" sz="3200" b="1" dirty="0">
                <a:latin typeface="Times New Roman" pitchFamily="18" charset="0"/>
                <a:cs typeface="Times New Roman" pitchFamily="18" charset="0"/>
              </a:rPr>
              <a:t>      You                 </a:t>
            </a:r>
            <a:r>
              <a:rPr lang="en-US" sz="3200" b="1" i="1" dirty="0">
                <a:latin typeface="Times New Roman" pitchFamily="18" charset="0"/>
                <a:cs typeface="Times New Roman" pitchFamily="18" charset="0"/>
              </a:rPr>
              <a:t> </a:t>
            </a:r>
            <a:r>
              <a:rPr lang="en-US" sz="3200" b="1" i="1" dirty="0">
                <a:solidFill>
                  <a:srgbClr val="C00000"/>
                </a:solidFill>
                <a:latin typeface="Times New Roman" pitchFamily="18" charset="0"/>
                <a:cs typeface="Times New Roman" pitchFamily="18" charset="0"/>
              </a:rPr>
              <a:t>were</a:t>
            </a:r>
            <a:r>
              <a:rPr lang="en-US" sz="3200" b="1" i="1" dirty="0">
                <a:latin typeface="Times New Roman" pitchFamily="18" charset="0"/>
                <a:cs typeface="Times New Roman" pitchFamily="18" charset="0"/>
              </a:rPr>
              <a:t>   </a:t>
            </a:r>
            <a:r>
              <a:rPr lang="en-US" sz="3200" b="1" dirty="0">
                <a:latin typeface="Times New Roman" pitchFamily="18" charset="0"/>
                <a:cs typeface="Times New Roman" pitchFamily="18" charset="0"/>
              </a:rPr>
              <a:t>work</a:t>
            </a:r>
            <a:r>
              <a:rPr lang="en-US" sz="3200" b="1" dirty="0">
                <a:solidFill>
                  <a:srgbClr val="C00000"/>
                </a:solidFill>
                <a:latin typeface="Times New Roman" pitchFamily="18" charset="0"/>
                <a:cs typeface="Times New Roman" pitchFamily="18" charset="0"/>
              </a:rPr>
              <a:t>ing</a:t>
            </a:r>
          </a:p>
          <a:p>
            <a:pPr algn="ctr">
              <a:buNone/>
            </a:pPr>
            <a:r>
              <a:rPr lang="en-US" sz="3200" b="1" dirty="0">
                <a:latin typeface="Times New Roman" pitchFamily="18" charset="0"/>
                <a:cs typeface="Times New Roman" pitchFamily="18" charset="0"/>
              </a:rPr>
              <a:t>       We                  </a:t>
            </a:r>
            <a:r>
              <a:rPr lang="en-US" sz="3200" b="1" i="1" dirty="0">
                <a:solidFill>
                  <a:srgbClr val="C00000"/>
                </a:solidFill>
                <a:latin typeface="Times New Roman" pitchFamily="18" charset="0"/>
                <a:cs typeface="Times New Roman" pitchFamily="18" charset="0"/>
              </a:rPr>
              <a:t>were</a:t>
            </a:r>
            <a:r>
              <a:rPr lang="en-US" sz="3200" b="1" dirty="0">
                <a:solidFill>
                  <a:srgbClr val="C00000"/>
                </a:solidFill>
                <a:latin typeface="Times New Roman" pitchFamily="18" charset="0"/>
                <a:cs typeface="Times New Roman" pitchFamily="18" charset="0"/>
              </a:rPr>
              <a:t> </a:t>
            </a:r>
            <a:r>
              <a:rPr lang="en-US" sz="3200" b="1" dirty="0">
                <a:latin typeface="Times New Roman" pitchFamily="18" charset="0"/>
                <a:cs typeface="Times New Roman" pitchFamily="18" charset="0"/>
              </a:rPr>
              <a:t>work</a:t>
            </a:r>
            <a:r>
              <a:rPr lang="en-US" sz="3200" b="1" dirty="0">
                <a:solidFill>
                  <a:srgbClr val="C00000"/>
                </a:solidFill>
                <a:latin typeface="Times New Roman" pitchFamily="18" charset="0"/>
                <a:cs typeface="Times New Roman" pitchFamily="18" charset="0"/>
              </a:rPr>
              <a:t>ing</a:t>
            </a:r>
          </a:p>
          <a:p>
            <a:pPr algn="ctr">
              <a:buNone/>
            </a:pPr>
            <a:r>
              <a:rPr lang="en-US" sz="3200" b="1" dirty="0">
                <a:latin typeface="Times New Roman" pitchFamily="18" charset="0"/>
                <a:cs typeface="Times New Roman" pitchFamily="18" charset="0"/>
              </a:rPr>
              <a:t>      They                </a:t>
            </a:r>
            <a:r>
              <a:rPr lang="en-US" sz="3200" b="1" i="1" dirty="0">
                <a:solidFill>
                  <a:srgbClr val="C00000"/>
                </a:solidFill>
                <a:latin typeface="Times New Roman" pitchFamily="18" charset="0"/>
                <a:cs typeface="Times New Roman" pitchFamily="18" charset="0"/>
              </a:rPr>
              <a:t>were</a:t>
            </a:r>
            <a:r>
              <a:rPr lang="en-US" sz="3200" b="1" dirty="0">
                <a:solidFill>
                  <a:srgbClr val="C00000"/>
                </a:solidFill>
                <a:latin typeface="Times New Roman" pitchFamily="18" charset="0"/>
                <a:cs typeface="Times New Roman" pitchFamily="18" charset="0"/>
              </a:rPr>
              <a:t> </a:t>
            </a:r>
            <a:r>
              <a:rPr lang="en-US" sz="3200" b="1" dirty="0">
                <a:latin typeface="Times New Roman" pitchFamily="18" charset="0"/>
                <a:cs typeface="Times New Roman" pitchFamily="18" charset="0"/>
              </a:rPr>
              <a:t> work</a:t>
            </a:r>
            <a:r>
              <a:rPr lang="en-US" sz="3200" b="1" dirty="0">
                <a:solidFill>
                  <a:srgbClr val="C00000"/>
                </a:solidFill>
                <a:latin typeface="Times New Roman" pitchFamily="18" charset="0"/>
                <a:cs typeface="Times New Roman" pitchFamily="18" charset="0"/>
              </a:rPr>
              <a:t>ing</a:t>
            </a:r>
          </a:p>
          <a:p>
            <a:endParaRPr lang="ru-RU" dirty="0"/>
          </a:p>
        </p:txBody>
      </p:sp>
      <p:pic>
        <p:nvPicPr>
          <p:cNvPr id="37891" name="Picture 3" descr="C:\Users\Алена\Desktop\Новая папка\98427126_4121583_LiteraturaEspanola_Libro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13175"/>
            <a:ext cx="2869072" cy="21540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6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solidFill>
                  <a:srgbClr val="00B0F0"/>
                </a:solidFill>
              </a:rPr>
              <a:t>The Past Continuous</a:t>
            </a:r>
            <a:endParaRPr lang="ru-RU" sz="4000" dirty="0">
              <a:solidFill>
                <a:srgbClr val="00B0F0"/>
              </a:solidFill>
            </a:endParaRPr>
          </a:p>
        </p:txBody>
      </p:sp>
      <p:sp>
        <p:nvSpPr>
          <p:cNvPr id="3" name="Объект 2"/>
          <p:cNvSpPr>
            <a:spLocks noGrp="1"/>
          </p:cNvSpPr>
          <p:nvPr>
            <p:ph idx="1"/>
          </p:nvPr>
        </p:nvSpPr>
        <p:spPr/>
        <p:txBody>
          <a:bodyPr/>
          <a:lstStyle/>
          <a:p>
            <a:pPr algn="ctr">
              <a:buNone/>
            </a:pPr>
            <a:r>
              <a:rPr lang="ru-RU" sz="3200" b="1" dirty="0" smtClean="0">
                <a:solidFill>
                  <a:srgbClr val="FFC000"/>
                </a:solidFill>
                <a:latin typeface="Times New Roman" pitchFamily="18" charset="0"/>
                <a:cs typeface="Times New Roman" pitchFamily="18" charset="0"/>
              </a:rPr>
              <a:t>Вопросительная форма:</a:t>
            </a:r>
          </a:p>
          <a:p>
            <a:pPr>
              <a:buNone/>
            </a:pPr>
            <a:r>
              <a:rPr lang="en-US" sz="3200" b="1" i="1" dirty="0" smtClean="0">
                <a:solidFill>
                  <a:srgbClr val="C00000"/>
                </a:solidFill>
                <a:latin typeface="Times New Roman" pitchFamily="18" charset="0"/>
                <a:cs typeface="Times New Roman" pitchFamily="18" charset="0"/>
              </a:rPr>
              <a:t>Was</a:t>
            </a:r>
            <a:r>
              <a:rPr lang="en-US" sz="3200" b="1" i="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I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p>
          <a:p>
            <a:pPr>
              <a:buNone/>
            </a:pPr>
            <a:r>
              <a:rPr lang="en-US" sz="3200" b="1" i="1" dirty="0">
                <a:solidFill>
                  <a:srgbClr val="C00000"/>
                </a:solidFill>
                <a:latin typeface="Times New Roman" pitchFamily="18" charset="0"/>
                <a:cs typeface="Times New Roman" pitchFamily="18" charset="0"/>
              </a:rPr>
              <a:t>Was</a:t>
            </a:r>
            <a:r>
              <a:rPr lang="en-US" sz="3200" b="1" i="1" dirty="0">
                <a:latin typeface="Times New Roman" pitchFamily="18" charset="0"/>
                <a:cs typeface="Times New Roman" pitchFamily="18" charset="0"/>
              </a:rPr>
              <a:t>    </a:t>
            </a:r>
            <a:r>
              <a:rPr lang="en-US" sz="3200" b="1" dirty="0">
                <a:latin typeface="Times New Roman" pitchFamily="18" charset="0"/>
                <a:cs typeface="Times New Roman" pitchFamily="18" charset="0"/>
              </a:rPr>
              <a:t>          it, he, she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p>
          <a:p>
            <a:pPr>
              <a:buNone/>
            </a:pPr>
            <a:r>
              <a:rPr lang="en-US" sz="3200" b="1" i="1" dirty="0">
                <a:solidFill>
                  <a:srgbClr val="C00000"/>
                </a:solidFill>
                <a:latin typeface="Times New Roman" pitchFamily="18" charset="0"/>
                <a:cs typeface="Times New Roman" pitchFamily="18" charset="0"/>
              </a:rPr>
              <a:t>Were</a:t>
            </a:r>
            <a:r>
              <a:rPr lang="en-US" sz="3200" b="1" i="1" dirty="0">
                <a:latin typeface="Times New Roman" pitchFamily="18" charset="0"/>
                <a:cs typeface="Times New Roman" pitchFamily="18" charset="0"/>
              </a:rPr>
              <a:t>    </a:t>
            </a:r>
            <a:r>
              <a:rPr lang="en-US" sz="3200" b="1" dirty="0">
                <a:latin typeface="Times New Roman" pitchFamily="18" charset="0"/>
                <a:cs typeface="Times New Roman" pitchFamily="18" charset="0"/>
              </a:rPr>
              <a:t>          you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p>
          <a:p>
            <a:pPr>
              <a:buNone/>
            </a:pPr>
            <a:r>
              <a:rPr lang="en-US" sz="3200" b="1" i="1" dirty="0">
                <a:solidFill>
                  <a:srgbClr val="C00000"/>
                </a:solidFill>
                <a:latin typeface="Times New Roman" pitchFamily="18" charset="0"/>
                <a:cs typeface="Times New Roman" pitchFamily="18" charset="0"/>
              </a:rPr>
              <a:t>Were</a:t>
            </a:r>
            <a:r>
              <a:rPr lang="en-US" sz="3200" b="1" dirty="0">
                <a:latin typeface="Times New Roman" pitchFamily="18" charset="0"/>
                <a:cs typeface="Times New Roman" pitchFamily="18" charset="0"/>
              </a:rPr>
              <a:t>              we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p>
          <a:p>
            <a:pPr>
              <a:buNone/>
            </a:pPr>
            <a:r>
              <a:rPr lang="en-US" sz="3200" b="1" i="1" dirty="0">
                <a:solidFill>
                  <a:srgbClr val="C00000"/>
                </a:solidFill>
                <a:latin typeface="Times New Roman" pitchFamily="18" charset="0"/>
                <a:cs typeface="Times New Roman" pitchFamily="18" charset="0"/>
              </a:rPr>
              <a:t>Were</a:t>
            </a:r>
            <a:r>
              <a:rPr lang="en-US" sz="3200" b="1" i="1" dirty="0">
                <a:latin typeface="Times New Roman" pitchFamily="18" charset="0"/>
                <a:cs typeface="Times New Roman" pitchFamily="18" charset="0"/>
              </a:rPr>
              <a:t> </a:t>
            </a:r>
            <a:r>
              <a:rPr lang="en-US" sz="3200" b="1" dirty="0">
                <a:latin typeface="Times New Roman" pitchFamily="18" charset="0"/>
                <a:cs typeface="Times New Roman" pitchFamily="18" charset="0"/>
              </a:rPr>
              <a:t>            they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p>
          <a:p>
            <a:endParaRPr lang="ru-RU" dirty="0"/>
          </a:p>
        </p:txBody>
      </p:sp>
      <p:pic>
        <p:nvPicPr>
          <p:cNvPr id="2050" name="Picture 2" descr="C:\Users\Алена\Desktop\Новая папка\__20140606_19153740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140968"/>
            <a:ext cx="3018630" cy="3219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86110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a:bodyPr>
          <a:lstStyle/>
          <a:p>
            <a:r>
              <a:rPr lang="en-US" sz="4000" dirty="0">
                <a:solidFill>
                  <a:srgbClr val="00B0F0"/>
                </a:solidFill>
              </a:rPr>
              <a:t>The Past Continuous</a:t>
            </a:r>
            <a:endParaRPr lang="ru-RU" sz="4000" dirty="0">
              <a:solidFill>
                <a:srgbClr val="00B0F0"/>
              </a:solidFill>
            </a:endParaRPr>
          </a:p>
        </p:txBody>
      </p:sp>
      <p:sp>
        <p:nvSpPr>
          <p:cNvPr id="3" name="Объект 2"/>
          <p:cNvSpPr>
            <a:spLocks noGrp="1"/>
          </p:cNvSpPr>
          <p:nvPr>
            <p:ph idx="1"/>
          </p:nvPr>
        </p:nvSpPr>
        <p:spPr/>
        <p:txBody>
          <a:bodyPr/>
          <a:lstStyle/>
          <a:p>
            <a:pPr algn="just">
              <a:buNone/>
            </a:pPr>
            <a:r>
              <a:rPr lang="ru-RU" sz="3600" b="1" dirty="0" smtClean="0">
                <a:solidFill>
                  <a:srgbClr val="FFC000"/>
                </a:solidFill>
                <a:latin typeface="Times New Roman" pitchFamily="18" charset="0"/>
                <a:cs typeface="Times New Roman" pitchFamily="18" charset="0"/>
              </a:rPr>
              <a:t>Отрицательная форма:</a:t>
            </a:r>
          </a:p>
          <a:p>
            <a:pPr>
              <a:buNone/>
            </a:pPr>
            <a:r>
              <a:rPr lang="en-US" sz="3600" b="1" dirty="0" smtClean="0">
                <a:latin typeface="Times New Roman" pitchFamily="18" charset="0"/>
                <a:cs typeface="Times New Roman" pitchFamily="18" charset="0"/>
              </a:rPr>
              <a:t>I </a:t>
            </a:r>
            <a:r>
              <a:rPr lang="en-US" sz="3600" b="1" i="1" dirty="0">
                <a:latin typeface="Times New Roman" pitchFamily="18" charset="0"/>
                <a:cs typeface="Times New Roman" pitchFamily="18" charset="0"/>
              </a:rPr>
              <a:t>was not </a:t>
            </a:r>
            <a:r>
              <a:rPr lang="en-US" sz="3600" b="1" dirty="0">
                <a:latin typeface="Times New Roman" pitchFamily="18" charset="0"/>
                <a:cs typeface="Times New Roman" pitchFamily="18" charset="0"/>
              </a:rPr>
              <a:t>working</a:t>
            </a:r>
          </a:p>
          <a:p>
            <a:pPr>
              <a:buNone/>
            </a:pPr>
            <a:r>
              <a:rPr lang="en-US" sz="3600" b="1" dirty="0">
                <a:latin typeface="Times New Roman" pitchFamily="18" charset="0"/>
                <a:cs typeface="Times New Roman" pitchFamily="18" charset="0"/>
              </a:rPr>
              <a:t>It, he, she </a:t>
            </a:r>
            <a:r>
              <a:rPr lang="en-US" sz="3600" b="1" i="1" dirty="0">
                <a:latin typeface="Times New Roman" pitchFamily="18" charset="0"/>
                <a:cs typeface="Times New Roman" pitchFamily="18" charset="0"/>
              </a:rPr>
              <a:t>was not </a:t>
            </a:r>
            <a:r>
              <a:rPr lang="en-US" sz="3600" b="1" dirty="0">
                <a:latin typeface="Times New Roman" pitchFamily="18" charset="0"/>
                <a:cs typeface="Times New Roman" pitchFamily="18" charset="0"/>
              </a:rPr>
              <a:t>working</a:t>
            </a:r>
          </a:p>
          <a:p>
            <a:pPr>
              <a:buNone/>
            </a:pPr>
            <a:r>
              <a:rPr lang="en-US" sz="3600" b="1" dirty="0">
                <a:latin typeface="Times New Roman" pitchFamily="18" charset="0"/>
                <a:cs typeface="Times New Roman" pitchFamily="18" charset="0"/>
              </a:rPr>
              <a:t>You </a:t>
            </a:r>
            <a:r>
              <a:rPr lang="en-US" sz="3600" b="1" i="1" dirty="0">
                <a:latin typeface="Times New Roman" pitchFamily="18" charset="0"/>
                <a:cs typeface="Times New Roman" pitchFamily="18" charset="0"/>
              </a:rPr>
              <a:t>were not </a:t>
            </a:r>
            <a:r>
              <a:rPr lang="en-US" sz="3600" b="1" dirty="0">
                <a:latin typeface="Times New Roman" pitchFamily="18" charset="0"/>
                <a:cs typeface="Times New Roman" pitchFamily="18" charset="0"/>
              </a:rPr>
              <a:t>working</a:t>
            </a:r>
          </a:p>
          <a:p>
            <a:pPr>
              <a:buNone/>
            </a:pPr>
            <a:r>
              <a:rPr lang="en-US" sz="3600" b="1" dirty="0">
                <a:latin typeface="Times New Roman" pitchFamily="18" charset="0"/>
                <a:cs typeface="Times New Roman" pitchFamily="18" charset="0"/>
              </a:rPr>
              <a:t>We </a:t>
            </a:r>
            <a:r>
              <a:rPr lang="en-US" sz="3600" b="1" i="1" dirty="0">
                <a:latin typeface="Times New Roman" pitchFamily="18" charset="0"/>
                <a:cs typeface="Times New Roman" pitchFamily="18" charset="0"/>
              </a:rPr>
              <a:t>were not </a:t>
            </a:r>
            <a:r>
              <a:rPr lang="en-US" sz="3600" b="1" dirty="0">
                <a:latin typeface="Times New Roman" pitchFamily="18" charset="0"/>
                <a:cs typeface="Times New Roman" pitchFamily="18" charset="0"/>
              </a:rPr>
              <a:t>working</a:t>
            </a:r>
          </a:p>
          <a:p>
            <a:pPr>
              <a:buNone/>
            </a:pPr>
            <a:r>
              <a:rPr lang="en-US" sz="3600" b="1" dirty="0">
                <a:latin typeface="Times New Roman" pitchFamily="18" charset="0"/>
                <a:cs typeface="Times New Roman" pitchFamily="18" charset="0"/>
              </a:rPr>
              <a:t>They </a:t>
            </a:r>
            <a:r>
              <a:rPr lang="en-US" sz="3600" b="1" i="1" dirty="0">
                <a:latin typeface="Times New Roman" pitchFamily="18" charset="0"/>
                <a:cs typeface="Times New Roman" pitchFamily="18" charset="0"/>
              </a:rPr>
              <a:t>were not</a:t>
            </a:r>
            <a:r>
              <a:rPr lang="en-US" sz="3600" b="1" dirty="0">
                <a:latin typeface="Times New Roman" pitchFamily="18" charset="0"/>
                <a:cs typeface="Times New Roman" pitchFamily="18" charset="0"/>
              </a:rPr>
              <a:t> working</a:t>
            </a:r>
          </a:p>
          <a:p>
            <a:endParaRPr lang="ru-RU" dirty="0"/>
          </a:p>
        </p:txBody>
      </p:sp>
      <p:pic>
        <p:nvPicPr>
          <p:cNvPr id="3074" name="Picture 2" descr="C:\Users\Алена\Desktop\Новая папка\49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140968"/>
            <a:ext cx="2454920" cy="24549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0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Алена\Desktop\Новая папка\300146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348880"/>
            <a:ext cx="1694086" cy="16940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5157192"/>
            <a:ext cx="8164375"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1520" y="274638"/>
            <a:ext cx="8352928" cy="1143000"/>
          </a:xfrm>
        </p:spPr>
        <p:txBody>
          <a:bodyPr>
            <a:noAutofit/>
          </a:bodyPr>
          <a:lstStyle/>
          <a:p>
            <a:r>
              <a:rPr lang="en-US" sz="4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The Past  Perfect</a:t>
            </a:r>
            <a:r>
              <a:rPr lang="ru-RU" sz="4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r>
            <a:br>
              <a:rPr lang="ru-RU" sz="4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br>
            <a:r>
              <a:rPr lang="ru-RU" sz="4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Прошедшее законченное время)</a:t>
            </a:r>
            <a:endParaRPr lang="ru-RU" sz="4000" dirty="0">
              <a:solidFill>
                <a:srgbClr val="00B0F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7504" y="1600200"/>
            <a:ext cx="8579296" cy="4709160"/>
          </a:xfrm>
        </p:spPr>
        <p:txBody>
          <a:bodyPr/>
          <a:lstStyle/>
          <a:p>
            <a:r>
              <a:rPr lang="en-US" sz="3200" dirty="0">
                <a:latin typeface="Times New Roman" pitchFamily="18" charset="0"/>
                <a:cs typeface="Times New Roman" pitchFamily="18" charset="0"/>
              </a:rPr>
              <a:t>By 5 </a:t>
            </a:r>
            <a:r>
              <a:rPr lang="en-US" sz="3200" dirty="0" smtClean="0">
                <a:latin typeface="Times New Roman" pitchFamily="18" charset="0"/>
                <a:cs typeface="Times New Roman" pitchFamily="18" charset="0"/>
              </a:rPr>
              <a:t>o`clock</a:t>
            </a:r>
            <a:r>
              <a:rPr lang="ru-RU" sz="3200" dirty="0">
                <a:latin typeface="Times New Roman" pitchFamily="18" charset="0"/>
                <a:cs typeface="Times New Roman" pitchFamily="18" charset="0"/>
              </a:rPr>
              <a:t> </a:t>
            </a:r>
            <a:r>
              <a:rPr lang="ru-RU" sz="3200" dirty="0" smtClean="0">
                <a:latin typeface="Times New Roman" pitchFamily="18" charset="0"/>
                <a:cs typeface="Times New Roman" pitchFamily="18" charset="0"/>
              </a:rPr>
              <a:t>– к 5 часам,</a:t>
            </a:r>
          </a:p>
          <a:p>
            <a:r>
              <a:rPr lang="en-US" sz="3200" dirty="0" smtClean="0">
                <a:latin typeface="Times New Roman" pitchFamily="18" charset="0"/>
                <a:cs typeface="Times New Roman" pitchFamily="18" charset="0"/>
              </a:rPr>
              <a:t>last </a:t>
            </a:r>
            <a:r>
              <a:rPr lang="en-US" sz="3200" dirty="0">
                <a:latin typeface="Times New Roman" pitchFamily="18" charset="0"/>
                <a:cs typeface="Times New Roman" pitchFamily="18" charset="0"/>
              </a:rPr>
              <a:t>Monday </a:t>
            </a:r>
            <a:r>
              <a:rPr lang="ru-RU" sz="3200" dirty="0" smtClean="0">
                <a:latin typeface="Times New Roman" pitchFamily="18" charset="0"/>
                <a:cs typeface="Times New Roman" pitchFamily="18" charset="0"/>
              </a:rPr>
              <a:t>– прошлый понедельник, </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by the end of…. </a:t>
            </a:r>
            <a:r>
              <a:rPr lang="ru-RU" sz="3200" dirty="0" smtClean="0">
                <a:latin typeface="Times New Roman" pitchFamily="18" charset="0"/>
                <a:cs typeface="Times New Roman" pitchFamily="18" charset="0"/>
              </a:rPr>
              <a:t>– к концу..(какого-то действия),</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when (before) he </a:t>
            </a:r>
            <a:r>
              <a:rPr lang="en-US" sz="3200" dirty="0" smtClean="0">
                <a:latin typeface="Times New Roman" pitchFamily="18" charset="0"/>
                <a:cs typeface="Times New Roman" pitchFamily="18" charset="0"/>
              </a:rPr>
              <a:t>came</a:t>
            </a:r>
            <a:r>
              <a:rPr lang="ru-RU" sz="3200" dirty="0" smtClean="0">
                <a:latin typeface="Times New Roman" pitchFamily="18" charset="0"/>
                <a:cs typeface="Times New Roman" pitchFamily="18" charset="0"/>
              </a:rPr>
              <a:t> – когда (до того, как) он </a:t>
            </a:r>
            <a:r>
              <a:rPr lang="ru-RU" sz="3200" dirty="0" err="1" smtClean="0">
                <a:latin typeface="Times New Roman" pitchFamily="18" charset="0"/>
                <a:cs typeface="Times New Roman" pitchFamily="18" charset="0"/>
              </a:rPr>
              <a:t>пришел</a:t>
            </a:r>
            <a:endParaRPr lang="en-US" sz="3200" dirty="0">
              <a:latin typeface="Times New Roman" pitchFamily="18" charset="0"/>
              <a:cs typeface="Times New Roman" pitchFamily="18" charset="0"/>
            </a:endParaRPr>
          </a:p>
          <a:p>
            <a:pPr>
              <a:buNone/>
            </a:pPr>
            <a:endParaRPr lang="en-US" sz="3200" b="1" dirty="0">
              <a:latin typeface="Times New Roman" pitchFamily="18" charset="0"/>
              <a:cs typeface="Times New Roman" pitchFamily="18" charset="0"/>
            </a:endParaRPr>
          </a:p>
          <a:p>
            <a:pPr algn="ctr">
              <a:buNone/>
            </a:pPr>
            <a:r>
              <a:rPr lang="en-US" sz="3200" b="1" dirty="0">
                <a:latin typeface="Times New Roman" pitchFamily="18" charset="0"/>
                <a:cs typeface="Times New Roman" pitchFamily="18" charset="0"/>
              </a:rPr>
              <a:t>The Past  Perfect=</a:t>
            </a:r>
            <a:r>
              <a:rPr lang="en-US" sz="3200"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Had</a:t>
            </a:r>
            <a:r>
              <a:rPr lang="en-US" sz="3200" b="1" dirty="0">
                <a:latin typeface="Times New Roman" pitchFamily="18" charset="0"/>
                <a:cs typeface="Times New Roman" pitchFamily="18" charset="0"/>
              </a:rPr>
              <a:t>+ Participle II</a:t>
            </a:r>
            <a:r>
              <a:rPr lang="ru-RU"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V3)</a:t>
            </a:r>
          </a:p>
          <a:p>
            <a:endParaRPr lang="ru-RU" dirty="0"/>
          </a:p>
        </p:txBody>
      </p:sp>
    </p:spTree>
    <p:extLst>
      <p:ext uri="{BB962C8B-B14F-4D97-AF65-F5344CB8AC3E}">
        <p14:creationId xmlns:p14="http://schemas.microsoft.com/office/powerpoint/2010/main" val="282377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143000"/>
          </a:xfrm>
        </p:spPr>
        <p:txBody>
          <a:bodyPr/>
          <a:lstStyle/>
          <a:p>
            <a:r>
              <a:rPr lang="en-US" sz="44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The Past  Perfect</a:t>
            </a:r>
            <a:endParaRPr lang="ru-RU" dirty="0">
              <a:solidFill>
                <a:srgbClr val="00B0F0"/>
              </a:solidFill>
            </a:endParaRPr>
          </a:p>
        </p:txBody>
      </p:sp>
      <p:sp>
        <p:nvSpPr>
          <p:cNvPr id="3" name="Объект 2"/>
          <p:cNvSpPr>
            <a:spLocks noGrp="1"/>
          </p:cNvSpPr>
          <p:nvPr>
            <p:ph idx="1"/>
          </p:nvPr>
        </p:nvSpPr>
        <p:spPr/>
        <p:txBody>
          <a:bodyPr/>
          <a:lstStyle/>
          <a:p>
            <a:pPr marL="137160" indent="0">
              <a:buNone/>
            </a:pPr>
            <a:r>
              <a:rPr lang="ru-RU" sz="3600" b="1" dirty="0" smtClean="0">
                <a:solidFill>
                  <a:srgbClr val="FFC000"/>
                </a:solidFill>
                <a:latin typeface="Times New Roman" pitchFamily="18" charset="0"/>
                <a:cs typeface="Times New Roman" pitchFamily="18" charset="0"/>
              </a:rPr>
              <a:t>Утвердительная форма:</a:t>
            </a:r>
          </a:p>
          <a:p>
            <a:r>
              <a:rPr lang="en-US" sz="3600" dirty="0" smtClean="0">
                <a:latin typeface="Times New Roman" pitchFamily="18" charset="0"/>
                <a:cs typeface="Times New Roman" pitchFamily="18" charset="0"/>
              </a:rPr>
              <a:t>I </a:t>
            </a:r>
            <a:r>
              <a:rPr lang="en-US" sz="3600" i="1" dirty="0">
                <a:solidFill>
                  <a:srgbClr val="C00000"/>
                </a:solidFill>
                <a:latin typeface="Times New Roman" pitchFamily="18" charset="0"/>
                <a:cs typeface="Times New Roman" pitchFamily="18" charset="0"/>
              </a:rPr>
              <a:t>had</a:t>
            </a:r>
            <a:r>
              <a:rPr lang="en-US" sz="3600" dirty="0">
                <a:latin typeface="Times New Roman" pitchFamily="18" charset="0"/>
                <a:cs typeface="Times New Roman" pitchFamily="18" charset="0"/>
              </a:rPr>
              <a:t> work</a:t>
            </a:r>
            <a:r>
              <a:rPr lang="en-US" sz="3600" dirty="0">
                <a:solidFill>
                  <a:srgbClr val="C00000"/>
                </a:solidFill>
                <a:latin typeface="Times New Roman" pitchFamily="18" charset="0"/>
                <a:cs typeface="Times New Roman" pitchFamily="18" charset="0"/>
              </a:rPr>
              <a:t>ed</a:t>
            </a:r>
            <a:r>
              <a:rPr lang="en-US" sz="3600" dirty="0">
                <a:latin typeface="Times New Roman" pitchFamily="18" charset="0"/>
                <a:cs typeface="Times New Roman" pitchFamily="18" charset="0"/>
              </a:rPr>
              <a:t>\</a:t>
            </a:r>
            <a:r>
              <a:rPr lang="en-US" sz="3600" dirty="0">
                <a:solidFill>
                  <a:srgbClr val="C00000"/>
                </a:solidFill>
                <a:latin typeface="Times New Roman" pitchFamily="18" charset="0"/>
                <a:cs typeface="Times New Roman" pitchFamily="18" charset="0"/>
              </a:rPr>
              <a:t>seen</a:t>
            </a:r>
          </a:p>
          <a:p>
            <a:r>
              <a:rPr lang="en-US" sz="3600" dirty="0">
                <a:latin typeface="Times New Roman" pitchFamily="18" charset="0"/>
                <a:cs typeface="Times New Roman" pitchFamily="18" charset="0"/>
              </a:rPr>
              <a:t>It, he, she </a:t>
            </a:r>
            <a:r>
              <a:rPr lang="en-US" sz="3600" i="1" dirty="0">
                <a:solidFill>
                  <a:srgbClr val="C00000"/>
                </a:solidFill>
                <a:latin typeface="Times New Roman" pitchFamily="18" charset="0"/>
                <a:cs typeface="Times New Roman" pitchFamily="18" charset="0"/>
              </a:rPr>
              <a:t>had</a:t>
            </a:r>
            <a:r>
              <a:rPr lang="en-US" sz="3600" dirty="0">
                <a:latin typeface="Times New Roman" pitchFamily="18" charset="0"/>
                <a:cs typeface="Times New Roman" pitchFamily="18" charset="0"/>
              </a:rPr>
              <a:t> work</a:t>
            </a:r>
            <a:r>
              <a:rPr lang="en-US" sz="3600" dirty="0">
                <a:solidFill>
                  <a:srgbClr val="C00000"/>
                </a:solidFill>
                <a:latin typeface="Times New Roman" pitchFamily="18" charset="0"/>
                <a:cs typeface="Times New Roman" pitchFamily="18" charset="0"/>
              </a:rPr>
              <a:t>ed</a:t>
            </a:r>
            <a:r>
              <a:rPr lang="en-US" sz="3600" dirty="0">
                <a:latin typeface="Times New Roman" pitchFamily="18" charset="0"/>
                <a:cs typeface="Times New Roman" pitchFamily="18" charset="0"/>
              </a:rPr>
              <a:t>\</a:t>
            </a:r>
            <a:r>
              <a:rPr lang="en-US" sz="3600" dirty="0">
                <a:solidFill>
                  <a:srgbClr val="C00000"/>
                </a:solidFill>
                <a:latin typeface="Times New Roman" pitchFamily="18" charset="0"/>
                <a:cs typeface="Times New Roman" pitchFamily="18" charset="0"/>
              </a:rPr>
              <a:t>seen</a:t>
            </a:r>
          </a:p>
          <a:p>
            <a:r>
              <a:rPr lang="en-US" sz="3600" dirty="0">
                <a:latin typeface="Times New Roman" pitchFamily="18" charset="0"/>
                <a:cs typeface="Times New Roman" pitchFamily="18" charset="0"/>
              </a:rPr>
              <a:t>You </a:t>
            </a:r>
            <a:r>
              <a:rPr lang="en-US" sz="3600" i="1" dirty="0">
                <a:solidFill>
                  <a:srgbClr val="C00000"/>
                </a:solidFill>
                <a:latin typeface="Times New Roman" pitchFamily="18" charset="0"/>
                <a:cs typeface="Times New Roman" pitchFamily="18" charset="0"/>
              </a:rPr>
              <a:t>had</a:t>
            </a:r>
            <a:r>
              <a:rPr lang="en-US" sz="3600" i="1" dirty="0">
                <a:latin typeface="Times New Roman" pitchFamily="18" charset="0"/>
                <a:cs typeface="Times New Roman" pitchFamily="18" charset="0"/>
              </a:rPr>
              <a:t>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a:t>
            </a:r>
            <a:r>
              <a:rPr lang="en-US" sz="3600" dirty="0">
                <a:latin typeface="Times New Roman" pitchFamily="18" charset="0"/>
                <a:cs typeface="Times New Roman" pitchFamily="18" charset="0"/>
              </a:rPr>
              <a:t>\</a:t>
            </a:r>
            <a:r>
              <a:rPr lang="en-US" sz="3600" dirty="0">
                <a:solidFill>
                  <a:srgbClr val="C00000"/>
                </a:solidFill>
                <a:latin typeface="Times New Roman" pitchFamily="18" charset="0"/>
                <a:cs typeface="Times New Roman" pitchFamily="18" charset="0"/>
              </a:rPr>
              <a:t>seen</a:t>
            </a:r>
          </a:p>
          <a:p>
            <a:r>
              <a:rPr lang="en-US" sz="3600" dirty="0">
                <a:latin typeface="Times New Roman" pitchFamily="18" charset="0"/>
                <a:cs typeface="Times New Roman" pitchFamily="18" charset="0"/>
              </a:rPr>
              <a:t>We </a:t>
            </a:r>
            <a:r>
              <a:rPr lang="en-US" sz="3600" i="1" dirty="0">
                <a:solidFill>
                  <a:srgbClr val="C00000"/>
                </a:solidFill>
                <a:latin typeface="Times New Roman" pitchFamily="18" charset="0"/>
                <a:cs typeface="Times New Roman" pitchFamily="18" charset="0"/>
              </a:rPr>
              <a:t>had</a:t>
            </a:r>
            <a:r>
              <a:rPr lang="en-US" sz="3600" dirty="0">
                <a:latin typeface="Times New Roman" pitchFamily="18" charset="0"/>
                <a:cs typeface="Times New Roman" pitchFamily="18" charset="0"/>
              </a:rPr>
              <a:t> work</a:t>
            </a:r>
            <a:r>
              <a:rPr lang="en-US" sz="3600" dirty="0">
                <a:solidFill>
                  <a:srgbClr val="C00000"/>
                </a:solidFill>
                <a:latin typeface="Times New Roman" pitchFamily="18" charset="0"/>
                <a:cs typeface="Times New Roman" pitchFamily="18" charset="0"/>
              </a:rPr>
              <a:t>ed</a:t>
            </a:r>
            <a:r>
              <a:rPr lang="en-US" sz="3600" dirty="0">
                <a:latin typeface="Times New Roman" pitchFamily="18" charset="0"/>
                <a:cs typeface="Times New Roman" pitchFamily="18" charset="0"/>
              </a:rPr>
              <a:t>\</a:t>
            </a:r>
            <a:r>
              <a:rPr lang="en-US" sz="3600" dirty="0">
                <a:solidFill>
                  <a:srgbClr val="C00000"/>
                </a:solidFill>
                <a:latin typeface="Times New Roman" pitchFamily="18" charset="0"/>
                <a:cs typeface="Times New Roman" pitchFamily="18" charset="0"/>
              </a:rPr>
              <a:t>seen</a:t>
            </a:r>
          </a:p>
          <a:p>
            <a:r>
              <a:rPr lang="en-US" sz="3600" dirty="0">
                <a:latin typeface="Times New Roman" pitchFamily="18" charset="0"/>
                <a:cs typeface="Times New Roman" pitchFamily="18" charset="0"/>
              </a:rPr>
              <a:t>They </a:t>
            </a:r>
            <a:r>
              <a:rPr lang="en-US" sz="3600" i="1" dirty="0">
                <a:solidFill>
                  <a:srgbClr val="C00000"/>
                </a:solidFill>
                <a:latin typeface="Times New Roman" pitchFamily="18" charset="0"/>
                <a:cs typeface="Times New Roman" pitchFamily="18" charset="0"/>
              </a:rPr>
              <a:t>had</a:t>
            </a:r>
            <a:r>
              <a:rPr lang="en-US" sz="3600" dirty="0">
                <a:latin typeface="Times New Roman" pitchFamily="18" charset="0"/>
                <a:cs typeface="Times New Roman" pitchFamily="18" charset="0"/>
              </a:rPr>
              <a:t> work</a:t>
            </a:r>
            <a:r>
              <a:rPr lang="en-US" sz="3600" dirty="0">
                <a:solidFill>
                  <a:srgbClr val="C00000"/>
                </a:solidFill>
                <a:latin typeface="Times New Roman" pitchFamily="18" charset="0"/>
                <a:cs typeface="Times New Roman" pitchFamily="18" charset="0"/>
              </a:rPr>
              <a:t>ed</a:t>
            </a:r>
            <a:r>
              <a:rPr lang="en-US" sz="3600" dirty="0">
                <a:latin typeface="Times New Roman" pitchFamily="18" charset="0"/>
                <a:cs typeface="Times New Roman" pitchFamily="18" charset="0"/>
              </a:rPr>
              <a:t>\</a:t>
            </a:r>
            <a:r>
              <a:rPr lang="en-US" sz="3600" dirty="0">
                <a:solidFill>
                  <a:srgbClr val="C00000"/>
                </a:solidFill>
                <a:latin typeface="Times New Roman" pitchFamily="18" charset="0"/>
                <a:cs typeface="Times New Roman" pitchFamily="18" charset="0"/>
              </a:rPr>
              <a:t>seen</a:t>
            </a:r>
            <a:endParaRPr lang="ru-RU" sz="3600" dirty="0">
              <a:solidFill>
                <a:srgbClr val="C00000"/>
              </a:solidFill>
              <a:latin typeface="Times New Roman" pitchFamily="18" charset="0"/>
              <a:cs typeface="Times New Roman" pitchFamily="18" charset="0"/>
            </a:endParaRPr>
          </a:p>
          <a:p>
            <a:endParaRPr lang="ru-RU" dirty="0"/>
          </a:p>
        </p:txBody>
      </p:sp>
      <p:pic>
        <p:nvPicPr>
          <p:cNvPr id="5122" name="Picture 2" descr="C:\Users\Алена\Desktop\Новая папка\3164_html_7f8aec5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844824"/>
            <a:ext cx="2200379" cy="3174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123352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a:bodyPr>
          <a:lstStyle/>
          <a:p>
            <a:r>
              <a:rPr lang="en-US" sz="4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The Past  Perfect</a:t>
            </a:r>
            <a:endParaRPr lang="ru-RU" sz="4000" dirty="0">
              <a:solidFill>
                <a:srgbClr val="00B0F0"/>
              </a:solidFill>
            </a:endParaRPr>
          </a:p>
        </p:txBody>
      </p:sp>
      <p:sp>
        <p:nvSpPr>
          <p:cNvPr id="3" name="Объект 2"/>
          <p:cNvSpPr>
            <a:spLocks noGrp="1"/>
          </p:cNvSpPr>
          <p:nvPr>
            <p:ph idx="1"/>
          </p:nvPr>
        </p:nvSpPr>
        <p:spPr/>
        <p:txBody>
          <a:bodyPr/>
          <a:lstStyle/>
          <a:p>
            <a:pPr algn="ctr">
              <a:buNone/>
            </a:pPr>
            <a:r>
              <a:rPr lang="ru-RU" sz="3200" b="1" dirty="0" smtClean="0">
                <a:solidFill>
                  <a:srgbClr val="FFC000"/>
                </a:solidFill>
                <a:latin typeface="Times New Roman" pitchFamily="18" charset="0"/>
                <a:cs typeface="Times New Roman" pitchFamily="18" charset="0"/>
              </a:rPr>
              <a:t>Вопросительная форма:</a:t>
            </a:r>
          </a:p>
          <a:p>
            <a:pPr algn="ctr">
              <a:buNone/>
            </a:pPr>
            <a:r>
              <a:rPr lang="en-US" sz="3200" b="1" dirty="0" smtClean="0">
                <a:solidFill>
                  <a:srgbClr val="C00000"/>
                </a:solidFill>
                <a:latin typeface="Times New Roman" pitchFamily="18" charset="0"/>
                <a:cs typeface="Times New Roman" pitchFamily="18" charset="0"/>
              </a:rPr>
              <a:t>Had</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I work</a:t>
            </a:r>
            <a:r>
              <a:rPr lang="en-US" sz="3200" b="1" dirty="0">
                <a:solidFill>
                  <a:srgbClr val="C00000"/>
                </a:solidFill>
                <a:latin typeface="Times New Roman" pitchFamily="18" charset="0"/>
                <a:cs typeface="Times New Roman" pitchFamily="18" charset="0"/>
              </a:rPr>
              <a:t>ed\seen</a:t>
            </a:r>
            <a:r>
              <a:rPr lang="en-US" sz="3200" b="1" dirty="0">
                <a:latin typeface="Times New Roman" pitchFamily="18" charset="0"/>
                <a:cs typeface="Times New Roman" pitchFamily="18" charset="0"/>
              </a:rPr>
              <a:t>?</a:t>
            </a:r>
          </a:p>
          <a:p>
            <a:pPr algn="ctr">
              <a:buNone/>
            </a:pPr>
            <a:r>
              <a:rPr lang="en-US" sz="3200" b="1" dirty="0">
                <a:solidFill>
                  <a:srgbClr val="C00000"/>
                </a:solidFill>
                <a:latin typeface="Times New Roman" pitchFamily="18" charset="0"/>
                <a:cs typeface="Times New Roman" pitchFamily="18" charset="0"/>
              </a:rPr>
              <a:t>Had</a:t>
            </a:r>
            <a:r>
              <a:rPr lang="en-US" sz="3200" b="1" dirty="0">
                <a:latin typeface="Times New Roman" pitchFamily="18" charset="0"/>
                <a:cs typeface="Times New Roman" pitchFamily="18" charset="0"/>
              </a:rPr>
              <a:t> it, he, she work</a:t>
            </a:r>
            <a:r>
              <a:rPr lang="en-US" sz="3200" b="1" dirty="0">
                <a:solidFill>
                  <a:srgbClr val="C00000"/>
                </a:solidFill>
                <a:latin typeface="Times New Roman" pitchFamily="18" charset="0"/>
                <a:cs typeface="Times New Roman" pitchFamily="18" charset="0"/>
              </a:rPr>
              <a:t>ed\seen</a:t>
            </a:r>
            <a:r>
              <a:rPr lang="en-US" sz="3200" b="1" dirty="0">
                <a:latin typeface="Times New Roman" pitchFamily="18" charset="0"/>
                <a:cs typeface="Times New Roman" pitchFamily="18" charset="0"/>
              </a:rPr>
              <a:t>?</a:t>
            </a:r>
          </a:p>
          <a:p>
            <a:pPr algn="ctr">
              <a:buNone/>
            </a:pPr>
            <a:r>
              <a:rPr lang="en-US" sz="3200" b="1" dirty="0">
                <a:solidFill>
                  <a:srgbClr val="C00000"/>
                </a:solidFill>
                <a:latin typeface="Times New Roman" pitchFamily="18" charset="0"/>
                <a:cs typeface="Times New Roman" pitchFamily="18" charset="0"/>
              </a:rPr>
              <a:t>Had</a:t>
            </a:r>
            <a:r>
              <a:rPr lang="en-US" sz="3200" b="1" dirty="0">
                <a:latin typeface="Times New Roman" pitchFamily="18" charset="0"/>
                <a:cs typeface="Times New Roman" pitchFamily="18" charset="0"/>
              </a:rPr>
              <a:t> you work</a:t>
            </a:r>
            <a:r>
              <a:rPr lang="en-US" sz="3200" b="1" dirty="0">
                <a:solidFill>
                  <a:srgbClr val="C00000"/>
                </a:solidFill>
                <a:latin typeface="Times New Roman" pitchFamily="18" charset="0"/>
                <a:cs typeface="Times New Roman" pitchFamily="18" charset="0"/>
              </a:rPr>
              <a:t>ed\seen</a:t>
            </a:r>
            <a:r>
              <a:rPr lang="en-US" sz="3200" b="1" dirty="0">
                <a:latin typeface="Times New Roman" pitchFamily="18" charset="0"/>
                <a:cs typeface="Times New Roman" pitchFamily="18" charset="0"/>
              </a:rPr>
              <a:t>?</a:t>
            </a:r>
          </a:p>
          <a:p>
            <a:pPr algn="ctr">
              <a:buNone/>
            </a:pPr>
            <a:r>
              <a:rPr lang="en-US" sz="3200" b="1" dirty="0">
                <a:solidFill>
                  <a:srgbClr val="C00000"/>
                </a:solidFill>
                <a:latin typeface="Times New Roman" pitchFamily="18" charset="0"/>
                <a:cs typeface="Times New Roman" pitchFamily="18" charset="0"/>
              </a:rPr>
              <a:t>Had</a:t>
            </a:r>
            <a:r>
              <a:rPr lang="en-US" sz="3200" b="1" dirty="0">
                <a:latin typeface="Times New Roman" pitchFamily="18" charset="0"/>
                <a:cs typeface="Times New Roman" pitchFamily="18" charset="0"/>
              </a:rPr>
              <a:t> we work</a:t>
            </a:r>
            <a:r>
              <a:rPr lang="en-US" sz="3200" b="1" dirty="0">
                <a:solidFill>
                  <a:srgbClr val="C00000"/>
                </a:solidFill>
                <a:latin typeface="Times New Roman" pitchFamily="18" charset="0"/>
                <a:cs typeface="Times New Roman" pitchFamily="18" charset="0"/>
              </a:rPr>
              <a:t>ed\seen</a:t>
            </a:r>
            <a:r>
              <a:rPr lang="en-US" sz="3200" b="1" dirty="0">
                <a:latin typeface="Times New Roman" pitchFamily="18" charset="0"/>
                <a:cs typeface="Times New Roman" pitchFamily="18" charset="0"/>
              </a:rPr>
              <a:t>?</a:t>
            </a:r>
          </a:p>
          <a:p>
            <a:pPr algn="ctr">
              <a:buNone/>
            </a:pPr>
            <a:r>
              <a:rPr lang="en-US" sz="3200" b="1" dirty="0">
                <a:solidFill>
                  <a:srgbClr val="C00000"/>
                </a:solidFill>
                <a:latin typeface="Times New Roman" pitchFamily="18" charset="0"/>
                <a:cs typeface="Times New Roman" pitchFamily="18" charset="0"/>
              </a:rPr>
              <a:t>Had</a:t>
            </a:r>
            <a:r>
              <a:rPr lang="en-US" sz="3200" b="1" dirty="0">
                <a:latin typeface="Times New Roman" pitchFamily="18" charset="0"/>
                <a:cs typeface="Times New Roman" pitchFamily="18" charset="0"/>
              </a:rPr>
              <a:t> they work</a:t>
            </a:r>
            <a:r>
              <a:rPr lang="en-US" sz="3200" b="1" dirty="0">
                <a:solidFill>
                  <a:srgbClr val="C00000"/>
                </a:solidFill>
                <a:latin typeface="Times New Roman" pitchFamily="18" charset="0"/>
                <a:cs typeface="Times New Roman" pitchFamily="18" charset="0"/>
              </a:rPr>
              <a:t>ed\seen</a:t>
            </a:r>
            <a:r>
              <a:rPr lang="en-US" sz="3200" b="1" dirty="0">
                <a:latin typeface="Times New Roman" pitchFamily="18" charset="0"/>
                <a:cs typeface="Times New Roman" pitchFamily="18" charset="0"/>
              </a:rPr>
              <a:t>?</a:t>
            </a:r>
            <a:endParaRPr lang="ru-RU" sz="3200" b="1" dirty="0">
              <a:latin typeface="Times New Roman" pitchFamily="18" charset="0"/>
              <a:cs typeface="Times New Roman" pitchFamily="18" charset="0"/>
            </a:endParaRPr>
          </a:p>
          <a:p>
            <a:endParaRPr lang="ru-RU" dirty="0"/>
          </a:p>
        </p:txBody>
      </p:sp>
      <p:pic>
        <p:nvPicPr>
          <p:cNvPr id="6146" name="Picture 2" descr="C:\Users\Алена\Desktop\Новая папка\slide-1-7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603399"/>
            <a:ext cx="2808312" cy="2106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38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The Past  Perfect</a:t>
            </a:r>
            <a:endParaRPr lang="ru-RU" sz="4000" dirty="0">
              <a:solidFill>
                <a:srgbClr val="00B0F0"/>
              </a:solidFill>
            </a:endParaRPr>
          </a:p>
        </p:txBody>
      </p:sp>
      <p:sp>
        <p:nvSpPr>
          <p:cNvPr id="3" name="Объект 2"/>
          <p:cNvSpPr>
            <a:spLocks noGrp="1"/>
          </p:cNvSpPr>
          <p:nvPr>
            <p:ph idx="1"/>
          </p:nvPr>
        </p:nvSpPr>
        <p:spPr/>
        <p:txBody>
          <a:bodyPr/>
          <a:lstStyle/>
          <a:p>
            <a:pPr>
              <a:buNone/>
            </a:pPr>
            <a:r>
              <a:rPr lang="ru-RU" sz="3600" b="1" dirty="0" smtClean="0">
                <a:solidFill>
                  <a:srgbClr val="FFC000"/>
                </a:solidFill>
                <a:latin typeface="Times New Roman" pitchFamily="18" charset="0"/>
                <a:cs typeface="Times New Roman" pitchFamily="18" charset="0"/>
              </a:rPr>
              <a:t>Отрицательная форма:</a:t>
            </a:r>
          </a:p>
          <a:p>
            <a:pPr>
              <a:buNone/>
            </a:pPr>
            <a:r>
              <a:rPr lang="en-US" sz="3600" b="1" dirty="0" smtClean="0">
                <a:latin typeface="Times New Roman" pitchFamily="18" charset="0"/>
                <a:cs typeface="Times New Roman" pitchFamily="18" charset="0"/>
              </a:rPr>
              <a:t>I</a:t>
            </a:r>
            <a:r>
              <a:rPr lang="ru-RU" sz="3600" b="1" dirty="0" smtClean="0">
                <a:latin typeface="Times New Roman" pitchFamily="18" charset="0"/>
                <a:cs typeface="Times New Roman" pitchFamily="18" charset="0"/>
              </a:rPr>
              <a:t> </a:t>
            </a:r>
            <a:r>
              <a:rPr lang="en-US" sz="3600" b="1" dirty="0">
                <a:solidFill>
                  <a:srgbClr val="C00000"/>
                </a:solidFill>
                <a:latin typeface="Times New Roman" pitchFamily="18" charset="0"/>
                <a:cs typeface="Times New Roman" pitchFamily="18" charset="0"/>
              </a:rPr>
              <a:t>had</a:t>
            </a:r>
            <a:r>
              <a:rPr lang="en-US" sz="3600" b="1" dirty="0">
                <a:latin typeface="Times New Roman" pitchFamily="18" charset="0"/>
                <a:cs typeface="Times New Roman" pitchFamily="18" charset="0"/>
              </a:rPr>
              <a:t>  not work</a:t>
            </a:r>
            <a:r>
              <a:rPr lang="en-US" sz="3600" b="1" dirty="0">
                <a:solidFill>
                  <a:srgbClr val="C00000"/>
                </a:solidFill>
                <a:latin typeface="Times New Roman" pitchFamily="18" charset="0"/>
                <a:cs typeface="Times New Roman" pitchFamily="18" charset="0"/>
              </a:rPr>
              <a:t>ed\seen</a:t>
            </a:r>
            <a:r>
              <a:rPr lang="en-US" sz="3600" b="1" dirty="0">
                <a:latin typeface="Times New Roman" pitchFamily="18" charset="0"/>
                <a:cs typeface="Times New Roman" pitchFamily="18" charset="0"/>
              </a:rPr>
              <a:t>.</a:t>
            </a:r>
          </a:p>
          <a:p>
            <a:pPr>
              <a:buNone/>
            </a:pPr>
            <a:r>
              <a:rPr lang="en-US" sz="3600" b="1" dirty="0">
                <a:latin typeface="Times New Roman" pitchFamily="18" charset="0"/>
                <a:cs typeface="Times New Roman" pitchFamily="18" charset="0"/>
              </a:rPr>
              <a:t>It, he, she </a:t>
            </a:r>
            <a:r>
              <a:rPr lang="en-US" sz="3600" b="1" dirty="0">
                <a:solidFill>
                  <a:srgbClr val="C00000"/>
                </a:solidFill>
                <a:latin typeface="Times New Roman" pitchFamily="18" charset="0"/>
                <a:cs typeface="Times New Roman" pitchFamily="18" charset="0"/>
              </a:rPr>
              <a:t>had</a:t>
            </a:r>
            <a:r>
              <a:rPr lang="en-US" sz="3600" b="1" dirty="0">
                <a:latin typeface="Times New Roman" pitchFamily="18" charset="0"/>
                <a:cs typeface="Times New Roman" pitchFamily="18" charset="0"/>
              </a:rPr>
              <a:t> not work</a:t>
            </a:r>
            <a:r>
              <a:rPr lang="en-US" sz="3600" b="1" dirty="0">
                <a:solidFill>
                  <a:srgbClr val="C00000"/>
                </a:solidFill>
                <a:latin typeface="Times New Roman" pitchFamily="18" charset="0"/>
                <a:cs typeface="Times New Roman" pitchFamily="18" charset="0"/>
              </a:rPr>
              <a:t>ed\seen</a:t>
            </a:r>
            <a:r>
              <a:rPr lang="en-US" sz="3600" b="1" dirty="0">
                <a:latin typeface="Times New Roman" pitchFamily="18" charset="0"/>
                <a:cs typeface="Times New Roman" pitchFamily="18" charset="0"/>
              </a:rPr>
              <a:t>.</a:t>
            </a:r>
          </a:p>
          <a:p>
            <a:pPr>
              <a:buNone/>
            </a:pPr>
            <a:r>
              <a:rPr lang="en-US" sz="3600" b="1" dirty="0">
                <a:latin typeface="Times New Roman" pitchFamily="18" charset="0"/>
                <a:cs typeface="Times New Roman" pitchFamily="18" charset="0"/>
              </a:rPr>
              <a:t>You </a:t>
            </a:r>
            <a:r>
              <a:rPr lang="en-US" sz="3600" b="1" dirty="0">
                <a:solidFill>
                  <a:srgbClr val="C00000"/>
                </a:solidFill>
                <a:latin typeface="Times New Roman" pitchFamily="18" charset="0"/>
                <a:cs typeface="Times New Roman" pitchFamily="18" charset="0"/>
              </a:rPr>
              <a:t>had </a:t>
            </a:r>
            <a:r>
              <a:rPr lang="en-US" sz="3600" b="1" dirty="0">
                <a:latin typeface="Times New Roman" pitchFamily="18" charset="0"/>
                <a:cs typeface="Times New Roman" pitchFamily="18" charset="0"/>
              </a:rPr>
              <a:t> not work</a:t>
            </a:r>
            <a:r>
              <a:rPr lang="en-US" sz="3600" b="1" dirty="0">
                <a:solidFill>
                  <a:srgbClr val="C00000"/>
                </a:solidFill>
                <a:latin typeface="Times New Roman" pitchFamily="18" charset="0"/>
                <a:cs typeface="Times New Roman" pitchFamily="18" charset="0"/>
              </a:rPr>
              <a:t>ed\seen</a:t>
            </a:r>
            <a:r>
              <a:rPr lang="en-US" sz="3600" b="1" dirty="0">
                <a:latin typeface="Times New Roman" pitchFamily="18" charset="0"/>
                <a:cs typeface="Times New Roman" pitchFamily="18" charset="0"/>
              </a:rPr>
              <a:t>.</a:t>
            </a:r>
          </a:p>
          <a:p>
            <a:pPr>
              <a:buNone/>
            </a:pPr>
            <a:r>
              <a:rPr lang="en-US" sz="3600" b="1" dirty="0">
                <a:latin typeface="Times New Roman" pitchFamily="18" charset="0"/>
                <a:cs typeface="Times New Roman" pitchFamily="18" charset="0"/>
              </a:rPr>
              <a:t>We </a:t>
            </a:r>
            <a:r>
              <a:rPr lang="en-US" sz="3600" b="1" dirty="0">
                <a:solidFill>
                  <a:srgbClr val="C00000"/>
                </a:solidFill>
                <a:latin typeface="Times New Roman" pitchFamily="18" charset="0"/>
                <a:cs typeface="Times New Roman" pitchFamily="18" charset="0"/>
              </a:rPr>
              <a:t>had </a:t>
            </a:r>
            <a:r>
              <a:rPr lang="en-US" sz="3600" b="1" dirty="0">
                <a:latin typeface="Times New Roman" pitchFamily="18" charset="0"/>
                <a:cs typeface="Times New Roman" pitchFamily="18" charset="0"/>
              </a:rPr>
              <a:t>not work</a:t>
            </a:r>
            <a:r>
              <a:rPr lang="en-US" sz="3600" b="1" dirty="0">
                <a:solidFill>
                  <a:srgbClr val="C00000"/>
                </a:solidFill>
                <a:latin typeface="Times New Roman" pitchFamily="18" charset="0"/>
                <a:cs typeface="Times New Roman" pitchFamily="18" charset="0"/>
              </a:rPr>
              <a:t>ed\seen</a:t>
            </a:r>
            <a:r>
              <a:rPr lang="en-US" sz="3600" b="1" dirty="0">
                <a:latin typeface="Times New Roman" pitchFamily="18" charset="0"/>
                <a:cs typeface="Times New Roman" pitchFamily="18" charset="0"/>
              </a:rPr>
              <a:t>.</a:t>
            </a:r>
          </a:p>
          <a:p>
            <a:pPr>
              <a:buNone/>
            </a:pPr>
            <a:r>
              <a:rPr lang="en-US" sz="3600" b="1" dirty="0">
                <a:latin typeface="Times New Roman" pitchFamily="18" charset="0"/>
                <a:cs typeface="Times New Roman" pitchFamily="18" charset="0"/>
              </a:rPr>
              <a:t>They </a:t>
            </a:r>
            <a:r>
              <a:rPr lang="en-US" sz="3600" b="1" dirty="0">
                <a:solidFill>
                  <a:srgbClr val="C00000"/>
                </a:solidFill>
                <a:latin typeface="Times New Roman" pitchFamily="18" charset="0"/>
                <a:cs typeface="Times New Roman" pitchFamily="18" charset="0"/>
              </a:rPr>
              <a:t>had</a:t>
            </a:r>
            <a:r>
              <a:rPr lang="en-US" sz="3600" b="1" dirty="0">
                <a:latin typeface="Times New Roman" pitchFamily="18" charset="0"/>
                <a:cs typeface="Times New Roman" pitchFamily="18" charset="0"/>
              </a:rPr>
              <a:t>  not work</a:t>
            </a:r>
            <a:r>
              <a:rPr lang="en-US" sz="3600" b="1" dirty="0">
                <a:solidFill>
                  <a:srgbClr val="C00000"/>
                </a:solidFill>
                <a:latin typeface="Times New Roman" pitchFamily="18" charset="0"/>
                <a:cs typeface="Times New Roman" pitchFamily="18" charset="0"/>
              </a:rPr>
              <a:t>ed\seen</a:t>
            </a:r>
            <a:r>
              <a:rPr lang="en-US" sz="3600" b="1" dirty="0">
                <a:latin typeface="Times New Roman" pitchFamily="18" charset="0"/>
                <a:cs typeface="Times New Roman" pitchFamily="18" charset="0"/>
              </a:rPr>
              <a:t>.</a:t>
            </a:r>
            <a:endParaRPr lang="ru-RU" sz="3600" b="1" dirty="0">
              <a:latin typeface="Times New Roman" pitchFamily="18" charset="0"/>
              <a:cs typeface="Times New Roman" pitchFamily="18" charset="0"/>
            </a:endParaRPr>
          </a:p>
          <a:p>
            <a:endParaRPr lang="ru-RU" dirty="0"/>
          </a:p>
        </p:txBody>
      </p:sp>
      <p:pic>
        <p:nvPicPr>
          <p:cNvPr id="4098" name="Picture 2" descr="C:\Users\Алена\Desktop\Новая папка\cutcaster-photo-100448887-3D-Negativ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861048"/>
            <a:ext cx="2442790" cy="2442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5068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3717032"/>
            <a:ext cx="8136904"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en-US" sz="4400" dirty="0">
                <a:solidFill>
                  <a:schemeClr val="tx2">
                    <a:lumMod val="90000"/>
                  </a:schemeClr>
                </a:solidFill>
                <a:latin typeface="Times New Roman" pitchFamily="18" charset="0"/>
                <a:cs typeface="Times New Roman" pitchFamily="18" charset="0"/>
              </a:rPr>
              <a:t>The Future Simple </a:t>
            </a:r>
            <a:r>
              <a:rPr lang="en-US" sz="4400" dirty="0" smtClean="0">
                <a:solidFill>
                  <a:schemeClr val="tx2">
                    <a:lumMod val="90000"/>
                  </a:schemeClr>
                </a:solidFill>
                <a:latin typeface="Times New Roman" pitchFamily="18" charset="0"/>
                <a:cs typeface="Times New Roman" pitchFamily="18" charset="0"/>
              </a:rPr>
              <a:t>(</a:t>
            </a:r>
            <a:r>
              <a:rPr lang="ru-RU" sz="4400" dirty="0" smtClean="0">
                <a:solidFill>
                  <a:schemeClr val="tx2">
                    <a:lumMod val="90000"/>
                  </a:schemeClr>
                </a:solidFill>
                <a:latin typeface="Times New Roman" pitchFamily="18" charset="0"/>
                <a:cs typeface="Times New Roman" pitchFamily="18" charset="0"/>
              </a:rPr>
              <a:t>простое будущее время</a:t>
            </a:r>
            <a:r>
              <a:rPr lang="en-US" sz="4400" dirty="0" smtClean="0">
                <a:solidFill>
                  <a:schemeClr val="tx2">
                    <a:lumMod val="90000"/>
                  </a:schemeClr>
                </a:solidFill>
                <a:latin typeface="Times New Roman" pitchFamily="18" charset="0"/>
                <a:cs typeface="Times New Roman" pitchFamily="18" charset="0"/>
              </a:rPr>
              <a:t>)</a:t>
            </a:r>
            <a:endParaRPr lang="ru-RU" dirty="0">
              <a:solidFill>
                <a:schemeClr val="tx2">
                  <a:lumMod val="90000"/>
                </a:schemeClr>
              </a:solidFill>
            </a:endParaRPr>
          </a:p>
        </p:txBody>
      </p:sp>
      <p:sp>
        <p:nvSpPr>
          <p:cNvPr id="3" name="Объект 2"/>
          <p:cNvSpPr>
            <a:spLocks noGrp="1"/>
          </p:cNvSpPr>
          <p:nvPr>
            <p:ph idx="1"/>
          </p:nvPr>
        </p:nvSpPr>
        <p:spPr/>
        <p:txBody>
          <a:bodyPr/>
          <a:lstStyle/>
          <a:p>
            <a:pPr>
              <a:buNone/>
            </a:pPr>
            <a:r>
              <a:rPr lang="en-US" sz="3200" b="1" dirty="0">
                <a:latin typeface="Times New Roman" pitchFamily="18" charset="0"/>
                <a:cs typeface="Times New Roman" pitchFamily="18" charset="0"/>
              </a:rPr>
              <a:t>In two </a:t>
            </a:r>
            <a:r>
              <a:rPr lang="en-US" sz="3200" b="1" dirty="0" smtClean="0">
                <a:latin typeface="Times New Roman" pitchFamily="18" charset="0"/>
                <a:cs typeface="Times New Roman" pitchFamily="18" charset="0"/>
              </a:rPr>
              <a:t>days</a:t>
            </a:r>
            <a:r>
              <a:rPr lang="ru-RU" sz="3200" b="1" dirty="0" smtClean="0">
                <a:latin typeface="Times New Roman" pitchFamily="18" charset="0"/>
                <a:cs typeface="Times New Roman" pitchFamily="18" charset="0"/>
              </a:rPr>
              <a:t>- через 2 дня,</a:t>
            </a:r>
            <a:endParaRPr lang="en-US" sz="3200" b="1" dirty="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Tomorrow</a:t>
            </a:r>
            <a:r>
              <a:rPr lang="ru-RU" sz="3200" b="1" dirty="0" smtClean="0">
                <a:latin typeface="Times New Roman" pitchFamily="18" charset="0"/>
                <a:cs typeface="Times New Roman" pitchFamily="18" charset="0"/>
              </a:rPr>
              <a:t> – завтра,</a:t>
            </a: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Next </a:t>
            </a:r>
            <a:r>
              <a:rPr lang="en-US" sz="3200" b="1" dirty="0" smtClean="0">
                <a:latin typeface="Times New Roman" pitchFamily="18" charset="0"/>
                <a:cs typeface="Times New Roman" pitchFamily="18" charset="0"/>
              </a:rPr>
              <a:t>week</a:t>
            </a:r>
            <a:r>
              <a:rPr lang="ru-RU" sz="3200" b="1" dirty="0" smtClean="0">
                <a:latin typeface="Times New Roman" pitchFamily="18" charset="0"/>
                <a:cs typeface="Times New Roman" pitchFamily="18" charset="0"/>
              </a:rPr>
              <a:t> – на следующей неделе.</a:t>
            </a:r>
            <a:endParaRPr lang="en-US" sz="3200" b="1" dirty="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I, we                     +shall (will)+     Verb</a:t>
            </a:r>
          </a:p>
          <a:p>
            <a:pPr>
              <a:buNone/>
            </a:pPr>
            <a:r>
              <a:rPr lang="en-US" sz="3200" b="1" dirty="0">
                <a:latin typeface="Times New Roman" pitchFamily="18" charset="0"/>
                <a:cs typeface="Times New Roman" pitchFamily="18" charset="0"/>
              </a:rPr>
              <a:t>You,                                                 (infinitive)</a:t>
            </a:r>
          </a:p>
          <a:p>
            <a:pPr>
              <a:buNone/>
            </a:pPr>
            <a:r>
              <a:rPr lang="en-US" sz="3200" b="1" dirty="0">
                <a:latin typeface="Times New Roman" pitchFamily="18" charset="0"/>
                <a:cs typeface="Times New Roman" pitchFamily="18" charset="0"/>
              </a:rPr>
              <a:t>it, he, she,             +will  +</a:t>
            </a:r>
            <a:r>
              <a:rPr lang="ru-RU" sz="3200" b="1" dirty="0">
                <a:latin typeface="Times New Roman" pitchFamily="18" charset="0"/>
                <a:cs typeface="Times New Roman" pitchFamily="18" charset="0"/>
              </a:rPr>
              <a:t>                без «</a:t>
            </a:r>
            <a:r>
              <a:rPr lang="en-US" sz="3200" b="1" dirty="0">
                <a:latin typeface="Times New Roman" pitchFamily="18" charset="0"/>
                <a:cs typeface="Times New Roman" pitchFamily="18" charset="0"/>
              </a:rPr>
              <a:t>to</a:t>
            </a:r>
            <a:r>
              <a:rPr lang="ru-RU" sz="3200" b="1"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they</a:t>
            </a:r>
            <a:endParaRPr lang="ru-RU" sz="3200" b="1"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240470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solidFill>
                  <a:schemeClr val="tx2">
                    <a:lumMod val="90000"/>
                  </a:schemeClr>
                </a:solidFill>
                <a:latin typeface="Times New Roman" pitchFamily="18" charset="0"/>
                <a:cs typeface="Times New Roman" pitchFamily="18" charset="0"/>
              </a:rPr>
              <a:t>The Future Simple</a:t>
            </a:r>
            <a:endParaRPr lang="ru-RU" dirty="0">
              <a:solidFill>
                <a:schemeClr val="tx2">
                  <a:lumMod val="90000"/>
                </a:schemeClr>
              </a:solidFill>
            </a:endParaRPr>
          </a:p>
        </p:txBody>
      </p:sp>
      <p:sp>
        <p:nvSpPr>
          <p:cNvPr id="3" name="Объект 2"/>
          <p:cNvSpPr>
            <a:spLocks noGrp="1"/>
          </p:cNvSpPr>
          <p:nvPr>
            <p:ph idx="1"/>
          </p:nvPr>
        </p:nvSpPr>
        <p:spPr/>
        <p:txBody>
          <a:bodyPr/>
          <a:lstStyle/>
          <a:p>
            <a:pPr>
              <a:buNone/>
            </a:pPr>
            <a:r>
              <a:rPr lang="ru-RU" sz="3600" b="1" dirty="0" smtClean="0">
                <a:solidFill>
                  <a:srgbClr val="FFC000"/>
                </a:solidFill>
                <a:latin typeface="Times New Roman" pitchFamily="18" charset="0"/>
                <a:cs typeface="Times New Roman" pitchFamily="18" charset="0"/>
              </a:rPr>
              <a:t>Утвердительная форма:</a:t>
            </a:r>
          </a:p>
          <a:p>
            <a:pPr>
              <a:buNone/>
            </a:pPr>
            <a:r>
              <a:rPr lang="en-US" sz="3600" b="1" dirty="0" smtClean="0">
                <a:latin typeface="Times New Roman" pitchFamily="18" charset="0"/>
                <a:cs typeface="Times New Roman" pitchFamily="18" charset="0"/>
              </a:rPr>
              <a:t>I </a:t>
            </a:r>
            <a:r>
              <a:rPr lang="en-US" sz="3600" b="1" dirty="0">
                <a:solidFill>
                  <a:srgbClr val="FF0000"/>
                </a:solidFill>
                <a:latin typeface="Times New Roman" pitchFamily="18" charset="0"/>
                <a:cs typeface="Times New Roman" pitchFamily="18" charset="0"/>
              </a:rPr>
              <a:t>shall (will) </a:t>
            </a:r>
            <a:r>
              <a:rPr lang="en-US" sz="3600" b="1" dirty="0">
                <a:latin typeface="Times New Roman" pitchFamily="18" charset="0"/>
                <a:cs typeface="Times New Roman" pitchFamily="18" charset="0"/>
              </a:rPr>
              <a:t>work</a:t>
            </a:r>
          </a:p>
          <a:p>
            <a:pPr>
              <a:buNone/>
            </a:pPr>
            <a:r>
              <a:rPr lang="en-US" sz="3600" b="1" dirty="0">
                <a:latin typeface="Times New Roman" pitchFamily="18" charset="0"/>
                <a:cs typeface="Times New Roman" pitchFamily="18" charset="0"/>
              </a:rPr>
              <a:t>You </a:t>
            </a:r>
            <a:r>
              <a:rPr lang="en-US" sz="3600" b="1" dirty="0">
                <a:solidFill>
                  <a:srgbClr val="FF0000"/>
                </a:solidFill>
                <a:latin typeface="Times New Roman" pitchFamily="18" charset="0"/>
                <a:cs typeface="Times New Roman" pitchFamily="18" charset="0"/>
              </a:rPr>
              <a:t>will</a:t>
            </a:r>
            <a:r>
              <a:rPr lang="en-US" sz="3600" b="1" dirty="0">
                <a:latin typeface="Times New Roman" pitchFamily="18" charset="0"/>
                <a:cs typeface="Times New Roman" pitchFamily="18" charset="0"/>
              </a:rPr>
              <a:t> work</a:t>
            </a:r>
          </a:p>
          <a:p>
            <a:pPr>
              <a:buNone/>
            </a:pPr>
            <a:r>
              <a:rPr lang="en-US" sz="3600" b="1" dirty="0">
                <a:latin typeface="Times New Roman" pitchFamily="18" charset="0"/>
                <a:cs typeface="Times New Roman" pitchFamily="18" charset="0"/>
              </a:rPr>
              <a:t>It, he, she </a:t>
            </a:r>
            <a:r>
              <a:rPr lang="en-US" sz="3600" b="1" dirty="0">
                <a:solidFill>
                  <a:srgbClr val="FF0000"/>
                </a:solidFill>
                <a:latin typeface="Times New Roman" pitchFamily="18" charset="0"/>
                <a:cs typeface="Times New Roman" pitchFamily="18" charset="0"/>
              </a:rPr>
              <a:t>will</a:t>
            </a:r>
            <a:r>
              <a:rPr lang="en-US" sz="3600" b="1" dirty="0">
                <a:latin typeface="Times New Roman" pitchFamily="18" charset="0"/>
                <a:cs typeface="Times New Roman" pitchFamily="18" charset="0"/>
              </a:rPr>
              <a:t> work</a:t>
            </a:r>
          </a:p>
          <a:p>
            <a:pPr>
              <a:buNone/>
            </a:pPr>
            <a:r>
              <a:rPr lang="en-US" sz="3600" b="1" dirty="0">
                <a:latin typeface="Times New Roman" pitchFamily="18" charset="0"/>
                <a:cs typeface="Times New Roman" pitchFamily="18" charset="0"/>
              </a:rPr>
              <a:t>We  </a:t>
            </a:r>
            <a:r>
              <a:rPr lang="en-US" sz="3600" b="1" dirty="0">
                <a:solidFill>
                  <a:srgbClr val="FF0000"/>
                </a:solidFill>
                <a:latin typeface="Times New Roman" pitchFamily="18" charset="0"/>
                <a:cs typeface="Times New Roman" pitchFamily="18" charset="0"/>
              </a:rPr>
              <a:t>shall (will) </a:t>
            </a:r>
            <a:r>
              <a:rPr lang="en-US" sz="3600" b="1" dirty="0">
                <a:latin typeface="Times New Roman" pitchFamily="18" charset="0"/>
                <a:cs typeface="Times New Roman" pitchFamily="18" charset="0"/>
              </a:rPr>
              <a:t>work</a:t>
            </a:r>
          </a:p>
          <a:p>
            <a:pPr>
              <a:buNone/>
            </a:pPr>
            <a:r>
              <a:rPr lang="en-US" sz="3600" b="1" dirty="0">
                <a:latin typeface="Times New Roman" pitchFamily="18" charset="0"/>
                <a:cs typeface="Times New Roman" pitchFamily="18" charset="0"/>
              </a:rPr>
              <a:t>They </a:t>
            </a:r>
            <a:r>
              <a:rPr lang="en-US" sz="3600" b="1" dirty="0">
                <a:solidFill>
                  <a:srgbClr val="FF0000"/>
                </a:solidFill>
                <a:latin typeface="Times New Roman" pitchFamily="18" charset="0"/>
                <a:cs typeface="Times New Roman" pitchFamily="18" charset="0"/>
              </a:rPr>
              <a:t>will</a:t>
            </a:r>
            <a:r>
              <a:rPr lang="en-US" sz="3600" b="1" dirty="0">
                <a:latin typeface="Times New Roman" pitchFamily="18" charset="0"/>
                <a:cs typeface="Times New Roman" pitchFamily="18" charset="0"/>
              </a:rPr>
              <a:t> work</a:t>
            </a:r>
            <a:endParaRPr lang="ru-RU" sz="3600" b="1" dirty="0">
              <a:latin typeface="Times New Roman" pitchFamily="18" charset="0"/>
              <a:cs typeface="Times New Roman" pitchFamily="18" charset="0"/>
            </a:endParaRPr>
          </a:p>
          <a:p>
            <a:endParaRPr lang="ru-RU" dirty="0"/>
          </a:p>
        </p:txBody>
      </p:sp>
      <p:pic>
        <p:nvPicPr>
          <p:cNvPr id="33794" name="Picture 2" descr="C:\Users\Алена\Desktop\Новая папка\19.06.2013 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844824"/>
            <a:ext cx="3722129" cy="279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05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solidFill>
                  <a:schemeClr val="tx2">
                    <a:lumMod val="90000"/>
                  </a:schemeClr>
                </a:solidFill>
                <a:latin typeface="Times New Roman" pitchFamily="18" charset="0"/>
                <a:cs typeface="Times New Roman" pitchFamily="18" charset="0"/>
              </a:rPr>
              <a:t>The Future Simple</a:t>
            </a:r>
            <a:endParaRPr lang="ru-RU" dirty="0">
              <a:solidFill>
                <a:schemeClr val="tx2">
                  <a:lumMod val="90000"/>
                </a:schemeClr>
              </a:solidFill>
            </a:endParaRPr>
          </a:p>
        </p:txBody>
      </p:sp>
      <p:sp>
        <p:nvSpPr>
          <p:cNvPr id="3" name="Объект 2"/>
          <p:cNvSpPr>
            <a:spLocks noGrp="1"/>
          </p:cNvSpPr>
          <p:nvPr>
            <p:ph idx="1"/>
          </p:nvPr>
        </p:nvSpPr>
        <p:spPr/>
        <p:txBody>
          <a:bodyPr/>
          <a:lstStyle/>
          <a:p>
            <a:pPr>
              <a:buNone/>
            </a:pPr>
            <a:r>
              <a:rPr lang="ru-RU" sz="3600" b="1" dirty="0" smtClean="0">
                <a:solidFill>
                  <a:srgbClr val="FFC000"/>
                </a:solidFill>
                <a:latin typeface="Times New Roman" pitchFamily="18" charset="0"/>
                <a:cs typeface="Times New Roman" pitchFamily="18" charset="0"/>
              </a:rPr>
              <a:t>Вопросительная форма:</a:t>
            </a:r>
          </a:p>
          <a:p>
            <a:pPr>
              <a:buNone/>
            </a:pPr>
            <a:r>
              <a:rPr lang="en-US" sz="3600" b="1" dirty="0" smtClean="0">
                <a:solidFill>
                  <a:srgbClr val="C00000"/>
                </a:solidFill>
                <a:latin typeface="Times New Roman" pitchFamily="18" charset="0"/>
                <a:cs typeface="Times New Roman" pitchFamily="18" charset="0"/>
              </a:rPr>
              <a:t>Shall(will</a:t>
            </a:r>
            <a:r>
              <a:rPr lang="en-US" sz="3600" b="1" dirty="0">
                <a:solidFill>
                  <a:srgbClr val="C00000"/>
                </a:solidFill>
                <a:latin typeface="Times New Roman" pitchFamily="18" charset="0"/>
                <a:cs typeface="Times New Roman" pitchFamily="18" charset="0"/>
              </a:rPr>
              <a:t>) </a:t>
            </a:r>
            <a:r>
              <a:rPr lang="en-US" sz="3600" b="1" dirty="0">
                <a:latin typeface="Times New Roman" pitchFamily="18" charset="0"/>
                <a:cs typeface="Times New Roman" pitchFamily="18" charset="0"/>
              </a:rPr>
              <a:t>I</a:t>
            </a:r>
            <a:r>
              <a:rPr lang="ru-RU" sz="3600" b="1" dirty="0">
                <a:latin typeface="Times New Roman" pitchFamily="18" charset="0"/>
                <a:cs typeface="Times New Roman" pitchFamily="18" charset="0"/>
              </a:rPr>
              <a:t> </a:t>
            </a:r>
            <a:r>
              <a:rPr lang="en-US" sz="3600" b="1" dirty="0">
                <a:latin typeface="Times New Roman" pitchFamily="18" charset="0"/>
                <a:cs typeface="Times New Roman" pitchFamily="18" charset="0"/>
              </a:rPr>
              <a:t>work?</a:t>
            </a:r>
          </a:p>
          <a:p>
            <a:pPr>
              <a:buNone/>
            </a:pPr>
            <a:r>
              <a:rPr lang="en-US" sz="3600" b="1" dirty="0">
                <a:solidFill>
                  <a:srgbClr val="C00000"/>
                </a:solidFill>
                <a:latin typeface="Times New Roman" pitchFamily="18" charset="0"/>
                <a:cs typeface="Times New Roman" pitchFamily="18" charset="0"/>
              </a:rPr>
              <a:t>Will</a:t>
            </a:r>
            <a:r>
              <a:rPr lang="en-US" sz="3600" b="1" dirty="0">
                <a:latin typeface="Times New Roman" pitchFamily="18" charset="0"/>
                <a:cs typeface="Times New Roman" pitchFamily="18" charset="0"/>
              </a:rPr>
              <a:t> you work?</a:t>
            </a:r>
          </a:p>
          <a:p>
            <a:pPr>
              <a:buNone/>
            </a:pPr>
            <a:r>
              <a:rPr lang="en-US" sz="3600" b="1" dirty="0">
                <a:solidFill>
                  <a:srgbClr val="C00000"/>
                </a:solidFill>
                <a:latin typeface="Times New Roman" pitchFamily="18" charset="0"/>
                <a:cs typeface="Times New Roman" pitchFamily="18" charset="0"/>
              </a:rPr>
              <a:t>Will</a:t>
            </a:r>
            <a:r>
              <a:rPr lang="en-US" sz="3600" b="1" dirty="0">
                <a:latin typeface="Times New Roman" pitchFamily="18" charset="0"/>
                <a:cs typeface="Times New Roman" pitchFamily="18" charset="0"/>
              </a:rPr>
              <a:t> it, he, she work?</a:t>
            </a:r>
          </a:p>
          <a:p>
            <a:pPr>
              <a:buNone/>
            </a:pPr>
            <a:r>
              <a:rPr lang="en-US" sz="3600" b="1" dirty="0">
                <a:solidFill>
                  <a:srgbClr val="C00000"/>
                </a:solidFill>
                <a:latin typeface="Times New Roman" pitchFamily="18" charset="0"/>
                <a:cs typeface="Times New Roman" pitchFamily="18" charset="0"/>
              </a:rPr>
              <a:t>Shall (will) </a:t>
            </a:r>
            <a:r>
              <a:rPr lang="en-US" sz="3600" b="1" dirty="0">
                <a:latin typeface="Times New Roman" pitchFamily="18" charset="0"/>
                <a:cs typeface="Times New Roman" pitchFamily="18" charset="0"/>
              </a:rPr>
              <a:t>we work?</a:t>
            </a:r>
          </a:p>
          <a:p>
            <a:pPr>
              <a:buNone/>
            </a:pPr>
            <a:r>
              <a:rPr lang="en-US" sz="3600" b="1" dirty="0">
                <a:solidFill>
                  <a:srgbClr val="C00000"/>
                </a:solidFill>
                <a:latin typeface="Times New Roman" pitchFamily="18" charset="0"/>
                <a:cs typeface="Times New Roman" pitchFamily="18" charset="0"/>
              </a:rPr>
              <a:t>Will</a:t>
            </a:r>
            <a:r>
              <a:rPr lang="en-US" sz="3600" b="1" dirty="0">
                <a:latin typeface="Times New Roman" pitchFamily="18" charset="0"/>
                <a:cs typeface="Times New Roman" pitchFamily="18" charset="0"/>
              </a:rPr>
              <a:t> they work?</a:t>
            </a:r>
            <a:endParaRPr lang="ru-RU" sz="3600" b="1" dirty="0">
              <a:latin typeface="Times New Roman" pitchFamily="18" charset="0"/>
              <a:cs typeface="Times New Roman" pitchFamily="18" charset="0"/>
            </a:endParaRPr>
          </a:p>
          <a:p>
            <a:endParaRPr lang="ru-RU" dirty="0"/>
          </a:p>
        </p:txBody>
      </p:sp>
      <p:pic>
        <p:nvPicPr>
          <p:cNvPr id="8194" name="Picture 2" descr="C:\Users\Алена\Desktop\Новая папка\RRR_web_kvest_2014_S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140968"/>
            <a:ext cx="3549650" cy="3314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79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The Present Simple (Indefinite</a:t>
            </a:r>
            <a:r>
              <a:rPr lang="en-US" dirty="0" smtClean="0">
                <a:latin typeface="Times New Roman" pitchFamily="18" charset="0"/>
                <a:cs typeface="Times New Roman" pitchFamily="18" charset="0"/>
              </a:rPr>
              <a:t>)</a:t>
            </a:r>
            <a:endParaRPr lang="ru-RU" dirty="0"/>
          </a:p>
        </p:txBody>
      </p:sp>
      <p:sp>
        <p:nvSpPr>
          <p:cNvPr id="3" name="Объект 2"/>
          <p:cNvSpPr>
            <a:spLocks noGrp="1"/>
          </p:cNvSpPr>
          <p:nvPr>
            <p:ph idx="1"/>
          </p:nvPr>
        </p:nvSpPr>
        <p:spPr>
          <a:xfrm>
            <a:off x="457200" y="1412776"/>
            <a:ext cx="8229600" cy="4896584"/>
          </a:xfrm>
        </p:spPr>
        <p:txBody>
          <a:bodyPr>
            <a:normAutofit lnSpcReduction="10000"/>
          </a:bodyPr>
          <a:lstStyle/>
          <a:p>
            <a:pPr algn="ctr">
              <a:buNone/>
            </a:pPr>
            <a:r>
              <a:rPr lang="en-US" sz="3200" b="1" dirty="0" smtClean="0">
                <a:latin typeface="Times New Roman" pitchFamily="18" charset="0"/>
                <a:cs typeface="Times New Roman" pitchFamily="18" charset="0"/>
              </a:rPr>
              <a:t>     </a:t>
            </a:r>
            <a:r>
              <a:rPr lang="ru-RU" sz="3200" b="1" dirty="0" smtClean="0">
                <a:solidFill>
                  <a:srgbClr val="FFC000"/>
                </a:solidFill>
                <a:latin typeface="Times New Roman" pitchFamily="18" charset="0"/>
                <a:cs typeface="Times New Roman" pitchFamily="18" charset="0"/>
              </a:rPr>
              <a:t>Утвердительная форма:</a:t>
            </a:r>
            <a:endParaRPr lang="ru-RU" sz="3200" b="1" dirty="0" smtClean="0">
              <a:latin typeface="Times New Roman" pitchFamily="18" charset="0"/>
              <a:cs typeface="Times New Roman" pitchFamily="18" charset="0"/>
            </a:endParaRPr>
          </a:p>
          <a:p>
            <a:pPr>
              <a:buNone/>
            </a:pPr>
            <a:r>
              <a:rPr lang="ru-RU"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I </a:t>
            </a:r>
            <a:r>
              <a:rPr lang="en-US" sz="3200" b="1" dirty="0">
                <a:latin typeface="Times New Roman" pitchFamily="18" charset="0"/>
                <a:cs typeface="Times New Roman" pitchFamily="18" charset="0"/>
              </a:rPr>
              <a:t>speak </a:t>
            </a:r>
          </a:p>
          <a:p>
            <a:pPr>
              <a:buNone/>
            </a:pPr>
            <a:r>
              <a:rPr lang="en-US" sz="3200" b="1" dirty="0">
                <a:latin typeface="Times New Roman" pitchFamily="18" charset="0"/>
                <a:cs typeface="Times New Roman" pitchFamily="18" charset="0"/>
              </a:rPr>
              <a:t>     You speak</a:t>
            </a:r>
          </a:p>
          <a:p>
            <a:pPr>
              <a:buNone/>
            </a:pPr>
            <a:r>
              <a:rPr lang="en-US" sz="3200" b="1" dirty="0">
                <a:latin typeface="Times New Roman" pitchFamily="18" charset="0"/>
                <a:cs typeface="Times New Roman" pitchFamily="18" charset="0"/>
              </a:rPr>
              <a:t>     It, he, she speak</a:t>
            </a:r>
            <a:r>
              <a:rPr lang="en-US" sz="3200" b="1" dirty="0">
                <a:solidFill>
                  <a:srgbClr val="C00000"/>
                </a:solidFill>
                <a:latin typeface="Times New Roman" pitchFamily="18" charset="0"/>
                <a:cs typeface="Times New Roman" pitchFamily="18" charset="0"/>
              </a:rPr>
              <a:t>s</a:t>
            </a:r>
          </a:p>
          <a:p>
            <a:pPr>
              <a:buNone/>
            </a:pPr>
            <a:r>
              <a:rPr lang="en-US" sz="3200" b="1" dirty="0">
                <a:latin typeface="Times New Roman" pitchFamily="18" charset="0"/>
                <a:cs typeface="Times New Roman" pitchFamily="18" charset="0"/>
              </a:rPr>
              <a:t>     We speak</a:t>
            </a:r>
          </a:p>
          <a:p>
            <a:pPr>
              <a:buNone/>
            </a:pPr>
            <a:r>
              <a:rPr lang="en-US" sz="3200" b="1" dirty="0">
                <a:latin typeface="Times New Roman" pitchFamily="18" charset="0"/>
                <a:cs typeface="Times New Roman" pitchFamily="18" charset="0"/>
              </a:rPr>
              <a:t>     They speak</a:t>
            </a:r>
          </a:p>
          <a:p>
            <a:pPr>
              <a:buNone/>
            </a:pPr>
            <a:r>
              <a:rPr lang="en-US" sz="3200" b="1" dirty="0">
                <a:latin typeface="Times New Roman" pitchFamily="18" charset="0"/>
                <a:cs typeface="Times New Roman" pitchFamily="18" charset="0"/>
              </a:rPr>
              <a:t>                      </a:t>
            </a:r>
            <a:endParaRPr lang="en-US" sz="3200" b="1" dirty="0" smtClean="0">
              <a:latin typeface="Times New Roman" pitchFamily="18" charset="0"/>
              <a:cs typeface="Times New Roman" pitchFamily="18" charset="0"/>
            </a:endParaRPr>
          </a:p>
          <a:p>
            <a:pPr>
              <a:buNone/>
            </a:pPr>
            <a:r>
              <a:rPr lang="en-US" sz="3200" b="1" dirty="0" smtClean="0">
                <a:latin typeface="Times New Roman" pitchFamily="18" charset="0"/>
                <a:cs typeface="Times New Roman" pitchFamily="18" charset="0"/>
              </a:rPr>
              <a:t>    1</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ss</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a:t>
            </a:r>
            <a:r>
              <a:rPr lang="en-US" sz="3200" b="1" dirty="0">
                <a:latin typeface="Times New Roman" pitchFamily="18" charset="0"/>
                <a:cs typeface="Times New Roman" pitchFamily="18" charset="0"/>
              </a:rPr>
              <a:t>, x, o +</a:t>
            </a:r>
            <a:r>
              <a:rPr lang="en-US" sz="3200" b="1" dirty="0" err="1">
                <a:solidFill>
                  <a:srgbClr val="C00000"/>
                </a:solidFill>
                <a:latin typeface="Times New Roman" pitchFamily="18" charset="0"/>
                <a:cs typeface="Times New Roman" pitchFamily="18" charset="0"/>
              </a:rPr>
              <a:t>es</a:t>
            </a:r>
            <a:r>
              <a:rPr lang="en-US" sz="3200" b="1" dirty="0">
                <a:solidFill>
                  <a:srgbClr val="C00000"/>
                </a:solidFill>
                <a:latin typeface="Times New Roman" pitchFamily="18" charset="0"/>
                <a:cs typeface="Times New Roman" pitchFamily="18" charset="0"/>
              </a:rPr>
              <a:t>: </a:t>
            </a:r>
            <a:r>
              <a:rPr lang="en-US" sz="3200" b="1" dirty="0">
                <a:latin typeface="Times New Roman" pitchFamily="18" charset="0"/>
                <a:cs typeface="Times New Roman" pitchFamily="18" charset="0"/>
              </a:rPr>
              <a:t>watch-watches </a:t>
            </a:r>
          </a:p>
          <a:p>
            <a:pPr>
              <a:buNone/>
            </a:pPr>
            <a:r>
              <a:rPr lang="en-US" sz="3200" b="1" dirty="0" smtClean="0">
                <a:solidFill>
                  <a:srgbClr val="C00000"/>
                </a:solidFill>
                <a:latin typeface="Times New Roman" pitchFamily="18" charset="0"/>
                <a:cs typeface="Times New Roman" pitchFamily="18" charset="0"/>
              </a:rPr>
              <a:t>    </a:t>
            </a:r>
            <a:r>
              <a:rPr lang="en-US" sz="3200" b="1" dirty="0">
                <a:latin typeface="Times New Roman" pitchFamily="18" charset="0"/>
                <a:cs typeface="Times New Roman" pitchFamily="18" charset="0"/>
              </a:rPr>
              <a:t>2) </a:t>
            </a:r>
            <a:r>
              <a:rPr lang="ru-RU" sz="3200" b="1" dirty="0" err="1">
                <a:latin typeface="Times New Roman" pitchFamily="18" charset="0"/>
                <a:cs typeface="Times New Roman" pitchFamily="18" charset="0"/>
              </a:rPr>
              <a:t>согласн</a:t>
            </a:r>
            <a:r>
              <a:rPr lang="en-US" sz="3200" b="1" dirty="0">
                <a:latin typeface="Times New Roman" pitchFamily="18" charset="0"/>
                <a:cs typeface="Times New Roman" pitchFamily="18" charset="0"/>
              </a:rPr>
              <a:t>.</a:t>
            </a:r>
            <a:r>
              <a:rPr lang="ru-RU" sz="3200" b="1" dirty="0">
                <a:latin typeface="Times New Roman" pitchFamily="18" charset="0"/>
                <a:cs typeface="Times New Roman" pitchFamily="18" charset="0"/>
              </a:rPr>
              <a:t> </a:t>
            </a:r>
            <a:r>
              <a:rPr lang="en-US" sz="3200" b="1" dirty="0">
                <a:latin typeface="Times New Roman" pitchFamily="18" charset="0"/>
                <a:cs typeface="Times New Roman" pitchFamily="18" charset="0"/>
              </a:rPr>
              <a:t>+y</a:t>
            </a:r>
            <a:r>
              <a:rPr lang="en-US" sz="3200" b="1" dirty="0">
                <a:solidFill>
                  <a:srgbClr val="C0000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i</a:t>
            </a:r>
            <a:r>
              <a:rPr lang="en-US" sz="3200" b="1" dirty="0" err="1">
                <a:solidFill>
                  <a:srgbClr val="C00000"/>
                </a:solidFill>
                <a:latin typeface="Times New Roman" pitchFamily="18" charset="0"/>
                <a:cs typeface="Times New Roman" pitchFamily="18" charset="0"/>
              </a:rPr>
              <a:t>+es</a:t>
            </a:r>
            <a:r>
              <a:rPr lang="en-US" sz="3200" b="1" dirty="0">
                <a:solidFill>
                  <a:srgbClr val="C00000"/>
                </a:solidFill>
                <a:latin typeface="Times New Roman" pitchFamily="18" charset="0"/>
                <a:cs typeface="Times New Roman" pitchFamily="18" charset="0"/>
              </a:rPr>
              <a:t>: </a:t>
            </a:r>
            <a:r>
              <a:rPr lang="en-US" sz="3200" b="1" dirty="0">
                <a:latin typeface="Times New Roman" pitchFamily="18" charset="0"/>
                <a:cs typeface="Times New Roman" pitchFamily="18" charset="0"/>
              </a:rPr>
              <a:t>study-studies</a:t>
            </a:r>
            <a:endParaRPr lang="ru-RU" sz="3200" dirty="0"/>
          </a:p>
        </p:txBody>
      </p:sp>
      <p:pic>
        <p:nvPicPr>
          <p:cNvPr id="17410" name="Picture 2" descr="C:\Users\Алена\Desktop\Новая папка\__20140210_205778189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293" y="1412776"/>
            <a:ext cx="1707207" cy="344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06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solidFill>
                  <a:schemeClr val="tx2">
                    <a:lumMod val="90000"/>
                  </a:schemeClr>
                </a:solidFill>
                <a:latin typeface="Times New Roman" pitchFamily="18" charset="0"/>
                <a:cs typeface="Times New Roman" pitchFamily="18" charset="0"/>
              </a:rPr>
              <a:t>The Future Simple</a:t>
            </a:r>
            <a:endParaRPr lang="ru-RU" dirty="0">
              <a:solidFill>
                <a:schemeClr val="tx2">
                  <a:lumMod val="90000"/>
                </a:schemeClr>
              </a:solidFill>
            </a:endParaRPr>
          </a:p>
        </p:txBody>
      </p:sp>
      <p:sp>
        <p:nvSpPr>
          <p:cNvPr id="3" name="Объект 2"/>
          <p:cNvSpPr>
            <a:spLocks noGrp="1"/>
          </p:cNvSpPr>
          <p:nvPr>
            <p:ph idx="1"/>
          </p:nvPr>
        </p:nvSpPr>
        <p:spPr/>
        <p:txBody>
          <a:bodyPr/>
          <a:lstStyle/>
          <a:p>
            <a:pPr>
              <a:buNone/>
            </a:pPr>
            <a:r>
              <a:rPr lang="ru-RU" sz="3600" b="1" dirty="0" smtClean="0">
                <a:solidFill>
                  <a:srgbClr val="FFC000"/>
                </a:solidFill>
                <a:latin typeface="Times New Roman" pitchFamily="18" charset="0"/>
                <a:cs typeface="Times New Roman" pitchFamily="18" charset="0"/>
              </a:rPr>
              <a:t>Отрицательная форма:</a:t>
            </a:r>
          </a:p>
          <a:p>
            <a:pPr algn="r">
              <a:buNone/>
            </a:pPr>
            <a:r>
              <a:rPr lang="en-US" sz="3600" b="1" dirty="0" smtClean="0">
                <a:latin typeface="Times New Roman" pitchFamily="18" charset="0"/>
                <a:cs typeface="Times New Roman" pitchFamily="18" charset="0"/>
              </a:rPr>
              <a:t>I </a:t>
            </a:r>
            <a:r>
              <a:rPr lang="en-US" sz="3600" b="1" dirty="0">
                <a:solidFill>
                  <a:srgbClr val="FF0000"/>
                </a:solidFill>
                <a:latin typeface="Times New Roman" pitchFamily="18" charset="0"/>
                <a:cs typeface="Times New Roman" pitchFamily="18" charset="0"/>
              </a:rPr>
              <a:t>shall (will)</a:t>
            </a:r>
            <a:r>
              <a:rPr lang="ru-RU"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not </a:t>
            </a:r>
            <a:r>
              <a:rPr lang="en-US" sz="3600" b="1" dirty="0">
                <a:latin typeface="Times New Roman" pitchFamily="18" charset="0"/>
                <a:cs typeface="Times New Roman" pitchFamily="18" charset="0"/>
              </a:rPr>
              <a:t>work</a:t>
            </a:r>
          </a:p>
          <a:p>
            <a:pPr algn="r">
              <a:buNone/>
            </a:pPr>
            <a:r>
              <a:rPr lang="en-US" sz="3600" b="1" dirty="0">
                <a:latin typeface="Times New Roman" pitchFamily="18" charset="0"/>
                <a:cs typeface="Times New Roman" pitchFamily="18" charset="0"/>
              </a:rPr>
              <a:t>You </a:t>
            </a:r>
            <a:r>
              <a:rPr lang="en-US" sz="3600" b="1" dirty="0">
                <a:solidFill>
                  <a:srgbClr val="FF0000"/>
                </a:solidFill>
                <a:latin typeface="Times New Roman" pitchFamily="18" charset="0"/>
                <a:cs typeface="Times New Roman" pitchFamily="18" charset="0"/>
              </a:rPr>
              <a:t>will not </a:t>
            </a:r>
            <a:r>
              <a:rPr lang="en-US" sz="3600" b="1" dirty="0">
                <a:latin typeface="Times New Roman" pitchFamily="18" charset="0"/>
                <a:cs typeface="Times New Roman" pitchFamily="18" charset="0"/>
              </a:rPr>
              <a:t>work</a:t>
            </a:r>
          </a:p>
          <a:p>
            <a:pPr algn="r">
              <a:buNone/>
            </a:pPr>
            <a:r>
              <a:rPr lang="en-US" sz="3600" b="1" dirty="0">
                <a:latin typeface="Times New Roman" pitchFamily="18" charset="0"/>
                <a:cs typeface="Times New Roman" pitchFamily="18" charset="0"/>
              </a:rPr>
              <a:t>It, he, she </a:t>
            </a:r>
            <a:r>
              <a:rPr lang="en-US" sz="3600" b="1" dirty="0">
                <a:solidFill>
                  <a:srgbClr val="FF0000"/>
                </a:solidFill>
                <a:latin typeface="Times New Roman" pitchFamily="18" charset="0"/>
                <a:cs typeface="Times New Roman" pitchFamily="18" charset="0"/>
              </a:rPr>
              <a:t>will not </a:t>
            </a:r>
            <a:r>
              <a:rPr lang="en-US" sz="3600" b="1" dirty="0">
                <a:latin typeface="Times New Roman" pitchFamily="18" charset="0"/>
                <a:cs typeface="Times New Roman" pitchFamily="18" charset="0"/>
              </a:rPr>
              <a:t>work</a:t>
            </a:r>
          </a:p>
          <a:p>
            <a:pPr algn="r">
              <a:buNone/>
            </a:pPr>
            <a:r>
              <a:rPr lang="en-US" sz="3600" b="1" dirty="0">
                <a:latin typeface="Times New Roman" pitchFamily="18" charset="0"/>
                <a:cs typeface="Times New Roman" pitchFamily="18" charset="0"/>
              </a:rPr>
              <a:t>We  </a:t>
            </a:r>
            <a:r>
              <a:rPr lang="en-US" sz="3600" b="1" dirty="0">
                <a:solidFill>
                  <a:srgbClr val="FF0000"/>
                </a:solidFill>
                <a:latin typeface="Times New Roman" pitchFamily="18" charset="0"/>
                <a:cs typeface="Times New Roman" pitchFamily="18" charset="0"/>
              </a:rPr>
              <a:t>shall (will) not </a:t>
            </a:r>
            <a:r>
              <a:rPr lang="en-US" sz="3600" b="1" dirty="0">
                <a:latin typeface="Times New Roman" pitchFamily="18" charset="0"/>
                <a:cs typeface="Times New Roman" pitchFamily="18" charset="0"/>
              </a:rPr>
              <a:t>work</a:t>
            </a:r>
          </a:p>
          <a:p>
            <a:pPr algn="r">
              <a:buNone/>
            </a:pPr>
            <a:r>
              <a:rPr lang="en-US" sz="3600" b="1" dirty="0">
                <a:latin typeface="Times New Roman" pitchFamily="18" charset="0"/>
                <a:cs typeface="Times New Roman" pitchFamily="18" charset="0"/>
              </a:rPr>
              <a:t>They </a:t>
            </a:r>
            <a:r>
              <a:rPr lang="en-US" sz="3600" b="1" dirty="0">
                <a:solidFill>
                  <a:srgbClr val="FF0000"/>
                </a:solidFill>
                <a:latin typeface="Times New Roman" pitchFamily="18" charset="0"/>
                <a:cs typeface="Times New Roman" pitchFamily="18" charset="0"/>
              </a:rPr>
              <a:t>will not </a:t>
            </a:r>
            <a:r>
              <a:rPr lang="en-US" sz="3600" b="1" dirty="0">
                <a:latin typeface="Times New Roman" pitchFamily="18" charset="0"/>
                <a:cs typeface="Times New Roman" pitchFamily="18" charset="0"/>
              </a:rPr>
              <a:t>work</a:t>
            </a:r>
            <a:endParaRPr lang="ru-RU" sz="3600" b="1" dirty="0">
              <a:latin typeface="Times New Roman" pitchFamily="18" charset="0"/>
              <a:cs typeface="Times New Roman" pitchFamily="18" charset="0"/>
            </a:endParaRPr>
          </a:p>
          <a:p>
            <a:endParaRPr lang="ru-RU" dirty="0"/>
          </a:p>
        </p:txBody>
      </p:sp>
      <p:pic>
        <p:nvPicPr>
          <p:cNvPr id="9226" name="Picture 10" descr="C:\Users\Алена\Desktop\Новая папка\Saying-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01008"/>
            <a:ext cx="3269432" cy="30288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12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789040"/>
            <a:ext cx="8136904"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ru-RU" sz="4400" dirty="0" smtClean="0">
                <a:solidFill>
                  <a:schemeClr val="tx2">
                    <a:lumMod val="90000"/>
                  </a:schemeClr>
                </a:solidFill>
                <a:latin typeface="Times New Roman" pitchFamily="18" charset="0"/>
                <a:cs typeface="Times New Roman" pitchFamily="18" charset="0"/>
              </a:rPr>
              <a:t/>
            </a:r>
            <a:br>
              <a:rPr lang="ru-RU" sz="4400" dirty="0" smtClean="0">
                <a:solidFill>
                  <a:schemeClr val="tx2">
                    <a:lumMod val="90000"/>
                  </a:schemeClr>
                </a:solidFill>
                <a:latin typeface="Times New Roman" pitchFamily="18" charset="0"/>
                <a:cs typeface="Times New Roman" pitchFamily="18" charset="0"/>
              </a:rPr>
            </a:br>
            <a:r>
              <a:rPr lang="ru-RU" sz="4400" dirty="0" smtClean="0">
                <a:solidFill>
                  <a:schemeClr val="tx2">
                    <a:lumMod val="90000"/>
                  </a:schemeClr>
                </a:solidFill>
                <a:latin typeface="Times New Roman" pitchFamily="18" charset="0"/>
                <a:cs typeface="Times New Roman" pitchFamily="18" charset="0"/>
              </a:rPr>
              <a:t>(будущее длительное время)</a:t>
            </a:r>
            <a:endParaRPr lang="ru-RU" dirty="0">
              <a:solidFill>
                <a:schemeClr val="tx2">
                  <a:lumMod val="90000"/>
                </a:schemeClr>
              </a:solidFill>
            </a:endParaRPr>
          </a:p>
        </p:txBody>
      </p:sp>
      <p:sp>
        <p:nvSpPr>
          <p:cNvPr id="3" name="Объект 2"/>
          <p:cNvSpPr>
            <a:spLocks noGrp="1"/>
          </p:cNvSpPr>
          <p:nvPr>
            <p:ph idx="1"/>
          </p:nvPr>
        </p:nvSpPr>
        <p:spPr>
          <a:xfrm>
            <a:off x="457200" y="1600200"/>
            <a:ext cx="8686800" cy="4709160"/>
          </a:xfrm>
        </p:spPr>
        <p:txBody>
          <a:bodyPr>
            <a:normAutofit fontScale="92500"/>
          </a:bodyPr>
          <a:lstStyle/>
          <a:p>
            <a:pPr marL="137160" indent="0">
              <a:buNone/>
            </a:pPr>
            <a:r>
              <a:rPr lang="ru-RU" sz="3200" b="1" dirty="0" smtClean="0">
                <a:solidFill>
                  <a:srgbClr val="FF0000"/>
                </a:solidFill>
                <a:latin typeface="Times New Roman" pitchFamily="18" charset="0"/>
                <a:cs typeface="Times New Roman" pitchFamily="18" charset="0"/>
              </a:rPr>
              <a:t>Временные указатели:</a:t>
            </a:r>
          </a:p>
          <a:p>
            <a:r>
              <a:rPr lang="en-US" sz="3200" b="1" dirty="0" smtClean="0">
                <a:latin typeface="Times New Roman" pitchFamily="18" charset="0"/>
                <a:cs typeface="Times New Roman" pitchFamily="18" charset="0"/>
              </a:rPr>
              <a:t>At </a:t>
            </a:r>
            <a:r>
              <a:rPr lang="en-US" sz="3200" b="1" dirty="0">
                <a:latin typeface="Times New Roman" pitchFamily="18" charset="0"/>
                <a:cs typeface="Times New Roman" pitchFamily="18" charset="0"/>
              </a:rPr>
              <a:t>5 o`clock </a:t>
            </a:r>
            <a:r>
              <a:rPr lang="en-US" sz="3200" b="1" dirty="0" smtClean="0">
                <a:latin typeface="Times New Roman" pitchFamily="18" charset="0"/>
                <a:cs typeface="Times New Roman" pitchFamily="18" charset="0"/>
              </a:rPr>
              <a:t>tomorrow</a:t>
            </a:r>
            <a:r>
              <a:rPr lang="ru-RU" sz="3200" b="1" dirty="0" smtClean="0">
                <a:latin typeface="Times New Roman" pitchFamily="18" charset="0"/>
                <a:cs typeface="Times New Roman" pitchFamily="18" charset="0"/>
              </a:rPr>
              <a:t> – завтра в 5 часов,</a:t>
            </a:r>
            <a:endParaRPr lang="en-US" sz="3200" b="1" dirty="0">
              <a:latin typeface="Times New Roman" pitchFamily="18" charset="0"/>
              <a:cs typeface="Times New Roman" pitchFamily="18" charset="0"/>
            </a:endParaRPr>
          </a:p>
          <a:p>
            <a:r>
              <a:rPr lang="en-US" sz="3200" b="1" dirty="0">
                <a:latin typeface="Times New Roman" pitchFamily="18" charset="0"/>
                <a:cs typeface="Times New Roman" pitchFamily="18" charset="0"/>
              </a:rPr>
              <a:t>When he </a:t>
            </a:r>
            <a:r>
              <a:rPr lang="en-US" sz="3200" b="1" dirty="0" smtClean="0">
                <a:latin typeface="Times New Roman" pitchFamily="18" charset="0"/>
                <a:cs typeface="Times New Roman" pitchFamily="18" charset="0"/>
              </a:rPr>
              <a:t>comes</a:t>
            </a:r>
            <a:r>
              <a:rPr lang="ru-RU" sz="3200" b="1" dirty="0" smtClean="0">
                <a:latin typeface="Times New Roman" pitchFamily="18" charset="0"/>
                <a:cs typeface="Times New Roman" pitchFamily="18" charset="0"/>
              </a:rPr>
              <a:t> – когда он </a:t>
            </a:r>
            <a:r>
              <a:rPr lang="ru-RU" sz="3200" b="1" dirty="0" err="1" smtClean="0">
                <a:latin typeface="Times New Roman" pitchFamily="18" charset="0"/>
                <a:cs typeface="Times New Roman" pitchFamily="18" charset="0"/>
              </a:rPr>
              <a:t>придет</a:t>
            </a:r>
            <a:r>
              <a:rPr lang="ru-RU"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r>
              <a:rPr lang="en-US" sz="3200" b="1" dirty="0">
                <a:latin typeface="Times New Roman" pitchFamily="18" charset="0"/>
                <a:cs typeface="Times New Roman" pitchFamily="18" charset="0"/>
              </a:rPr>
              <a:t>At that time </a:t>
            </a:r>
            <a:r>
              <a:rPr lang="en-US" sz="3200" b="1" dirty="0" smtClean="0">
                <a:latin typeface="Times New Roman" pitchFamily="18" charset="0"/>
                <a:cs typeface="Times New Roman" pitchFamily="18" charset="0"/>
              </a:rPr>
              <a:t>tomorrow</a:t>
            </a:r>
            <a:r>
              <a:rPr lang="ru-RU" sz="3200" b="1" dirty="0" smtClean="0">
                <a:latin typeface="Times New Roman" pitchFamily="18" charset="0"/>
                <a:cs typeface="Times New Roman" pitchFamily="18" charset="0"/>
              </a:rPr>
              <a:t>- в это же время завтра</a:t>
            </a: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I, we          +shall (will)+ </a:t>
            </a:r>
            <a:r>
              <a:rPr lang="ru-RU" sz="3200" b="1" dirty="0" smtClean="0">
                <a:latin typeface="Times New Roman" pitchFamily="18" charset="0"/>
                <a:cs typeface="Times New Roman" pitchFamily="18" charset="0"/>
              </a:rPr>
              <a:t> </a:t>
            </a:r>
          </a:p>
          <a:p>
            <a:pPr>
              <a:buNone/>
            </a:pPr>
            <a:r>
              <a:rPr lang="en-US" sz="3200" b="1" dirty="0" smtClean="0">
                <a:latin typeface="Times New Roman" pitchFamily="18" charset="0"/>
                <a:cs typeface="Times New Roman" pitchFamily="18" charset="0"/>
              </a:rPr>
              <a:t>You</a:t>
            </a:r>
            <a:r>
              <a:rPr lang="en-US" sz="3200" b="1" dirty="0">
                <a:latin typeface="Times New Roman" pitchFamily="18" charset="0"/>
                <a:cs typeface="Times New Roman" pitchFamily="18" charset="0"/>
              </a:rPr>
              <a:t>,                                                 </a:t>
            </a:r>
          </a:p>
          <a:p>
            <a:pPr>
              <a:buNone/>
            </a:pPr>
            <a:r>
              <a:rPr lang="en-US" sz="3200" b="1" dirty="0">
                <a:latin typeface="Times New Roman" pitchFamily="18" charset="0"/>
                <a:cs typeface="Times New Roman" pitchFamily="18" charset="0"/>
              </a:rPr>
              <a:t>It, he, she,  +will  +be+</a:t>
            </a:r>
          </a:p>
          <a:p>
            <a:pPr>
              <a:buNone/>
            </a:pPr>
            <a:r>
              <a:rPr lang="en-US" sz="3200" b="1" dirty="0">
                <a:latin typeface="Times New Roman" pitchFamily="18" charset="0"/>
                <a:cs typeface="Times New Roman" pitchFamily="18" charset="0"/>
              </a:rPr>
              <a:t>They</a:t>
            </a:r>
            <a:endParaRPr lang="ru-RU" sz="3200" b="1" dirty="0">
              <a:latin typeface="Times New Roman" pitchFamily="18" charset="0"/>
              <a:cs typeface="Times New Roman" pitchFamily="18" charset="0"/>
            </a:endParaRP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391545"/>
            <a:ext cx="349885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272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solidFill>
                  <a:schemeClr val="tx2">
                    <a:lumMod val="90000"/>
                  </a:schemeClr>
                </a:solidFill>
                <a:latin typeface="Times New Roman" pitchFamily="18" charset="0"/>
                <a:cs typeface="Times New Roman" pitchFamily="18" charset="0"/>
              </a:rPr>
              <a:t>The Future Continuous</a:t>
            </a:r>
            <a:endParaRPr lang="ru-RU" dirty="0"/>
          </a:p>
        </p:txBody>
      </p:sp>
      <p:sp>
        <p:nvSpPr>
          <p:cNvPr id="3" name="Объект 2"/>
          <p:cNvSpPr>
            <a:spLocks noGrp="1"/>
          </p:cNvSpPr>
          <p:nvPr>
            <p:ph idx="1"/>
          </p:nvPr>
        </p:nvSpPr>
        <p:spPr>
          <a:xfrm>
            <a:off x="457200" y="1484784"/>
            <a:ext cx="8229600" cy="4824576"/>
          </a:xfrm>
        </p:spPr>
        <p:txBody>
          <a:bodyPr/>
          <a:lstStyle/>
          <a:p>
            <a:pPr marL="137160" indent="0" algn="r">
              <a:buNone/>
            </a:pPr>
            <a:r>
              <a:rPr lang="ru-RU" sz="3600" b="1" dirty="0" smtClean="0">
                <a:solidFill>
                  <a:srgbClr val="FFC000"/>
                </a:solidFill>
                <a:latin typeface="Times New Roman" pitchFamily="18" charset="0"/>
                <a:cs typeface="Times New Roman" pitchFamily="18" charset="0"/>
              </a:rPr>
              <a:t>Утвердительная форма:</a:t>
            </a:r>
          </a:p>
          <a:p>
            <a:pPr algn="r"/>
            <a:r>
              <a:rPr lang="en-US" sz="3600" dirty="0" smtClean="0">
                <a:latin typeface="Times New Roman" pitchFamily="18" charset="0"/>
                <a:cs typeface="Times New Roman" pitchFamily="18" charset="0"/>
              </a:rPr>
              <a:t>I </a:t>
            </a:r>
            <a:r>
              <a:rPr lang="en-US" sz="3600" dirty="0">
                <a:solidFill>
                  <a:srgbClr val="FF0000"/>
                </a:solidFill>
                <a:latin typeface="Times New Roman" pitchFamily="18" charset="0"/>
                <a:cs typeface="Times New Roman" pitchFamily="18" charset="0"/>
              </a:rPr>
              <a:t>shall (will)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p>
          <a:p>
            <a:pPr algn="r"/>
            <a:r>
              <a:rPr lang="en-US" sz="3600" dirty="0">
                <a:latin typeface="Times New Roman" pitchFamily="18" charset="0"/>
                <a:cs typeface="Times New Roman" pitchFamily="18" charset="0"/>
              </a:rPr>
              <a:t>You </a:t>
            </a:r>
            <a:r>
              <a:rPr lang="en-US" sz="3600" dirty="0">
                <a:solidFill>
                  <a:srgbClr val="FF0000"/>
                </a:solidFill>
                <a:latin typeface="Times New Roman" pitchFamily="18" charset="0"/>
                <a:cs typeface="Times New Roman" pitchFamily="18" charset="0"/>
              </a:rPr>
              <a:t>will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p>
          <a:p>
            <a:pPr algn="r"/>
            <a:r>
              <a:rPr lang="en-US" sz="3600" dirty="0">
                <a:latin typeface="Times New Roman" pitchFamily="18" charset="0"/>
                <a:cs typeface="Times New Roman" pitchFamily="18" charset="0"/>
              </a:rPr>
              <a:t>It, he, she  </a:t>
            </a:r>
            <a:r>
              <a:rPr lang="en-US" sz="3600" dirty="0">
                <a:solidFill>
                  <a:srgbClr val="FF0000"/>
                </a:solidFill>
                <a:latin typeface="Times New Roman" pitchFamily="18" charset="0"/>
                <a:cs typeface="Times New Roman" pitchFamily="18" charset="0"/>
              </a:rPr>
              <a:t>will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p>
          <a:p>
            <a:pPr algn="r"/>
            <a:r>
              <a:rPr lang="en-US" sz="3600" dirty="0">
                <a:latin typeface="Times New Roman" pitchFamily="18" charset="0"/>
                <a:cs typeface="Times New Roman" pitchFamily="18" charset="0"/>
              </a:rPr>
              <a:t>We shall </a:t>
            </a:r>
            <a:r>
              <a:rPr lang="en-US" sz="3600" dirty="0">
                <a:solidFill>
                  <a:srgbClr val="FF0000"/>
                </a:solidFill>
                <a:latin typeface="Times New Roman" pitchFamily="18" charset="0"/>
                <a:cs typeface="Times New Roman" pitchFamily="18" charset="0"/>
              </a:rPr>
              <a:t>(will)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p>
          <a:p>
            <a:pPr algn="r"/>
            <a:r>
              <a:rPr lang="en-US" sz="3600" dirty="0">
                <a:latin typeface="Times New Roman" pitchFamily="18" charset="0"/>
                <a:cs typeface="Times New Roman" pitchFamily="18" charset="0"/>
              </a:rPr>
              <a:t>They </a:t>
            </a:r>
            <a:r>
              <a:rPr lang="en-US" sz="3600" dirty="0">
                <a:solidFill>
                  <a:srgbClr val="FF0000"/>
                </a:solidFill>
                <a:latin typeface="Times New Roman" pitchFamily="18" charset="0"/>
                <a:cs typeface="Times New Roman" pitchFamily="18" charset="0"/>
              </a:rPr>
              <a:t>will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endParaRPr lang="ru-RU" sz="3600" dirty="0">
              <a:solidFill>
                <a:srgbClr val="FF0000"/>
              </a:solidFill>
              <a:latin typeface="Times New Roman" pitchFamily="18" charset="0"/>
              <a:cs typeface="Times New Roman" pitchFamily="18" charset="0"/>
            </a:endParaRPr>
          </a:p>
          <a:p>
            <a:endParaRPr lang="ru-RU" dirty="0"/>
          </a:p>
        </p:txBody>
      </p:sp>
      <p:pic>
        <p:nvPicPr>
          <p:cNvPr id="10242" name="Picture 2" descr="C:\Users\Алена\Desktop\Новая папка\penc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8"/>
            <a:ext cx="2389287" cy="3765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9520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solidFill>
                  <a:schemeClr val="tx2">
                    <a:lumMod val="90000"/>
                  </a:schemeClr>
                </a:solidFill>
                <a:latin typeface="Times New Roman" pitchFamily="18" charset="0"/>
                <a:cs typeface="Times New Roman" pitchFamily="18" charset="0"/>
              </a:rPr>
              <a:t>The Future Continuous </a:t>
            </a:r>
            <a:endParaRPr lang="ru-RU" dirty="0"/>
          </a:p>
        </p:txBody>
      </p:sp>
      <p:sp>
        <p:nvSpPr>
          <p:cNvPr id="3" name="Объект 2"/>
          <p:cNvSpPr>
            <a:spLocks noGrp="1"/>
          </p:cNvSpPr>
          <p:nvPr>
            <p:ph idx="1"/>
          </p:nvPr>
        </p:nvSpPr>
        <p:spPr>
          <a:xfrm>
            <a:off x="0" y="1600200"/>
            <a:ext cx="7020272" cy="4709160"/>
          </a:xfrm>
        </p:spPr>
        <p:txBody>
          <a:bodyPr/>
          <a:lstStyle/>
          <a:p>
            <a:pPr marL="137160" indent="0">
              <a:buNone/>
            </a:pPr>
            <a:r>
              <a:rPr lang="ru-RU" sz="3600" b="1" dirty="0" smtClean="0">
                <a:solidFill>
                  <a:srgbClr val="FFC000"/>
                </a:solidFill>
                <a:latin typeface="Times New Roman" pitchFamily="18" charset="0"/>
                <a:cs typeface="Times New Roman" pitchFamily="18" charset="0"/>
              </a:rPr>
              <a:t>Отрицательная форма:</a:t>
            </a:r>
          </a:p>
          <a:p>
            <a:r>
              <a:rPr lang="en-US" sz="3600" dirty="0" smtClean="0">
                <a:latin typeface="Times New Roman" pitchFamily="18" charset="0"/>
                <a:cs typeface="Times New Roman" pitchFamily="18" charset="0"/>
              </a:rPr>
              <a:t>I </a:t>
            </a:r>
            <a:r>
              <a:rPr lang="en-US" sz="3600" dirty="0">
                <a:solidFill>
                  <a:srgbClr val="FF0000"/>
                </a:solidFill>
                <a:latin typeface="Times New Roman" pitchFamily="18" charset="0"/>
                <a:cs typeface="Times New Roman" pitchFamily="18" charset="0"/>
              </a:rPr>
              <a:t>shall (will) not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p>
          <a:p>
            <a:r>
              <a:rPr lang="en-US" sz="3600" dirty="0">
                <a:latin typeface="Times New Roman" pitchFamily="18" charset="0"/>
                <a:cs typeface="Times New Roman" pitchFamily="18" charset="0"/>
              </a:rPr>
              <a:t>You </a:t>
            </a:r>
            <a:r>
              <a:rPr lang="en-US" sz="3600" dirty="0">
                <a:solidFill>
                  <a:srgbClr val="FF0000"/>
                </a:solidFill>
                <a:latin typeface="Times New Roman" pitchFamily="18" charset="0"/>
                <a:cs typeface="Times New Roman" pitchFamily="18" charset="0"/>
              </a:rPr>
              <a:t>will not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p>
          <a:p>
            <a:r>
              <a:rPr lang="en-US" sz="3600" dirty="0">
                <a:latin typeface="Times New Roman" pitchFamily="18" charset="0"/>
                <a:cs typeface="Times New Roman" pitchFamily="18" charset="0"/>
              </a:rPr>
              <a:t>It, he, she </a:t>
            </a:r>
            <a:r>
              <a:rPr lang="en-US" sz="3600" dirty="0">
                <a:solidFill>
                  <a:srgbClr val="FF0000"/>
                </a:solidFill>
                <a:latin typeface="Times New Roman" pitchFamily="18" charset="0"/>
                <a:cs typeface="Times New Roman" pitchFamily="18" charset="0"/>
              </a:rPr>
              <a:t>will</a:t>
            </a:r>
            <a:r>
              <a:rPr lang="ru-RU" sz="3600" dirty="0">
                <a:solidFill>
                  <a:srgbClr val="FF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not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p>
          <a:p>
            <a:r>
              <a:rPr lang="en-US" sz="3600" dirty="0">
                <a:latin typeface="Times New Roman" pitchFamily="18" charset="0"/>
                <a:cs typeface="Times New Roman" pitchFamily="18" charset="0"/>
              </a:rPr>
              <a:t>We </a:t>
            </a:r>
            <a:r>
              <a:rPr lang="en-US" sz="3600" dirty="0">
                <a:solidFill>
                  <a:srgbClr val="FF0000"/>
                </a:solidFill>
                <a:latin typeface="Times New Roman" pitchFamily="18" charset="0"/>
                <a:cs typeface="Times New Roman" pitchFamily="18" charset="0"/>
              </a:rPr>
              <a:t>shall (will) not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p>
          <a:p>
            <a:r>
              <a:rPr lang="en-US" sz="3600" dirty="0">
                <a:latin typeface="Times New Roman" pitchFamily="18" charset="0"/>
                <a:cs typeface="Times New Roman" pitchFamily="18" charset="0"/>
              </a:rPr>
              <a:t>They </a:t>
            </a:r>
            <a:r>
              <a:rPr lang="en-US" sz="3600" dirty="0">
                <a:solidFill>
                  <a:srgbClr val="FF0000"/>
                </a:solidFill>
                <a:latin typeface="Times New Roman" pitchFamily="18" charset="0"/>
                <a:cs typeface="Times New Roman" pitchFamily="18" charset="0"/>
              </a:rPr>
              <a:t>will not be </a:t>
            </a:r>
            <a:r>
              <a:rPr lang="en-US" sz="3600" dirty="0">
                <a:latin typeface="Times New Roman" pitchFamily="18" charset="0"/>
                <a:cs typeface="Times New Roman" pitchFamily="18" charset="0"/>
              </a:rPr>
              <a:t>work</a:t>
            </a:r>
            <a:r>
              <a:rPr lang="en-US" sz="3600" dirty="0">
                <a:solidFill>
                  <a:srgbClr val="FF0000"/>
                </a:solidFill>
                <a:latin typeface="Times New Roman" pitchFamily="18" charset="0"/>
                <a:cs typeface="Times New Roman" pitchFamily="18" charset="0"/>
              </a:rPr>
              <a:t>ing</a:t>
            </a:r>
            <a:endParaRPr lang="ru-RU" sz="3600" dirty="0">
              <a:solidFill>
                <a:srgbClr val="FF0000"/>
              </a:solidFill>
              <a:latin typeface="Times New Roman" pitchFamily="18" charset="0"/>
              <a:cs typeface="Times New Roman" pitchFamily="18" charset="0"/>
            </a:endParaRPr>
          </a:p>
          <a:p>
            <a:endParaRPr lang="ru-RU" dirty="0"/>
          </a:p>
        </p:txBody>
      </p:sp>
      <p:pic>
        <p:nvPicPr>
          <p:cNvPr id="12290" name="Picture 2" descr="C:\Users\Алена\Desktop\Новая папка\0AYLYqVnT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356991"/>
            <a:ext cx="2677549" cy="32540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15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solidFill>
                  <a:schemeClr val="tx2">
                    <a:lumMod val="90000"/>
                  </a:schemeClr>
                </a:solidFill>
                <a:latin typeface="Times New Roman" pitchFamily="18" charset="0"/>
                <a:cs typeface="Times New Roman" pitchFamily="18" charset="0"/>
              </a:rPr>
              <a:t>The Future Continuous</a:t>
            </a:r>
            <a:endParaRPr lang="ru-RU" dirty="0"/>
          </a:p>
        </p:txBody>
      </p:sp>
      <p:sp>
        <p:nvSpPr>
          <p:cNvPr id="3" name="Объект 2"/>
          <p:cNvSpPr>
            <a:spLocks noGrp="1"/>
          </p:cNvSpPr>
          <p:nvPr>
            <p:ph idx="1"/>
          </p:nvPr>
        </p:nvSpPr>
        <p:spPr/>
        <p:txBody>
          <a:bodyPr/>
          <a:lstStyle/>
          <a:p>
            <a:pPr marL="137160" indent="0" algn="r">
              <a:buNone/>
            </a:pPr>
            <a:r>
              <a:rPr lang="ru-RU" sz="3600" dirty="0" smtClean="0">
                <a:solidFill>
                  <a:srgbClr val="FFC000"/>
                </a:solidFill>
                <a:latin typeface="Times New Roman" pitchFamily="18" charset="0"/>
                <a:cs typeface="Times New Roman" pitchFamily="18" charset="0"/>
              </a:rPr>
              <a:t>Вопросительная форма:</a:t>
            </a:r>
          </a:p>
          <a:p>
            <a:pPr algn="r"/>
            <a:r>
              <a:rPr lang="en-US" sz="3600" dirty="0" smtClean="0">
                <a:solidFill>
                  <a:srgbClr val="FF0000"/>
                </a:solidFill>
                <a:latin typeface="Times New Roman" pitchFamily="18" charset="0"/>
                <a:cs typeface="Times New Roman" pitchFamily="18" charset="0"/>
              </a:rPr>
              <a:t>Shall </a:t>
            </a:r>
            <a:r>
              <a:rPr lang="en-US" sz="3600" dirty="0">
                <a:solidFill>
                  <a:srgbClr val="FF0000"/>
                </a:solidFill>
                <a:latin typeface="Times New Roman" pitchFamily="18" charset="0"/>
                <a:cs typeface="Times New Roman" pitchFamily="18" charset="0"/>
              </a:rPr>
              <a:t>(will) </a:t>
            </a:r>
            <a:r>
              <a:rPr lang="en-US" sz="3600" dirty="0">
                <a:latin typeface="Times New Roman" pitchFamily="18" charset="0"/>
                <a:cs typeface="Times New Roman" pitchFamily="18" charset="0"/>
              </a:rPr>
              <a:t>I </a:t>
            </a:r>
            <a:r>
              <a:rPr lang="en-US" sz="3600" dirty="0">
                <a:solidFill>
                  <a:srgbClr val="FF0000"/>
                </a:solidFill>
                <a:latin typeface="Times New Roman" pitchFamily="18" charset="0"/>
                <a:cs typeface="Times New Roman" pitchFamily="18" charset="0"/>
              </a:rPr>
              <a:t>be</a:t>
            </a:r>
            <a:r>
              <a:rPr lang="en-US" sz="3600" dirty="0">
                <a:latin typeface="Times New Roman" pitchFamily="18" charset="0"/>
                <a:cs typeface="Times New Roman" pitchFamily="18" charset="0"/>
              </a:rPr>
              <a:t> work</a:t>
            </a:r>
            <a:r>
              <a:rPr lang="en-US" sz="3600" dirty="0">
                <a:solidFill>
                  <a:srgbClr val="FF0000"/>
                </a:solidFill>
                <a:latin typeface="Times New Roman" pitchFamily="18" charset="0"/>
                <a:cs typeface="Times New Roman" pitchFamily="18" charset="0"/>
              </a:rPr>
              <a:t>ing</a:t>
            </a:r>
            <a:r>
              <a:rPr lang="en-US" sz="3600" dirty="0">
                <a:latin typeface="Times New Roman" pitchFamily="18" charset="0"/>
                <a:cs typeface="Times New Roman" pitchFamily="18" charset="0"/>
              </a:rPr>
              <a:t>?</a:t>
            </a:r>
          </a:p>
          <a:p>
            <a:pPr algn="r"/>
            <a:r>
              <a:rPr lang="en-US" sz="3600" dirty="0">
                <a:solidFill>
                  <a:srgbClr val="FF0000"/>
                </a:solidFill>
                <a:latin typeface="Times New Roman" pitchFamily="18" charset="0"/>
                <a:cs typeface="Times New Roman" pitchFamily="18" charset="0"/>
              </a:rPr>
              <a:t>Will</a:t>
            </a:r>
            <a:r>
              <a:rPr lang="en-US" sz="3600" dirty="0">
                <a:latin typeface="Times New Roman" pitchFamily="18" charset="0"/>
                <a:cs typeface="Times New Roman" pitchFamily="18" charset="0"/>
              </a:rPr>
              <a:t> you </a:t>
            </a:r>
            <a:r>
              <a:rPr lang="en-US" sz="3600" dirty="0">
                <a:solidFill>
                  <a:srgbClr val="FF0000"/>
                </a:solidFill>
                <a:latin typeface="Times New Roman" pitchFamily="18" charset="0"/>
                <a:cs typeface="Times New Roman" pitchFamily="18" charset="0"/>
              </a:rPr>
              <a:t>be</a:t>
            </a:r>
            <a:r>
              <a:rPr lang="en-US" sz="3600" dirty="0">
                <a:latin typeface="Times New Roman" pitchFamily="18" charset="0"/>
                <a:cs typeface="Times New Roman" pitchFamily="18" charset="0"/>
              </a:rPr>
              <a:t> work</a:t>
            </a:r>
            <a:r>
              <a:rPr lang="en-US" sz="3600" dirty="0">
                <a:solidFill>
                  <a:srgbClr val="FF0000"/>
                </a:solidFill>
                <a:latin typeface="Times New Roman" pitchFamily="18" charset="0"/>
                <a:cs typeface="Times New Roman" pitchFamily="18" charset="0"/>
              </a:rPr>
              <a:t>ing</a:t>
            </a:r>
            <a:r>
              <a:rPr lang="en-US" sz="3600" dirty="0">
                <a:latin typeface="Times New Roman" pitchFamily="18" charset="0"/>
                <a:cs typeface="Times New Roman" pitchFamily="18" charset="0"/>
              </a:rPr>
              <a:t>?</a:t>
            </a:r>
          </a:p>
          <a:p>
            <a:pPr algn="r"/>
            <a:r>
              <a:rPr lang="en-US" sz="3600" dirty="0">
                <a:solidFill>
                  <a:srgbClr val="FF0000"/>
                </a:solidFill>
                <a:latin typeface="Times New Roman" pitchFamily="18" charset="0"/>
                <a:cs typeface="Times New Roman" pitchFamily="18" charset="0"/>
              </a:rPr>
              <a:t>Will </a:t>
            </a:r>
            <a:r>
              <a:rPr lang="en-US" sz="3600" dirty="0">
                <a:latin typeface="Times New Roman" pitchFamily="18" charset="0"/>
                <a:cs typeface="Times New Roman" pitchFamily="18" charset="0"/>
              </a:rPr>
              <a:t>it, he, she  </a:t>
            </a:r>
            <a:r>
              <a:rPr lang="en-US" sz="3600" dirty="0">
                <a:solidFill>
                  <a:srgbClr val="FF0000"/>
                </a:solidFill>
                <a:latin typeface="Times New Roman" pitchFamily="18" charset="0"/>
                <a:cs typeface="Times New Roman" pitchFamily="18" charset="0"/>
              </a:rPr>
              <a:t>be</a:t>
            </a:r>
            <a:r>
              <a:rPr lang="en-US" sz="3600" dirty="0">
                <a:latin typeface="Times New Roman" pitchFamily="18" charset="0"/>
                <a:cs typeface="Times New Roman" pitchFamily="18" charset="0"/>
              </a:rPr>
              <a:t> work</a:t>
            </a:r>
            <a:r>
              <a:rPr lang="en-US" sz="3600" dirty="0">
                <a:solidFill>
                  <a:srgbClr val="FF0000"/>
                </a:solidFill>
                <a:latin typeface="Times New Roman" pitchFamily="18" charset="0"/>
                <a:cs typeface="Times New Roman" pitchFamily="18" charset="0"/>
              </a:rPr>
              <a:t>ing</a:t>
            </a:r>
            <a:r>
              <a:rPr lang="en-US" sz="3600" dirty="0">
                <a:latin typeface="Times New Roman" pitchFamily="18" charset="0"/>
                <a:cs typeface="Times New Roman" pitchFamily="18" charset="0"/>
              </a:rPr>
              <a:t>?</a:t>
            </a:r>
          </a:p>
          <a:p>
            <a:pPr algn="r"/>
            <a:r>
              <a:rPr lang="en-US" sz="3600" dirty="0">
                <a:solidFill>
                  <a:srgbClr val="FF0000"/>
                </a:solidFill>
                <a:latin typeface="Times New Roman" pitchFamily="18" charset="0"/>
                <a:cs typeface="Times New Roman" pitchFamily="18" charset="0"/>
              </a:rPr>
              <a:t>Shall (will) </a:t>
            </a:r>
            <a:r>
              <a:rPr lang="en-US" sz="3600" dirty="0">
                <a:latin typeface="Times New Roman" pitchFamily="18" charset="0"/>
                <a:cs typeface="Times New Roman" pitchFamily="18" charset="0"/>
              </a:rPr>
              <a:t>we </a:t>
            </a:r>
            <a:r>
              <a:rPr lang="en-US" sz="3600" dirty="0">
                <a:solidFill>
                  <a:srgbClr val="FF0000"/>
                </a:solidFill>
                <a:latin typeface="Times New Roman" pitchFamily="18" charset="0"/>
                <a:cs typeface="Times New Roman" pitchFamily="18" charset="0"/>
              </a:rPr>
              <a:t>be</a:t>
            </a:r>
            <a:r>
              <a:rPr lang="en-US" sz="3600" dirty="0">
                <a:latin typeface="Times New Roman" pitchFamily="18" charset="0"/>
                <a:cs typeface="Times New Roman" pitchFamily="18" charset="0"/>
              </a:rPr>
              <a:t> work</a:t>
            </a:r>
            <a:r>
              <a:rPr lang="en-US" sz="3600" dirty="0">
                <a:solidFill>
                  <a:srgbClr val="FF0000"/>
                </a:solidFill>
                <a:latin typeface="Times New Roman" pitchFamily="18" charset="0"/>
                <a:cs typeface="Times New Roman" pitchFamily="18" charset="0"/>
              </a:rPr>
              <a:t>ing</a:t>
            </a:r>
            <a:r>
              <a:rPr lang="en-US" sz="3600" dirty="0">
                <a:latin typeface="Times New Roman" pitchFamily="18" charset="0"/>
                <a:cs typeface="Times New Roman" pitchFamily="18" charset="0"/>
              </a:rPr>
              <a:t>?</a:t>
            </a:r>
          </a:p>
          <a:p>
            <a:pPr algn="r"/>
            <a:r>
              <a:rPr lang="en-US" sz="3600" dirty="0">
                <a:solidFill>
                  <a:srgbClr val="FF0000"/>
                </a:solidFill>
                <a:latin typeface="Times New Roman" pitchFamily="18" charset="0"/>
                <a:cs typeface="Times New Roman" pitchFamily="18" charset="0"/>
              </a:rPr>
              <a:t>Will</a:t>
            </a:r>
            <a:r>
              <a:rPr lang="en-US" sz="3600" dirty="0">
                <a:latin typeface="Times New Roman" pitchFamily="18" charset="0"/>
                <a:cs typeface="Times New Roman" pitchFamily="18" charset="0"/>
              </a:rPr>
              <a:t> they </a:t>
            </a:r>
            <a:r>
              <a:rPr lang="en-US" sz="3600" dirty="0">
                <a:solidFill>
                  <a:srgbClr val="FF0000"/>
                </a:solidFill>
                <a:latin typeface="Times New Roman" pitchFamily="18" charset="0"/>
                <a:cs typeface="Times New Roman" pitchFamily="18" charset="0"/>
              </a:rPr>
              <a:t>be</a:t>
            </a:r>
            <a:r>
              <a:rPr lang="en-US" sz="3600" dirty="0">
                <a:latin typeface="Times New Roman" pitchFamily="18" charset="0"/>
                <a:cs typeface="Times New Roman" pitchFamily="18" charset="0"/>
              </a:rPr>
              <a:t> work</a:t>
            </a:r>
            <a:r>
              <a:rPr lang="en-US" sz="3600" dirty="0">
                <a:solidFill>
                  <a:srgbClr val="FF0000"/>
                </a:solidFill>
                <a:latin typeface="Times New Roman" pitchFamily="18" charset="0"/>
                <a:cs typeface="Times New Roman" pitchFamily="18" charset="0"/>
              </a:rPr>
              <a:t>ing</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endParaRPr lang="ru-RU" dirty="0"/>
          </a:p>
        </p:txBody>
      </p:sp>
      <p:pic>
        <p:nvPicPr>
          <p:cNvPr id="13314" name="Picture 2" descr="C:\Users\Алена\Desktop\Новая папка\pic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63566"/>
            <a:ext cx="2304256"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860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789040"/>
            <a:ext cx="8640960"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en-US" sz="4400" dirty="0">
                <a:latin typeface="Times New Roman" pitchFamily="18" charset="0"/>
                <a:cs typeface="Times New Roman" pitchFamily="18" charset="0"/>
              </a:rPr>
              <a:t>The Future </a:t>
            </a:r>
            <a:r>
              <a:rPr lang="en-US" sz="4400" dirty="0" smtClean="0">
                <a:latin typeface="Times New Roman" pitchFamily="18" charset="0"/>
                <a:cs typeface="Times New Roman" pitchFamily="18" charset="0"/>
              </a:rPr>
              <a:t>Perfect</a:t>
            </a: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(будущее </a:t>
            </a:r>
            <a:r>
              <a:rPr lang="ru-RU" sz="4400" dirty="0" err="1" smtClean="0">
                <a:latin typeface="Times New Roman" pitchFamily="18" charset="0"/>
                <a:cs typeface="Times New Roman" pitchFamily="18" charset="0"/>
              </a:rPr>
              <a:t>завершенное</a:t>
            </a:r>
            <a:r>
              <a:rPr lang="ru-RU" sz="4400" dirty="0" smtClean="0">
                <a:latin typeface="Times New Roman" pitchFamily="18" charset="0"/>
                <a:cs typeface="Times New Roman" pitchFamily="18" charset="0"/>
              </a:rPr>
              <a:t> время)</a:t>
            </a:r>
            <a:endParaRPr lang="ru-RU" dirty="0"/>
          </a:p>
        </p:txBody>
      </p:sp>
      <p:sp>
        <p:nvSpPr>
          <p:cNvPr id="3" name="Объект 2"/>
          <p:cNvSpPr>
            <a:spLocks noGrp="1"/>
          </p:cNvSpPr>
          <p:nvPr>
            <p:ph idx="1"/>
          </p:nvPr>
        </p:nvSpPr>
        <p:spPr>
          <a:xfrm>
            <a:off x="457200" y="1412776"/>
            <a:ext cx="8229600" cy="5184576"/>
          </a:xfrm>
        </p:spPr>
        <p:txBody>
          <a:bodyPr>
            <a:normAutofit fontScale="92500" lnSpcReduction="20000"/>
          </a:bodyPr>
          <a:lstStyle/>
          <a:p>
            <a:pPr>
              <a:buNone/>
            </a:pPr>
            <a:r>
              <a:rPr lang="ru-RU" sz="3600" b="1" dirty="0" smtClean="0">
                <a:solidFill>
                  <a:srgbClr val="FFC000"/>
                </a:solidFill>
                <a:latin typeface="Times New Roman" pitchFamily="18" charset="0"/>
                <a:cs typeface="Times New Roman" pitchFamily="18" charset="0"/>
              </a:rPr>
              <a:t>Временные указатели:</a:t>
            </a:r>
          </a:p>
          <a:p>
            <a:pPr>
              <a:buNone/>
            </a:pPr>
            <a:r>
              <a:rPr lang="en-US" sz="3600" b="1" dirty="0" smtClean="0">
                <a:latin typeface="Times New Roman" pitchFamily="18" charset="0"/>
                <a:cs typeface="Times New Roman" pitchFamily="18" charset="0"/>
              </a:rPr>
              <a:t>Before </a:t>
            </a:r>
            <a:r>
              <a:rPr lang="en-US" sz="3600" b="1" dirty="0">
                <a:latin typeface="Times New Roman" pitchFamily="18" charset="0"/>
                <a:cs typeface="Times New Roman" pitchFamily="18" charset="0"/>
              </a:rPr>
              <a:t>the </a:t>
            </a:r>
            <a:r>
              <a:rPr lang="en-US" sz="3600" b="1" dirty="0" smtClean="0">
                <a:latin typeface="Times New Roman" pitchFamily="18" charset="0"/>
                <a:cs typeface="Times New Roman" pitchFamily="18" charset="0"/>
              </a:rPr>
              <a:t>bell</a:t>
            </a:r>
            <a:r>
              <a:rPr lang="ru-RU" sz="3600" b="1" dirty="0" smtClean="0">
                <a:latin typeface="Times New Roman" pitchFamily="18" charset="0"/>
                <a:cs typeface="Times New Roman" pitchFamily="18" charset="0"/>
              </a:rPr>
              <a:t> – до звонка,</a:t>
            </a:r>
            <a:endParaRPr lang="en-US" sz="3600" b="1" dirty="0">
              <a:latin typeface="Times New Roman" pitchFamily="18" charset="0"/>
              <a:cs typeface="Times New Roman" pitchFamily="18" charset="0"/>
            </a:endParaRPr>
          </a:p>
          <a:p>
            <a:pPr>
              <a:buNone/>
            </a:pPr>
            <a:r>
              <a:rPr lang="en-US" sz="3600" b="1" dirty="0">
                <a:latin typeface="Times New Roman" pitchFamily="18" charset="0"/>
                <a:cs typeface="Times New Roman" pitchFamily="18" charset="0"/>
              </a:rPr>
              <a:t>By that </a:t>
            </a:r>
            <a:r>
              <a:rPr lang="en-US" sz="3600" b="1" dirty="0" smtClean="0">
                <a:latin typeface="Times New Roman" pitchFamily="18" charset="0"/>
                <a:cs typeface="Times New Roman" pitchFamily="18" charset="0"/>
              </a:rPr>
              <a:t>time</a:t>
            </a:r>
            <a:r>
              <a:rPr lang="ru-RU" sz="3600" b="1" dirty="0" smtClean="0">
                <a:latin typeface="Times New Roman" pitchFamily="18" charset="0"/>
                <a:cs typeface="Times New Roman" pitchFamily="18" charset="0"/>
              </a:rPr>
              <a:t> – к тому времени,</a:t>
            </a:r>
            <a:endParaRPr lang="en-US" sz="3600" b="1" dirty="0">
              <a:latin typeface="Times New Roman" pitchFamily="18" charset="0"/>
              <a:cs typeface="Times New Roman" pitchFamily="18" charset="0"/>
            </a:endParaRPr>
          </a:p>
          <a:p>
            <a:pPr>
              <a:buNone/>
            </a:pPr>
            <a:r>
              <a:rPr lang="en-US" sz="3600" b="1" dirty="0">
                <a:latin typeface="Times New Roman" pitchFamily="18" charset="0"/>
                <a:cs typeface="Times New Roman" pitchFamily="18" charset="0"/>
              </a:rPr>
              <a:t>By the end </a:t>
            </a:r>
            <a:r>
              <a:rPr lang="en-US" sz="3600" b="1" dirty="0" smtClean="0">
                <a:latin typeface="Times New Roman" pitchFamily="18" charset="0"/>
                <a:cs typeface="Times New Roman" pitchFamily="18" charset="0"/>
              </a:rPr>
              <a:t>of</a:t>
            </a:r>
            <a:r>
              <a:rPr lang="ru-RU" sz="3600" b="1" dirty="0" smtClean="0">
                <a:latin typeface="Times New Roman" pitchFamily="18" charset="0"/>
                <a:cs typeface="Times New Roman" pitchFamily="18" charset="0"/>
              </a:rPr>
              <a:t> – к концу….</a:t>
            </a:r>
            <a:endParaRPr lang="en-US" sz="3600" b="1" dirty="0">
              <a:latin typeface="Times New Roman" pitchFamily="18" charset="0"/>
              <a:cs typeface="Times New Roman" pitchFamily="18" charset="0"/>
            </a:endParaRPr>
          </a:p>
          <a:p>
            <a:pPr>
              <a:buNone/>
            </a:pPr>
            <a:endParaRPr lang="en-US" sz="3600" b="1" dirty="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I</a:t>
            </a:r>
            <a:r>
              <a:rPr lang="en-US" sz="3600" b="1" dirty="0">
                <a:latin typeface="Times New Roman" pitchFamily="18" charset="0"/>
                <a:cs typeface="Times New Roman" pitchFamily="18" charset="0"/>
              </a:rPr>
              <a:t>, we shall  </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will) </a:t>
            </a:r>
            <a:r>
              <a:rPr lang="en-US" sz="3600" b="1" dirty="0" smtClean="0">
                <a:latin typeface="Times New Roman" pitchFamily="18" charset="0"/>
                <a:cs typeface="Times New Roman" pitchFamily="18" charset="0"/>
              </a:rPr>
              <a:t>+  have       </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Part </a:t>
            </a:r>
            <a:r>
              <a:rPr lang="en-US" sz="3600" b="1" dirty="0" smtClean="0">
                <a:latin typeface="Times New Roman" pitchFamily="18" charset="0"/>
                <a:cs typeface="Times New Roman" pitchFamily="18" charset="0"/>
              </a:rPr>
              <a:t>II</a:t>
            </a:r>
            <a:endParaRPr lang="ru-RU" sz="3600" b="1" dirty="0" smtClean="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You</a:t>
            </a:r>
            <a:r>
              <a:rPr lang="en-US" sz="3600" b="1" dirty="0">
                <a:latin typeface="Times New Roman" pitchFamily="18" charset="0"/>
                <a:cs typeface="Times New Roman" pitchFamily="18" charset="0"/>
              </a:rPr>
              <a:t>, it, </a:t>
            </a:r>
            <a:endParaRPr lang="en-US" sz="3600" b="1" dirty="0" smtClean="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he</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she, they      will +        have </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a:t>
            </a:r>
            <a:r>
              <a:rPr lang="en-US" sz="3600" b="1" dirty="0" err="1" smtClean="0">
                <a:latin typeface="Times New Roman" pitchFamily="18" charset="0"/>
                <a:cs typeface="Times New Roman" pitchFamily="18" charset="0"/>
              </a:rPr>
              <a:t>+ed</a:t>
            </a:r>
            <a:endParaRPr lang="en-US" sz="3600" b="1" dirty="0" smtClean="0">
              <a:latin typeface="Times New Roman" pitchFamily="18" charset="0"/>
              <a:cs typeface="Times New Roman" pitchFamily="18" charset="0"/>
            </a:endParaRPr>
          </a:p>
          <a:p>
            <a:pPr>
              <a:buNone/>
            </a:pPr>
            <a:r>
              <a:rPr lang="en-US" sz="3600" b="1" dirty="0" smtClean="0">
                <a:latin typeface="Times New Roman" pitchFamily="18" charset="0"/>
                <a:cs typeface="Times New Roman" pitchFamily="18" charset="0"/>
              </a:rPr>
              <a:t>                                                        (III </a:t>
            </a:r>
            <a:r>
              <a:rPr lang="ru-RU" sz="3600" b="1" dirty="0" smtClean="0">
                <a:latin typeface="Times New Roman" pitchFamily="18" charset="0"/>
                <a:cs typeface="Times New Roman" pitchFamily="18" charset="0"/>
              </a:rPr>
              <a:t>кол.</a:t>
            </a:r>
            <a:r>
              <a:rPr lang="en-US" sz="3600" b="1" dirty="0" smtClean="0">
                <a:latin typeface="Times New Roman" pitchFamily="18" charset="0"/>
                <a:cs typeface="Times New Roman" pitchFamily="18" charset="0"/>
              </a:rPr>
              <a:t>)</a:t>
            </a:r>
          </a:p>
          <a:p>
            <a:pPr>
              <a:buNone/>
            </a:pPr>
            <a:r>
              <a:rPr lang="en-US" sz="3600" b="1" dirty="0" smtClean="0">
                <a:latin typeface="Times New Roman" pitchFamily="18" charset="0"/>
                <a:cs typeface="Times New Roman" pitchFamily="18" charset="0"/>
              </a:rPr>
              <a:t>                    </a:t>
            </a:r>
            <a:endParaRPr lang="ru-RU" dirty="0"/>
          </a:p>
        </p:txBody>
      </p:sp>
      <p:pic>
        <p:nvPicPr>
          <p:cNvPr id="34818" name="Picture 2" descr="C:\Users\Алена\Desktop\Новая папка\-_20131204_14100235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340768"/>
            <a:ext cx="2593464" cy="264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640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latin typeface="Times New Roman" pitchFamily="18" charset="0"/>
                <a:cs typeface="Times New Roman" pitchFamily="18" charset="0"/>
              </a:rPr>
              <a:t>The Future Perfect</a:t>
            </a:r>
            <a:endParaRPr lang="ru-RU" dirty="0"/>
          </a:p>
        </p:txBody>
      </p:sp>
      <p:sp>
        <p:nvSpPr>
          <p:cNvPr id="3" name="Объект 2"/>
          <p:cNvSpPr>
            <a:spLocks noGrp="1"/>
          </p:cNvSpPr>
          <p:nvPr>
            <p:ph idx="1"/>
          </p:nvPr>
        </p:nvSpPr>
        <p:spPr/>
        <p:txBody>
          <a:bodyPr/>
          <a:lstStyle/>
          <a:p>
            <a:pPr>
              <a:buNone/>
            </a:pPr>
            <a:r>
              <a:rPr lang="ru-RU" sz="3600" b="1" dirty="0" smtClean="0">
                <a:solidFill>
                  <a:srgbClr val="FFC000"/>
                </a:solidFill>
                <a:latin typeface="Times New Roman" pitchFamily="18" charset="0"/>
                <a:cs typeface="Times New Roman" pitchFamily="18" charset="0"/>
              </a:rPr>
              <a:t>Утвердительная форма:</a:t>
            </a:r>
            <a:endParaRPr lang="en-US" sz="3600" b="1" dirty="0" smtClean="0">
              <a:solidFill>
                <a:srgbClr val="FFC000"/>
              </a:solidFill>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I   </a:t>
            </a:r>
            <a:r>
              <a:rPr lang="en-US" sz="3600" dirty="0">
                <a:solidFill>
                  <a:srgbClr val="C00000"/>
                </a:solidFill>
                <a:latin typeface="Times New Roman" pitchFamily="18" charset="0"/>
                <a:cs typeface="Times New Roman" pitchFamily="18" charset="0"/>
              </a:rPr>
              <a:t>shall (will) ha</a:t>
            </a:r>
            <a:r>
              <a:rPr lang="en-US" sz="3600" dirty="0">
                <a:latin typeface="Times New Roman" pitchFamily="18" charset="0"/>
                <a:cs typeface="Times New Roman" pitchFamily="18" charset="0"/>
              </a:rPr>
              <a:t>ve</a:t>
            </a:r>
            <a:r>
              <a:rPr lang="ru-RU" sz="3600" dirty="0">
                <a:latin typeface="Times New Roman" pitchFamily="18" charset="0"/>
                <a:cs typeface="Times New Roman" pitchFamily="18" charset="0"/>
              </a:rPr>
              <a:t>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p>
          <a:p>
            <a:pPr>
              <a:buNone/>
            </a:pPr>
            <a:r>
              <a:rPr lang="en-US" sz="3600" dirty="0">
                <a:latin typeface="Times New Roman" pitchFamily="18" charset="0"/>
                <a:cs typeface="Times New Roman" pitchFamily="18" charset="0"/>
              </a:rPr>
              <a:t>You  </a:t>
            </a:r>
            <a:r>
              <a:rPr lang="en-US" sz="3600" dirty="0">
                <a:solidFill>
                  <a:srgbClr val="C00000"/>
                </a:solidFill>
                <a:latin typeface="Times New Roman" pitchFamily="18" charset="0"/>
                <a:cs typeface="Times New Roman" pitchFamily="18" charset="0"/>
              </a:rPr>
              <a:t>will 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a:t>
            </a:r>
            <a:r>
              <a:rPr lang="en-US" sz="3600" dirty="0">
                <a:latin typeface="Times New Roman" pitchFamily="18" charset="0"/>
                <a:cs typeface="Times New Roman" pitchFamily="18" charset="0"/>
              </a:rPr>
              <a:t>n</a:t>
            </a:r>
          </a:p>
          <a:p>
            <a:pPr>
              <a:buNone/>
            </a:pPr>
            <a:r>
              <a:rPr lang="en-US" sz="3600" dirty="0">
                <a:latin typeface="Times New Roman" pitchFamily="18" charset="0"/>
                <a:cs typeface="Times New Roman" pitchFamily="18" charset="0"/>
              </a:rPr>
              <a:t>It, he, she </a:t>
            </a:r>
            <a:r>
              <a:rPr lang="en-US" sz="3600" dirty="0">
                <a:solidFill>
                  <a:srgbClr val="C00000"/>
                </a:solidFill>
                <a:latin typeface="Times New Roman" pitchFamily="18" charset="0"/>
                <a:cs typeface="Times New Roman" pitchFamily="18" charset="0"/>
              </a:rPr>
              <a:t>will 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p>
          <a:p>
            <a:pPr>
              <a:buNone/>
            </a:pPr>
            <a:r>
              <a:rPr lang="en-US" sz="3600" dirty="0">
                <a:latin typeface="Times New Roman" pitchFamily="18" charset="0"/>
                <a:cs typeface="Times New Roman" pitchFamily="18" charset="0"/>
              </a:rPr>
              <a:t>We shall </a:t>
            </a:r>
            <a:r>
              <a:rPr lang="en-US" sz="3600" dirty="0">
                <a:solidFill>
                  <a:srgbClr val="C00000"/>
                </a:solidFill>
                <a:latin typeface="Times New Roman" pitchFamily="18" charset="0"/>
                <a:cs typeface="Times New Roman" pitchFamily="18" charset="0"/>
              </a:rPr>
              <a:t>(will) 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p>
          <a:p>
            <a:pPr>
              <a:buNone/>
            </a:pPr>
            <a:r>
              <a:rPr lang="en-US" sz="3600" dirty="0">
                <a:latin typeface="Times New Roman" pitchFamily="18" charset="0"/>
                <a:cs typeface="Times New Roman" pitchFamily="18" charset="0"/>
              </a:rPr>
              <a:t>They </a:t>
            </a:r>
            <a:r>
              <a:rPr lang="en-US" sz="3600" dirty="0">
                <a:solidFill>
                  <a:srgbClr val="C00000"/>
                </a:solidFill>
                <a:latin typeface="Times New Roman" pitchFamily="18" charset="0"/>
                <a:cs typeface="Times New Roman" pitchFamily="18" charset="0"/>
              </a:rPr>
              <a:t>will 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endParaRPr lang="ru-RU" sz="3600" dirty="0">
              <a:solidFill>
                <a:srgbClr val="C00000"/>
              </a:solidFill>
              <a:latin typeface="Times New Roman" pitchFamily="18" charset="0"/>
              <a:cs typeface="Times New Roman" pitchFamily="18" charset="0"/>
            </a:endParaRPr>
          </a:p>
          <a:p>
            <a:endParaRPr lang="ru-RU" dirty="0"/>
          </a:p>
        </p:txBody>
      </p:sp>
      <p:pic>
        <p:nvPicPr>
          <p:cNvPr id="14338" name="Picture 2" descr="C:\Users\Алена\Desktop\Новая папка\kak-nauchit-detej-anglijskomu-jaziku-igraja-sajt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336504"/>
            <a:ext cx="2507655" cy="230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44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a:latin typeface="Times New Roman" pitchFamily="18" charset="0"/>
                <a:cs typeface="Times New Roman" pitchFamily="18" charset="0"/>
              </a:rPr>
              <a:t>The Future Perfect</a:t>
            </a:r>
            <a:endParaRPr lang="ru-RU" dirty="0"/>
          </a:p>
        </p:txBody>
      </p:sp>
      <p:sp>
        <p:nvSpPr>
          <p:cNvPr id="3" name="Объект 2"/>
          <p:cNvSpPr>
            <a:spLocks noGrp="1"/>
          </p:cNvSpPr>
          <p:nvPr>
            <p:ph idx="1"/>
          </p:nvPr>
        </p:nvSpPr>
        <p:spPr/>
        <p:txBody>
          <a:bodyPr/>
          <a:lstStyle/>
          <a:p>
            <a:pPr algn="r">
              <a:buNone/>
            </a:pPr>
            <a:r>
              <a:rPr lang="ru-RU" sz="3600" b="1" dirty="0" smtClean="0">
                <a:solidFill>
                  <a:srgbClr val="FFC000"/>
                </a:solidFill>
                <a:latin typeface="Times New Roman" pitchFamily="18" charset="0"/>
                <a:cs typeface="Times New Roman" pitchFamily="18" charset="0"/>
              </a:rPr>
              <a:t>Вопросительная форма:</a:t>
            </a:r>
          </a:p>
          <a:p>
            <a:pPr algn="r">
              <a:buNone/>
            </a:pPr>
            <a:r>
              <a:rPr lang="en-US" sz="3600" dirty="0" smtClean="0">
                <a:solidFill>
                  <a:srgbClr val="C00000"/>
                </a:solidFill>
                <a:latin typeface="Times New Roman" pitchFamily="18" charset="0"/>
                <a:cs typeface="Times New Roman" pitchFamily="18" charset="0"/>
              </a:rPr>
              <a:t>Shall </a:t>
            </a:r>
            <a:r>
              <a:rPr lang="en-US" sz="3600" dirty="0">
                <a:solidFill>
                  <a:srgbClr val="C00000"/>
                </a:solidFill>
                <a:latin typeface="Times New Roman" pitchFamily="18" charset="0"/>
                <a:cs typeface="Times New Roman" pitchFamily="18" charset="0"/>
              </a:rPr>
              <a:t>(will) </a:t>
            </a:r>
            <a:r>
              <a:rPr lang="en-US" sz="3600" dirty="0">
                <a:latin typeface="Times New Roman" pitchFamily="18" charset="0"/>
                <a:cs typeface="Times New Roman" pitchFamily="18" charset="0"/>
              </a:rPr>
              <a:t>I </a:t>
            </a:r>
            <a:r>
              <a:rPr lang="en-US" sz="3600" dirty="0">
                <a:solidFill>
                  <a:srgbClr val="C00000"/>
                </a:solidFill>
                <a:latin typeface="Times New Roman" pitchFamily="18" charset="0"/>
                <a:cs typeface="Times New Roman" pitchFamily="18" charset="0"/>
              </a:rPr>
              <a:t>have</a:t>
            </a:r>
            <a:r>
              <a:rPr lang="ru-RU" sz="3600" dirty="0">
                <a:latin typeface="Times New Roman" pitchFamily="18" charset="0"/>
                <a:cs typeface="Times New Roman" pitchFamily="18" charset="0"/>
              </a:rPr>
              <a:t>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r>
              <a:rPr lang="ru-RU"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algn="r">
              <a:buNone/>
            </a:pPr>
            <a:r>
              <a:rPr lang="en-US" sz="3600" dirty="0">
                <a:solidFill>
                  <a:srgbClr val="C00000"/>
                </a:solidFill>
                <a:latin typeface="Times New Roman" pitchFamily="18" charset="0"/>
                <a:cs typeface="Times New Roman" pitchFamily="18" charset="0"/>
              </a:rPr>
              <a:t>Will</a:t>
            </a:r>
            <a:r>
              <a:rPr lang="en-US" sz="3600" dirty="0">
                <a:latin typeface="Times New Roman" pitchFamily="18" charset="0"/>
                <a:cs typeface="Times New Roman" pitchFamily="18" charset="0"/>
              </a:rPr>
              <a:t> you </a:t>
            </a:r>
            <a:r>
              <a:rPr lang="en-US" sz="3600" dirty="0">
                <a:solidFill>
                  <a:srgbClr val="C00000"/>
                </a:solidFill>
                <a:latin typeface="Times New Roman" pitchFamily="18" charset="0"/>
                <a:cs typeface="Times New Roman" pitchFamily="18" charset="0"/>
              </a:rPr>
              <a:t>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r>
              <a:rPr lang="ru-RU"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algn="r">
              <a:buNone/>
            </a:pPr>
            <a:r>
              <a:rPr lang="en-US" sz="3600" dirty="0">
                <a:solidFill>
                  <a:srgbClr val="C00000"/>
                </a:solidFill>
                <a:latin typeface="Times New Roman" pitchFamily="18" charset="0"/>
                <a:cs typeface="Times New Roman" pitchFamily="18" charset="0"/>
              </a:rPr>
              <a:t>Will</a:t>
            </a:r>
            <a:r>
              <a:rPr lang="en-US" sz="3600" dirty="0">
                <a:latin typeface="Times New Roman" pitchFamily="18" charset="0"/>
                <a:cs typeface="Times New Roman" pitchFamily="18" charset="0"/>
              </a:rPr>
              <a:t> it, he, she </a:t>
            </a:r>
            <a:r>
              <a:rPr lang="en-US" sz="3600" dirty="0">
                <a:solidFill>
                  <a:srgbClr val="C00000"/>
                </a:solidFill>
                <a:latin typeface="Times New Roman" pitchFamily="18" charset="0"/>
                <a:cs typeface="Times New Roman" pitchFamily="18" charset="0"/>
              </a:rPr>
              <a:t>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r>
              <a:rPr lang="ru-RU"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algn="r">
              <a:buNone/>
            </a:pPr>
            <a:r>
              <a:rPr lang="en-US" sz="3600" dirty="0">
                <a:solidFill>
                  <a:srgbClr val="C00000"/>
                </a:solidFill>
                <a:latin typeface="Times New Roman" pitchFamily="18" charset="0"/>
                <a:cs typeface="Times New Roman" pitchFamily="18" charset="0"/>
              </a:rPr>
              <a:t>Shall (will) </a:t>
            </a:r>
            <a:r>
              <a:rPr lang="en-US" sz="3600" dirty="0">
                <a:latin typeface="Times New Roman" pitchFamily="18" charset="0"/>
                <a:cs typeface="Times New Roman" pitchFamily="18" charset="0"/>
              </a:rPr>
              <a:t>we </a:t>
            </a:r>
            <a:r>
              <a:rPr lang="en-US" sz="3600" dirty="0">
                <a:solidFill>
                  <a:srgbClr val="C00000"/>
                </a:solidFill>
                <a:latin typeface="Times New Roman" pitchFamily="18" charset="0"/>
                <a:cs typeface="Times New Roman" pitchFamily="18" charset="0"/>
              </a:rPr>
              <a:t>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r>
              <a:rPr lang="ru-RU"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algn="r">
              <a:buNone/>
            </a:pPr>
            <a:r>
              <a:rPr lang="en-US" sz="3600" dirty="0">
                <a:solidFill>
                  <a:srgbClr val="C00000"/>
                </a:solidFill>
                <a:latin typeface="Times New Roman" pitchFamily="18" charset="0"/>
                <a:cs typeface="Times New Roman" pitchFamily="18" charset="0"/>
              </a:rPr>
              <a:t>Will</a:t>
            </a:r>
            <a:r>
              <a:rPr lang="en-US" sz="3600" dirty="0">
                <a:latin typeface="Times New Roman" pitchFamily="18" charset="0"/>
                <a:cs typeface="Times New Roman" pitchFamily="18" charset="0"/>
              </a:rPr>
              <a:t>  they  </a:t>
            </a:r>
            <a:r>
              <a:rPr lang="en-US" sz="3600" dirty="0">
                <a:solidFill>
                  <a:srgbClr val="C00000"/>
                </a:solidFill>
                <a:latin typeface="Times New Roman" pitchFamily="18" charset="0"/>
                <a:cs typeface="Times New Roman" pitchFamily="18" charset="0"/>
              </a:rPr>
              <a:t>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r>
              <a:rPr lang="ru-RU" sz="3600" dirty="0">
                <a:latin typeface="Times New Roman" pitchFamily="18" charset="0"/>
                <a:cs typeface="Times New Roman" pitchFamily="18" charset="0"/>
              </a:rPr>
              <a:t>?</a:t>
            </a:r>
          </a:p>
          <a:p>
            <a:endParaRPr lang="ru-RU" dirty="0"/>
          </a:p>
        </p:txBody>
      </p:sp>
      <p:pic>
        <p:nvPicPr>
          <p:cNvPr id="15363" name="Picture 3" descr="C:\Users\Алена\Desktop\Новая папка\__20140207_17088349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65104"/>
            <a:ext cx="2520280" cy="207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87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a:latin typeface="Times New Roman" pitchFamily="18" charset="0"/>
                <a:cs typeface="Times New Roman" pitchFamily="18" charset="0"/>
              </a:rPr>
              <a:t>The Future Perfect</a:t>
            </a:r>
            <a:endParaRPr lang="ru-RU" dirty="0"/>
          </a:p>
        </p:txBody>
      </p:sp>
      <p:sp>
        <p:nvSpPr>
          <p:cNvPr id="3" name="Объект 2"/>
          <p:cNvSpPr>
            <a:spLocks noGrp="1"/>
          </p:cNvSpPr>
          <p:nvPr>
            <p:ph idx="1"/>
          </p:nvPr>
        </p:nvSpPr>
        <p:spPr/>
        <p:txBody>
          <a:bodyPr/>
          <a:lstStyle/>
          <a:p>
            <a:pPr>
              <a:buNone/>
            </a:pPr>
            <a:r>
              <a:rPr lang="ru-RU" sz="3600" b="1" dirty="0" smtClean="0">
                <a:solidFill>
                  <a:srgbClr val="FFC000"/>
                </a:solidFill>
                <a:latin typeface="Times New Roman" pitchFamily="18" charset="0"/>
                <a:cs typeface="Times New Roman" pitchFamily="18" charset="0"/>
              </a:rPr>
              <a:t>Отрицательная форма:</a:t>
            </a:r>
          </a:p>
          <a:p>
            <a:pPr>
              <a:buNone/>
            </a:pPr>
            <a:r>
              <a:rPr lang="en-US" sz="3600" dirty="0" smtClean="0">
                <a:latin typeface="Times New Roman" pitchFamily="18" charset="0"/>
                <a:cs typeface="Times New Roman" pitchFamily="18" charset="0"/>
              </a:rPr>
              <a:t>I   </a:t>
            </a:r>
            <a:r>
              <a:rPr lang="en-US" sz="3600" dirty="0">
                <a:solidFill>
                  <a:srgbClr val="C00000"/>
                </a:solidFill>
                <a:latin typeface="Times New Roman" pitchFamily="18" charset="0"/>
                <a:cs typeface="Times New Roman" pitchFamily="18" charset="0"/>
              </a:rPr>
              <a:t>shall (will)</a:t>
            </a:r>
            <a:r>
              <a:rPr lang="ru-RU" sz="3600" dirty="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not</a:t>
            </a:r>
            <a:r>
              <a:rPr lang="ru-RU" sz="3600" dirty="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 have</a:t>
            </a:r>
            <a:r>
              <a:rPr lang="ru-RU" sz="3600" dirty="0">
                <a:solidFill>
                  <a:srgbClr val="C00000"/>
                </a:solidFill>
                <a:latin typeface="Times New Roman" pitchFamily="18" charset="0"/>
                <a:cs typeface="Times New Roman" pitchFamily="18" charset="0"/>
              </a:rPr>
              <a:t>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p>
          <a:p>
            <a:pPr>
              <a:buNone/>
            </a:pPr>
            <a:r>
              <a:rPr lang="en-US" sz="3600" dirty="0">
                <a:latin typeface="Times New Roman" pitchFamily="18" charset="0"/>
                <a:cs typeface="Times New Roman" pitchFamily="18" charset="0"/>
              </a:rPr>
              <a:t>You  </a:t>
            </a:r>
            <a:r>
              <a:rPr lang="en-US" sz="3600" dirty="0">
                <a:solidFill>
                  <a:srgbClr val="C00000"/>
                </a:solidFill>
                <a:latin typeface="Times New Roman" pitchFamily="18" charset="0"/>
                <a:cs typeface="Times New Roman" pitchFamily="18" charset="0"/>
              </a:rPr>
              <a:t>will not 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p>
          <a:p>
            <a:pPr>
              <a:buNone/>
            </a:pPr>
            <a:r>
              <a:rPr lang="en-US" sz="3600" dirty="0">
                <a:latin typeface="Times New Roman" pitchFamily="18" charset="0"/>
                <a:cs typeface="Times New Roman" pitchFamily="18" charset="0"/>
              </a:rPr>
              <a:t>It, he, she </a:t>
            </a:r>
            <a:r>
              <a:rPr lang="en-US" sz="3600" dirty="0">
                <a:solidFill>
                  <a:srgbClr val="C00000"/>
                </a:solidFill>
                <a:latin typeface="Times New Roman" pitchFamily="18" charset="0"/>
                <a:cs typeface="Times New Roman" pitchFamily="18" charset="0"/>
              </a:rPr>
              <a:t>will not 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p>
          <a:p>
            <a:pPr>
              <a:buNone/>
            </a:pPr>
            <a:r>
              <a:rPr lang="en-US" sz="3600" dirty="0">
                <a:latin typeface="Times New Roman" pitchFamily="18" charset="0"/>
                <a:cs typeface="Times New Roman" pitchFamily="18" charset="0"/>
              </a:rPr>
              <a:t>We </a:t>
            </a:r>
            <a:r>
              <a:rPr lang="en-US" sz="3600" dirty="0">
                <a:solidFill>
                  <a:srgbClr val="C00000"/>
                </a:solidFill>
                <a:latin typeface="Times New Roman" pitchFamily="18" charset="0"/>
                <a:cs typeface="Times New Roman" pitchFamily="18" charset="0"/>
              </a:rPr>
              <a:t>shall (will) not 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p>
          <a:p>
            <a:pPr>
              <a:buNone/>
            </a:pPr>
            <a:r>
              <a:rPr lang="en-US" sz="3600" dirty="0">
                <a:latin typeface="Times New Roman" pitchFamily="18" charset="0"/>
                <a:cs typeface="Times New Roman" pitchFamily="18" charset="0"/>
              </a:rPr>
              <a:t>They </a:t>
            </a:r>
            <a:r>
              <a:rPr lang="en-US" sz="3600" dirty="0">
                <a:solidFill>
                  <a:srgbClr val="C00000"/>
                </a:solidFill>
                <a:latin typeface="Times New Roman" pitchFamily="18" charset="0"/>
                <a:cs typeface="Times New Roman" pitchFamily="18" charset="0"/>
              </a:rPr>
              <a:t>will not have </a:t>
            </a:r>
            <a:r>
              <a:rPr lang="en-US" sz="3600" dirty="0">
                <a:latin typeface="Times New Roman" pitchFamily="18" charset="0"/>
                <a:cs typeface="Times New Roman" pitchFamily="18" charset="0"/>
              </a:rPr>
              <a:t>work</a:t>
            </a:r>
            <a:r>
              <a:rPr lang="en-US" sz="3600" dirty="0">
                <a:solidFill>
                  <a:srgbClr val="C00000"/>
                </a:solidFill>
                <a:latin typeface="Times New Roman" pitchFamily="18" charset="0"/>
                <a:cs typeface="Times New Roman" pitchFamily="18" charset="0"/>
              </a:rPr>
              <a:t>ed\seen</a:t>
            </a:r>
            <a:endParaRPr lang="ru-RU" sz="3600" dirty="0">
              <a:solidFill>
                <a:srgbClr val="C00000"/>
              </a:solidFill>
              <a:latin typeface="Times New Roman" pitchFamily="18" charset="0"/>
              <a:cs typeface="Times New Roman" pitchFamily="18" charset="0"/>
            </a:endParaRPr>
          </a:p>
          <a:p>
            <a:endParaRPr lang="ru-RU" dirty="0"/>
          </a:p>
        </p:txBody>
      </p:sp>
      <p:pic>
        <p:nvPicPr>
          <p:cNvPr id="4" name="Picture 2" descr="C:\Users\Алена\Desktop\Новая папка\49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437112"/>
            <a:ext cx="2166888" cy="21668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2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 The Present Indefinite (Simple)</a:t>
            </a:r>
            <a:endParaRPr lang="ru-RU" dirty="0"/>
          </a:p>
        </p:txBody>
      </p:sp>
      <p:sp>
        <p:nvSpPr>
          <p:cNvPr id="3" name="Объект 2"/>
          <p:cNvSpPr>
            <a:spLocks noGrp="1"/>
          </p:cNvSpPr>
          <p:nvPr>
            <p:ph idx="1"/>
          </p:nvPr>
        </p:nvSpPr>
        <p:spPr>
          <a:xfrm>
            <a:off x="107504" y="1600200"/>
            <a:ext cx="8712968" cy="4997152"/>
          </a:xfrm>
        </p:spPr>
        <p:txBody>
          <a:bodyPr>
            <a:normAutofit/>
          </a:bodyPr>
          <a:lstStyle/>
          <a:p>
            <a:r>
              <a:rPr lang="en-US" b="1" dirty="0"/>
              <a:t>Nick attend…lessons every day. We study…  many different subjects. My friend study…at extra-mural department. I combine… my study and work. She cook… dinner every Monday. I (not to drink) coffee in the evening. I  drink… coffee in the morning. My grandmother (not to work).  I usually  get… up at seven o’clock in the morning. When you usually (to come) home from school? – I  come… at three o’clock. Where your cousin (to work)? – He (to work) at a hospital. My cousin  go… to school every day.</a:t>
            </a:r>
            <a:endParaRPr lang="ru-RU" b="1" dirty="0"/>
          </a:p>
          <a:p>
            <a:endParaRPr lang="ru-RU" dirty="0"/>
          </a:p>
        </p:txBody>
      </p:sp>
    </p:spTree>
    <p:extLst>
      <p:ext uri="{BB962C8B-B14F-4D97-AF65-F5344CB8AC3E}">
        <p14:creationId xmlns:p14="http://schemas.microsoft.com/office/powerpoint/2010/main" val="28743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The Present Indefinite (Simple)</a:t>
            </a:r>
            <a:endParaRPr lang="ru-RU" dirty="0"/>
          </a:p>
        </p:txBody>
      </p:sp>
      <p:sp>
        <p:nvSpPr>
          <p:cNvPr id="3" name="Объект 2"/>
          <p:cNvSpPr>
            <a:spLocks noGrp="1"/>
          </p:cNvSpPr>
          <p:nvPr>
            <p:ph idx="1"/>
          </p:nvPr>
        </p:nvSpPr>
        <p:spPr>
          <a:xfrm>
            <a:off x="457200" y="1412776"/>
            <a:ext cx="8229600" cy="4896584"/>
          </a:xfrm>
        </p:spPr>
        <p:txBody>
          <a:bodyPr/>
          <a:lstStyle/>
          <a:p>
            <a:pPr algn="ctr">
              <a:buNone/>
            </a:pPr>
            <a:r>
              <a:rPr lang="ru-RU" sz="3600" b="1" dirty="0" smtClean="0">
                <a:solidFill>
                  <a:srgbClr val="FFC000"/>
                </a:solidFill>
                <a:latin typeface="Times New Roman" pitchFamily="18" charset="0"/>
                <a:cs typeface="Times New Roman" pitchFamily="18" charset="0"/>
              </a:rPr>
              <a:t>Вопросительная форма:</a:t>
            </a:r>
            <a:endParaRPr lang="en-US" sz="4400" b="1" dirty="0">
              <a:solidFill>
                <a:srgbClr val="FFC000"/>
              </a:solidFill>
              <a:latin typeface="Times New Roman" pitchFamily="18" charset="0"/>
              <a:cs typeface="Times New Roman" pitchFamily="18" charset="0"/>
            </a:endParaRPr>
          </a:p>
          <a:p>
            <a:pPr>
              <a:buNone/>
            </a:pPr>
            <a:r>
              <a:rPr lang="ru-RU"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Do</a:t>
            </a:r>
            <a:r>
              <a:rPr lang="en-US" sz="3200" b="1" dirty="0">
                <a:latin typeface="Times New Roman" pitchFamily="18" charset="0"/>
                <a:cs typeface="Times New Roman" pitchFamily="18" charset="0"/>
              </a:rPr>
              <a:t>(it, he, she-</a:t>
            </a:r>
            <a:r>
              <a:rPr lang="en-US" sz="3200" b="1" dirty="0">
                <a:solidFill>
                  <a:srgbClr val="C00000"/>
                </a:solidFill>
                <a:latin typeface="Times New Roman" pitchFamily="18" charset="0"/>
                <a:cs typeface="Times New Roman" pitchFamily="18" charset="0"/>
              </a:rPr>
              <a:t>does</a:t>
            </a:r>
            <a:r>
              <a:rPr lang="en-US" sz="3200" b="1" dirty="0">
                <a:latin typeface="Times New Roman" pitchFamily="18" charset="0"/>
                <a:cs typeface="Times New Roman" pitchFamily="18" charset="0"/>
              </a:rPr>
              <a:t>) + </a:t>
            </a:r>
            <a:r>
              <a:rPr lang="ru-RU" sz="3200" b="1" dirty="0">
                <a:latin typeface="Times New Roman" pitchFamily="18" charset="0"/>
                <a:cs typeface="Times New Roman" pitchFamily="18" charset="0"/>
              </a:rPr>
              <a:t>подлежащее </a:t>
            </a:r>
          </a:p>
          <a:p>
            <a:pPr>
              <a:buNone/>
            </a:pPr>
            <a:r>
              <a:rPr lang="ru-RU" sz="3200" b="1" dirty="0">
                <a:latin typeface="Times New Roman" pitchFamily="18" charset="0"/>
                <a:cs typeface="Times New Roman" pitchFamily="18" charset="0"/>
              </a:rPr>
              <a:t>   +</a:t>
            </a:r>
            <a:r>
              <a:rPr lang="ru-RU" sz="3200" b="1" dirty="0">
                <a:solidFill>
                  <a:srgbClr val="C00000"/>
                </a:solidFill>
                <a:latin typeface="Times New Roman" pitchFamily="18" charset="0"/>
                <a:cs typeface="Times New Roman" pitchFamily="18" charset="0"/>
              </a:rPr>
              <a:t>смысл. глагол </a:t>
            </a:r>
            <a:r>
              <a:rPr lang="ru-RU" sz="3200" b="1" dirty="0">
                <a:latin typeface="Times New Roman" pitchFamily="18" charset="0"/>
                <a:cs typeface="Times New Roman" pitchFamily="18" charset="0"/>
              </a:rPr>
              <a:t>+ втор. члены?</a:t>
            </a:r>
          </a:p>
          <a:p>
            <a:pPr>
              <a:buNone/>
            </a:pPr>
            <a:r>
              <a:rPr lang="ru-RU" sz="3200" b="1" dirty="0">
                <a:latin typeface="Times New Roman" pitchFamily="18" charset="0"/>
                <a:cs typeface="Times New Roman" pitchFamily="18" charset="0"/>
              </a:rPr>
              <a:t>   </a:t>
            </a:r>
            <a:r>
              <a:rPr lang="en-US" sz="3200" b="1" dirty="0">
                <a:latin typeface="Times New Roman" pitchFamily="18" charset="0"/>
                <a:cs typeface="Times New Roman" pitchFamily="18" charset="0"/>
              </a:rPr>
              <a:t>             </a:t>
            </a:r>
          </a:p>
          <a:p>
            <a:pPr>
              <a:buNone/>
            </a:pP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Do</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you </a:t>
            </a:r>
            <a:r>
              <a:rPr lang="en-US" sz="3200" b="1" dirty="0">
                <a:solidFill>
                  <a:srgbClr val="C00000"/>
                </a:solidFill>
                <a:latin typeface="Times New Roman" pitchFamily="18" charset="0"/>
                <a:cs typeface="Times New Roman" pitchFamily="18" charset="0"/>
              </a:rPr>
              <a:t>study</a:t>
            </a:r>
            <a:r>
              <a:rPr lang="en-US" sz="3200" b="1" dirty="0">
                <a:latin typeface="Times New Roman" pitchFamily="18" charset="0"/>
                <a:cs typeface="Times New Roman" pitchFamily="18" charset="0"/>
              </a:rPr>
              <a:t> English every day?</a:t>
            </a:r>
          </a:p>
          <a:p>
            <a:pPr>
              <a:buNone/>
            </a:pPr>
            <a:r>
              <a:rPr lang="en-US" sz="3200" b="1" dirty="0">
                <a:solidFill>
                  <a:srgbClr val="C00000"/>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Does </a:t>
            </a:r>
            <a:r>
              <a:rPr lang="en-US" sz="3200" b="1" dirty="0">
                <a:latin typeface="Times New Roman" pitchFamily="18" charset="0"/>
                <a:cs typeface="Times New Roman" pitchFamily="18" charset="0"/>
              </a:rPr>
              <a:t>he </a:t>
            </a:r>
            <a:r>
              <a:rPr lang="en-US" sz="3200" b="1" dirty="0">
                <a:solidFill>
                  <a:srgbClr val="C00000"/>
                </a:solidFill>
                <a:latin typeface="Times New Roman" pitchFamily="18" charset="0"/>
                <a:cs typeface="Times New Roman" pitchFamily="18" charset="0"/>
              </a:rPr>
              <a:t>speak</a:t>
            </a:r>
            <a:r>
              <a:rPr lang="en-US" sz="3200" b="1" dirty="0">
                <a:latin typeface="Times New Roman" pitchFamily="18" charset="0"/>
                <a:cs typeface="Times New Roman" pitchFamily="18" charset="0"/>
              </a:rPr>
              <a:t> English well?</a:t>
            </a:r>
            <a:endParaRPr lang="ru-RU" sz="3200" dirty="0"/>
          </a:p>
        </p:txBody>
      </p:sp>
      <p:pic>
        <p:nvPicPr>
          <p:cNvPr id="18434" name="Picture 2" descr="C:\Users\Алена\Desktop\Новая папка\englische_flagge_2_0_stickers-rb5add018c7114a9f8151bc44f5926332_v9waf_8byvr_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381996"/>
            <a:ext cx="2191544" cy="2191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63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05552" cy="1224136"/>
          </a:xfrm>
        </p:spPr>
        <p:txBody>
          <a:bodyPr>
            <a:normAutofit fontScale="90000"/>
          </a:bodyPr>
          <a:lstStyle/>
          <a:p>
            <a:r>
              <a:rPr lang="en-US" sz="3100" dirty="0" err="1" smtClean="0">
                <a:solidFill>
                  <a:srgbClr val="FF0000"/>
                </a:solidFill>
                <a:effectLst/>
              </a:rPr>
              <a:t>Задание</a:t>
            </a:r>
            <a:r>
              <a:rPr lang="ru-RU" sz="3100" dirty="0" smtClean="0">
                <a:solidFill>
                  <a:srgbClr val="FF0000"/>
                </a:solidFill>
                <a:effectLst/>
              </a:rPr>
              <a:t> 1.</a:t>
            </a:r>
            <a:r>
              <a:rPr lang="en-US" sz="3100" dirty="0" smtClean="0">
                <a:solidFill>
                  <a:srgbClr val="FF0000"/>
                </a:solidFill>
                <a:effectLst/>
              </a:rPr>
              <a:t> </a:t>
            </a:r>
            <a:r>
              <a:rPr lang="ru-RU" sz="4000" dirty="0" smtClean="0">
                <a:solidFill>
                  <a:schemeClr val="accent1"/>
                </a:solidFill>
                <a:latin typeface="Times New Roman" pitchFamily="18" charset="0"/>
                <a:cs typeface="Times New Roman" pitchFamily="18" charset="0"/>
              </a:rPr>
              <a:t>Определите </a:t>
            </a:r>
            <a:r>
              <a:rPr lang="ru-RU" sz="4000" dirty="0">
                <a:solidFill>
                  <a:schemeClr val="accent1"/>
                </a:solidFill>
                <a:latin typeface="Times New Roman" pitchFamily="18" charset="0"/>
                <a:cs typeface="Times New Roman" pitchFamily="18" charset="0"/>
              </a:rPr>
              <a:t>время сказуемого:</a:t>
            </a:r>
            <a:r>
              <a:rPr lang="en-US" sz="4000" dirty="0">
                <a:solidFill>
                  <a:schemeClr val="accent1"/>
                </a:solidFill>
                <a:latin typeface="Times New Roman" pitchFamily="18" charset="0"/>
                <a:cs typeface="Times New Roman" pitchFamily="18" charset="0"/>
              </a:rPr>
              <a:t/>
            </a:r>
            <a:br>
              <a:rPr lang="en-US" sz="4000" dirty="0">
                <a:solidFill>
                  <a:schemeClr val="accent1"/>
                </a:solidFill>
                <a:latin typeface="Times New Roman" pitchFamily="18" charset="0"/>
                <a:cs typeface="Times New Roman" pitchFamily="18" charset="0"/>
              </a:rPr>
            </a:br>
            <a:endParaRPr lang="ru-RU" sz="4000" dirty="0">
              <a:solidFill>
                <a:schemeClr val="accent1"/>
              </a:solidFill>
              <a:effectLst/>
              <a:latin typeface="a_PresentumCps" pitchFamily="82" charset="-52"/>
            </a:endParaRPr>
          </a:p>
        </p:txBody>
      </p:sp>
      <p:sp>
        <p:nvSpPr>
          <p:cNvPr id="3" name="Объект 2"/>
          <p:cNvSpPr>
            <a:spLocks noGrp="1"/>
          </p:cNvSpPr>
          <p:nvPr>
            <p:ph idx="1"/>
          </p:nvPr>
        </p:nvSpPr>
        <p:spPr>
          <a:xfrm>
            <a:off x="179512" y="1340768"/>
            <a:ext cx="8517632" cy="4608512"/>
          </a:xfrm>
        </p:spPr>
        <p:txBody>
          <a:bodyPr>
            <a:normAutofit/>
          </a:bodyPr>
          <a:lstStyle/>
          <a:p>
            <a:pPr marL="651510" indent="-514350">
              <a:buFont typeface="+mj-lt"/>
              <a:buAutoNum type="arabicPeriod"/>
            </a:pPr>
            <a:endParaRPr lang="ru-RU" sz="3000" dirty="0" smtClean="0">
              <a:solidFill>
                <a:srgbClr val="FFC000"/>
              </a:solidFill>
              <a:latin typeface="Times New Roman" pitchFamily="18" charset="0"/>
              <a:cs typeface="Times New Roman" pitchFamily="18" charset="0"/>
            </a:endParaRPr>
          </a:p>
          <a:p>
            <a:pPr marL="651510" indent="-514350">
              <a:buFont typeface="+mj-lt"/>
              <a:buAutoNum type="arabicPeriod"/>
            </a:pPr>
            <a:r>
              <a:rPr lang="en-US" sz="3000" b="1" dirty="0" smtClean="0">
                <a:latin typeface="Times New Roman" pitchFamily="18" charset="0"/>
                <a:cs typeface="Times New Roman" pitchFamily="18" charset="0"/>
              </a:rPr>
              <a:t>He </a:t>
            </a:r>
            <a:r>
              <a:rPr lang="en-US" sz="3000" b="1" dirty="0">
                <a:latin typeface="Times New Roman" pitchFamily="18" charset="0"/>
                <a:cs typeface="Times New Roman" pitchFamily="18" charset="0"/>
              </a:rPr>
              <a:t>usually drinks coffee but now he is drinking tea</a:t>
            </a:r>
            <a:r>
              <a:rPr lang="en-US" sz="3000" b="1" dirty="0" smtClean="0">
                <a:latin typeface="Times New Roman" pitchFamily="18" charset="0"/>
                <a:cs typeface="Times New Roman" pitchFamily="18" charset="0"/>
              </a:rPr>
              <a:t>.</a:t>
            </a:r>
            <a:endParaRPr lang="ru-RU" sz="3000" b="1" dirty="0" smtClean="0">
              <a:latin typeface="Times New Roman" pitchFamily="18" charset="0"/>
              <a:cs typeface="Times New Roman" pitchFamily="18" charset="0"/>
            </a:endParaRPr>
          </a:p>
          <a:p>
            <a:pPr marL="651510" indent="-514350">
              <a:buFont typeface="+mj-lt"/>
              <a:buAutoNum type="arabicPeriod"/>
            </a:pPr>
            <a:r>
              <a:rPr lang="en-US" sz="3000" b="1" dirty="0" smtClean="0">
                <a:latin typeface="Times New Roman" pitchFamily="18" charset="0"/>
                <a:cs typeface="Times New Roman" pitchFamily="18" charset="0"/>
              </a:rPr>
              <a:t>We </a:t>
            </a:r>
            <a:r>
              <a:rPr lang="en-US" sz="3000" b="1" dirty="0">
                <a:latin typeface="Times New Roman" pitchFamily="18" charset="0"/>
                <a:cs typeface="Times New Roman" pitchFamily="18" charset="0"/>
              </a:rPr>
              <a:t>have walked ten kilometers already</a:t>
            </a:r>
            <a:r>
              <a:rPr lang="en-US" sz="3000" b="1" dirty="0" smtClean="0">
                <a:latin typeface="Times New Roman" pitchFamily="18" charset="0"/>
                <a:cs typeface="Times New Roman" pitchFamily="18" charset="0"/>
              </a:rPr>
              <a:t>.</a:t>
            </a:r>
            <a:endParaRPr lang="ru-RU" sz="3000" b="1" dirty="0">
              <a:latin typeface="Times New Roman" pitchFamily="18" charset="0"/>
              <a:cs typeface="Times New Roman" pitchFamily="18" charset="0"/>
            </a:endParaRPr>
          </a:p>
          <a:p>
            <a:pPr marL="651510" indent="-514350">
              <a:buFont typeface="+mj-lt"/>
              <a:buAutoNum type="arabicPeriod"/>
            </a:pPr>
            <a:r>
              <a:rPr lang="en-US" sz="3000" b="1" dirty="0" smtClean="0">
                <a:latin typeface="Times New Roman" pitchFamily="18" charset="0"/>
                <a:cs typeface="Times New Roman" pitchFamily="18" charset="0"/>
              </a:rPr>
              <a:t> </a:t>
            </a:r>
            <a:r>
              <a:rPr lang="en-US" sz="3000" b="1" dirty="0">
                <a:latin typeface="Times New Roman" pitchFamily="18" charset="0"/>
                <a:cs typeface="Times New Roman" pitchFamily="18" charset="0"/>
              </a:rPr>
              <a:t>I haven`t spoken to him yet. </a:t>
            </a:r>
            <a:endParaRPr lang="ru-RU" sz="3000" b="1" dirty="0">
              <a:latin typeface="Times New Roman" pitchFamily="18" charset="0"/>
              <a:cs typeface="Times New Roman" pitchFamily="18" charset="0"/>
            </a:endParaRPr>
          </a:p>
          <a:p>
            <a:pPr marL="651510" indent="-514350">
              <a:buFont typeface="+mj-lt"/>
              <a:buAutoNum type="arabicPeriod"/>
            </a:pPr>
            <a:r>
              <a:rPr lang="en-US" sz="3000" b="1" dirty="0" smtClean="0">
                <a:latin typeface="Times New Roman" pitchFamily="18" charset="0"/>
                <a:cs typeface="Times New Roman" pitchFamily="18" charset="0"/>
              </a:rPr>
              <a:t> </a:t>
            </a:r>
            <a:r>
              <a:rPr lang="en-US" sz="3000" b="1" dirty="0">
                <a:latin typeface="Times New Roman" pitchFamily="18" charset="0"/>
                <a:cs typeface="Times New Roman" pitchFamily="18" charset="0"/>
              </a:rPr>
              <a:t>He does not play chess well. </a:t>
            </a:r>
            <a:endParaRPr lang="ru-RU" sz="3000" b="1" dirty="0">
              <a:latin typeface="Times New Roman" pitchFamily="18" charset="0"/>
              <a:cs typeface="Times New Roman" pitchFamily="18" charset="0"/>
            </a:endParaRPr>
          </a:p>
          <a:p>
            <a:pPr marL="651510" indent="-514350">
              <a:buFont typeface="+mj-lt"/>
              <a:buAutoNum type="arabicPeriod"/>
            </a:pPr>
            <a:r>
              <a:rPr lang="en-US" sz="3000" b="1" dirty="0" smtClean="0">
                <a:latin typeface="Times New Roman" pitchFamily="18" charset="0"/>
                <a:cs typeface="Times New Roman" pitchFamily="18" charset="0"/>
              </a:rPr>
              <a:t> </a:t>
            </a:r>
            <a:r>
              <a:rPr lang="en-US" sz="3000" b="1" dirty="0">
                <a:latin typeface="Times New Roman" pitchFamily="18" charset="0"/>
                <a:cs typeface="Times New Roman" pitchFamily="18" charset="0"/>
              </a:rPr>
              <a:t>What are you doing? </a:t>
            </a:r>
            <a:endParaRPr lang="ru-RU" sz="3000" b="1" dirty="0" smtClean="0">
              <a:latin typeface="Times New Roman" pitchFamily="18" charset="0"/>
              <a:cs typeface="Times New Roman" pitchFamily="18" charset="0"/>
            </a:endParaRPr>
          </a:p>
          <a:p>
            <a:pPr marL="651510" indent="-514350">
              <a:buFont typeface="+mj-lt"/>
              <a:buAutoNum type="arabicPeriod"/>
            </a:pPr>
            <a:r>
              <a:rPr lang="en-US" sz="3000" b="1" dirty="0" smtClean="0">
                <a:latin typeface="Times New Roman" pitchFamily="18" charset="0"/>
                <a:cs typeface="Times New Roman" pitchFamily="18" charset="0"/>
              </a:rPr>
              <a:t>I </a:t>
            </a:r>
            <a:r>
              <a:rPr lang="en-US" sz="3000" b="1" dirty="0">
                <a:latin typeface="Times New Roman" pitchFamily="18" charset="0"/>
                <a:cs typeface="Times New Roman" pitchFamily="18" charset="0"/>
              </a:rPr>
              <a:t>translated the article yesterday.</a:t>
            </a:r>
          </a:p>
          <a:p>
            <a:endParaRPr lang="en-US" sz="3000" b="1" dirty="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pic>
        <p:nvPicPr>
          <p:cNvPr id="1027" name="Picture 3" descr="C:\Users\Алена\Desktop\Новая папка\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044" y="4005064"/>
            <a:ext cx="3022600" cy="2006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82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Задание</a:t>
            </a: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Найдите</a:t>
            </a:r>
            <a:r>
              <a:rPr lang="en-US" sz="28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предложение</a:t>
            </a:r>
            <a:r>
              <a:rPr lang="en-US" sz="28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в </a:t>
            </a:r>
            <a:r>
              <a:rPr lang="en-US" sz="2800" dirty="0" err="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которых</a:t>
            </a:r>
            <a:r>
              <a:rPr lang="en-US" sz="28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сказуемое</a:t>
            </a:r>
            <a:r>
              <a:rPr lang="en-US" sz="28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выражено</a:t>
            </a:r>
            <a:r>
              <a:rPr lang="en-US" sz="28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глаголами</a:t>
            </a:r>
            <a:r>
              <a:rPr lang="en-US" sz="28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в Past Perfect и </a:t>
            </a:r>
            <a:r>
              <a:rPr lang="en-US" sz="2800" dirty="0" err="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переведите</a:t>
            </a:r>
            <a:r>
              <a:rPr lang="en-US" sz="2800"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800" dirty="0">
              <a:solidFill>
                <a:schemeClr val="accent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600200"/>
            <a:ext cx="8229600" cy="4925144"/>
          </a:xfrm>
        </p:spPr>
        <p:txBody>
          <a:bodyPr>
            <a:normAutofit fontScale="47500" lnSpcReduction="20000"/>
          </a:bodyPr>
          <a:lstStyle/>
          <a:p>
            <a:pPr>
              <a:buNone/>
            </a:pPr>
            <a:r>
              <a:rPr lang="en-US" sz="5100" b="1" dirty="0">
                <a:latin typeface="Times New Roman" pitchFamily="18" charset="0"/>
                <a:cs typeface="Times New Roman" pitchFamily="18" charset="0"/>
              </a:rPr>
              <a:t>1)      It was my first flight. I had never flown before.­­­­­­­­­­­­­­­__________________________________</a:t>
            </a:r>
          </a:p>
          <a:p>
            <a:pPr>
              <a:buNone/>
            </a:pPr>
            <a:r>
              <a:rPr lang="en-US" sz="5100" b="1" dirty="0">
                <a:latin typeface="Times New Roman" pitchFamily="18" charset="0"/>
                <a:cs typeface="Times New Roman" pitchFamily="18" charset="0"/>
              </a:rPr>
              <a:t>2)      We’d like to have a party tonight.___________________________________________</a:t>
            </a:r>
          </a:p>
          <a:p>
            <a:pPr>
              <a:buNone/>
            </a:pPr>
            <a:r>
              <a:rPr lang="en-US" sz="5100" b="1" dirty="0">
                <a:latin typeface="Times New Roman" pitchFamily="18" charset="0"/>
                <a:cs typeface="Times New Roman" pitchFamily="18" charset="0"/>
              </a:rPr>
              <a:t>3)      We arrived at our country house in the evening and found out that somebody had broken into it.________________________________________________</a:t>
            </a:r>
          </a:p>
          <a:p>
            <a:pPr>
              <a:buNone/>
            </a:pPr>
            <a:r>
              <a:rPr lang="en-US" sz="5100" b="1" dirty="0">
                <a:latin typeface="Times New Roman" pitchFamily="18" charset="0"/>
                <a:cs typeface="Times New Roman" pitchFamily="18" charset="0"/>
              </a:rPr>
              <a:t>4)      When parents came home they saw that their children hadn’t cleaned the flat.</a:t>
            </a:r>
            <a:br>
              <a:rPr lang="en-US" sz="5100" b="1" dirty="0">
                <a:latin typeface="Times New Roman" pitchFamily="18" charset="0"/>
                <a:cs typeface="Times New Roman" pitchFamily="18" charset="0"/>
              </a:rPr>
            </a:br>
            <a:r>
              <a:rPr lang="en-US" sz="5100" b="1" dirty="0">
                <a:latin typeface="Times New Roman" pitchFamily="18" charset="0"/>
                <a:cs typeface="Times New Roman" pitchFamily="18" charset="0"/>
              </a:rPr>
              <a:t>_________________________________________________</a:t>
            </a:r>
          </a:p>
          <a:p>
            <a:pPr>
              <a:buNone/>
            </a:pPr>
            <a:r>
              <a:rPr lang="en-US" sz="5100" b="1" dirty="0">
                <a:latin typeface="Times New Roman" pitchFamily="18" charset="0"/>
                <a:cs typeface="Times New Roman" pitchFamily="18" charset="0"/>
              </a:rPr>
              <a:t>5)      Tom had just got home when I phoned him.____________________________________</a:t>
            </a:r>
          </a:p>
          <a:p>
            <a:endParaRPr lang="ru-RU" dirty="0"/>
          </a:p>
        </p:txBody>
      </p:sp>
    </p:spTree>
    <p:extLst>
      <p:ext uri="{BB962C8B-B14F-4D97-AF65-F5344CB8AC3E}">
        <p14:creationId xmlns:p14="http://schemas.microsoft.com/office/powerpoint/2010/main" val="2964718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err="1">
                <a:solidFill>
                  <a:srgbClr val="FF0000"/>
                </a:solidFill>
              </a:rPr>
              <a:t>Задание</a:t>
            </a:r>
            <a:r>
              <a:rPr lang="en-US" sz="3200" dirty="0">
                <a:solidFill>
                  <a:srgbClr val="FF0000"/>
                </a:solidFill>
              </a:rPr>
              <a:t> </a:t>
            </a:r>
            <a:r>
              <a:rPr lang="ru-RU" sz="3200" dirty="0" smtClean="0">
                <a:solidFill>
                  <a:srgbClr val="FF0000"/>
                </a:solidFill>
              </a:rPr>
              <a:t>3</a:t>
            </a:r>
            <a:r>
              <a:rPr lang="en-US" sz="3200" dirty="0" smtClean="0">
                <a:solidFill>
                  <a:srgbClr val="FF0000"/>
                </a:solidFill>
              </a:rPr>
              <a:t>. </a:t>
            </a:r>
            <a:r>
              <a:rPr lang="en-US" sz="3200" dirty="0">
                <a:solidFill>
                  <a:schemeClr val="accent1"/>
                </a:solidFill>
              </a:rPr>
              <a:t> </a:t>
            </a:r>
            <a:r>
              <a:rPr lang="en-US" sz="3200" dirty="0" err="1">
                <a:solidFill>
                  <a:schemeClr val="accent1"/>
                </a:solidFill>
              </a:rPr>
              <a:t>Составьте</a:t>
            </a:r>
            <a:r>
              <a:rPr lang="en-US" sz="3200" dirty="0">
                <a:solidFill>
                  <a:schemeClr val="accent1"/>
                </a:solidFill>
              </a:rPr>
              <a:t> </a:t>
            </a:r>
            <a:r>
              <a:rPr lang="en-US" sz="3200" dirty="0" err="1">
                <a:solidFill>
                  <a:schemeClr val="accent1"/>
                </a:solidFill>
              </a:rPr>
              <a:t>предложения</a:t>
            </a:r>
            <a:r>
              <a:rPr lang="en-US" sz="3200" dirty="0">
                <a:solidFill>
                  <a:schemeClr val="accent1"/>
                </a:solidFill>
              </a:rPr>
              <a:t>, </a:t>
            </a:r>
            <a:r>
              <a:rPr lang="en-US" sz="3200" dirty="0" err="1">
                <a:solidFill>
                  <a:schemeClr val="accent1"/>
                </a:solidFill>
              </a:rPr>
              <a:t>используя</a:t>
            </a:r>
            <a:r>
              <a:rPr lang="en-US" sz="3200" dirty="0">
                <a:solidFill>
                  <a:schemeClr val="accent1"/>
                </a:solidFill>
              </a:rPr>
              <a:t> </a:t>
            </a:r>
            <a:r>
              <a:rPr lang="en-US" sz="3200" dirty="0" err="1">
                <a:solidFill>
                  <a:schemeClr val="accent1"/>
                </a:solidFill>
              </a:rPr>
              <a:t>слова</a:t>
            </a:r>
            <a:r>
              <a:rPr lang="en-US" sz="3200" dirty="0">
                <a:solidFill>
                  <a:schemeClr val="accent1"/>
                </a:solidFill>
              </a:rPr>
              <a:t>, </a:t>
            </a:r>
            <a:r>
              <a:rPr lang="en-US" sz="3200" dirty="0" err="1">
                <a:solidFill>
                  <a:schemeClr val="accent1"/>
                </a:solidFill>
              </a:rPr>
              <a:t>данные</a:t>
            </a:r>
            <a:r>
              <a:rPr lang="en-US" sz="3200" dirty="0">
                <a:solidFill>
                  <a:schemeClr val="accent1"/>
                </a:solidFill>
              </a:rPr>
              <a:t> в </a:t>
            </a:r>
            <a:r>
              <a:rPr lang="en-US" sz="3200" dirty="0" err="1">
                <a:solidFill>
                  <a:schemeClr val="accent1"/>
                </a:solidFill>
              </a:rPr>
              <a:t>скобках</a:t>
            </a:r>
            <a:r>
              <a:rPr lang="en-US" sz="3200" dirty="0">
                <a:solidFill>
                  <a:schemeClr val="accent1"/>
                </a:solidFill>
              </a:rPr>
              <a:t>.</a:t>
            </a:r>
            <a:endParaRPr lang="ru-RU" sz="3200" dirty="0">
              <a:solidFill>
                <a:schemeClr val="accent1"/>
              </a:solidFill>
            </a:endParaRPr>
          </a:p>
        </p:txBody>
      </p:sp>
      <p:sp>
        <p:nvSpPr>
          <p:cNvPr id="3" name="Объект 2"/>
          <p:cNvSpPr>
            <a:spLocks noGrp="1"/>
          </p:cNvSpPr>
          <p:nvPr>
            <p:ph idx="1"/>
          </p:nvPr>
        </p:nvSpPr>
        <p:spPr>
          <a:xfrm>
            <a:off x="457200" y="1600200"/>
            <a:ext cx="8229600" cy="4853136"/>
          </a:xfrm>
        </p:spPr>
        <p:txBody>
          <a:bodyPr>
            <a:normAutofit fontScale="92500"/>
          </a:bodyPr>
          <a:lstStyle/>
          <a:p>
            <a:pPr>
              <a:buNone/>
            </a:pPr>
            <a:r>
              <a:rPr lang="en-US" b="1" dirty="0" err="1">
                <a:latin typeface="Times New Roman" pitchFamily="18" charset="0"/>
                <a:cs typeface="Times New Roman" pitchFamily="18" charset="0"/>
              </a:rPr>
              <a:t>Не</a:t>
            </a:r>
            <a:r>
              <a:rPr lang="en-US" b="1" dirty="0">
                <a:latin typeface="Times New Roman" pitchFamily="18" charset="0"/>
                <a:cs typeface="Times New Roman" pitchFamily="18" charset="0"/>
              </a:rPr>
              <a:t> wasn't hungry (I just /have/ lunch</a:t>
            </a:r>
            <a:r>
              <a:rPr lang="en-US" b="1" dirty="0" smtClean="0">
                <a:latin typeface="Times New Roman" pitchFamily="18" charset="0"/>
                <a:cs typeface="Times New Roman" pitchFamily="18" charset="0"/>
              </a:rPr>
              <a:t>)</a:t>
            </a:r>
          </a:p>
          <a:p>
            <a:pPr>
              <a:buNone/>
            </a:pPr>
            <a:r>
              <a:rPr lang="en-US" b="1" dirty="0" smtClean="0">
                <a:latin typeface="Times New Roman" pitchFamily="18" charset="0"/>
                <a:cs typeface="Times New Roman" pitchFamily="18" charset="0"/>
              </a:rPr>
              <a:t>     1. Mary wasn't at home when I arrived (she/just/go out) </a:t>
            </a:r>
          </a:p>
          <a:p>
            <a:pPr>
              <a:buNone/>
            </a:pPr>
            <a:r>
              <a:rPr lang="en-US" b="1" dirty="0" smtClean="0">
                <a:latin typeface="Times New Roman" pitchFamily="18" charset="0"/>
                <a:cs typeface="Times New Roman" pitchFamily="18" charset="0"/>
              </a:rPr>
              <a:t>2</a:t>
            </a:r>
            <a:r>
              <a:rPr lang="en-US" b="1" dirty="0">
                <a:latin typeface="Times New Roman" pitchFamily="18" charset="0"/>
                <a:cs typeface="Times New Roman" pitchFamily="18" charset="0"/>
              </a:rPr>
              <a:t>. They come to the cinema late. (The film/already/begin) </a:t>
            </a:r>
          </a:p>
          <a:p>
            <a:pPr>
              <a:buNone/>
            </a:pPr>
            <a:r>
              <a:rPr lang="en-US" b="1" dirty="0" smtClean="0">
                <a:latin typeface="Times New Roman" pitchFamily="18" charset="0"/>
                <a:cs typeface="Times New Roman" pitchFamily="18" charset="0"/>
              </a:rPr>
              <a:t>3</a:t>
            </a:r>
            <a:r>
              <a:rPr lang="en-US" b="1" dirty="0">
                <a:latin typeface="Times New Roman" pitchFamily="18" charset="0"/>
                <a:cs typeface="Times New Roman" pitchFamily="18" charset="0"/>
              </a:rPr>
              <a:t>. I invited my brother to dinner last night but he couldn't come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he/go on business urgently). </a:t>
            </a: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4</a:t>
            </a:r>
            <a:r>
              <a:rPr lang="en-US" b="1" dirty="0">
                <a:latin typeface="Times New Roman" pitchFamily="18" charset="0"/>
                <a:cs typeface="Times New Roman" pitchFamily="18" charset="0"/>
              </a:rPr>
              <a:t>. I knew the actor well. (I/ see / him / in / many plays</a:t>
            </a:r>
            <a:r>
              <a:rPr lang="en-US" b="1" dirty="0" smtClean="0">
                <a:latin typeface="Times New Roman" pitchFamily="18" charset="0"/>
                <a:cs typeface="Times New Roman" pitchFamily="18" charset="0"/>
              </a:rPr>
              <a:t>)</a:t>
            </a:r>
          </a:p>
          <a:p>
            <a:pPr>
              <a:buNone/>
            </a:pP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5. My mother was busy in the kitchen. (She/not/ cook/ dinner/ yet) 6. Robert was late for lessons. (he/ miss/ the bus)</a:t>
            </a:r>
          </a:p>
          <a:p>
            <a:endParaRPr lang="ru-RU" dirty="0"/>
          </a:p>
        </p:txBody>
      </p:sp>
    </p:spTree>
    <p:extLst>
      <p:ext uri="{BB962C8B-B14F-4D97-AF65-F5344CB8AC3E}">
        <p14:creationId xmlns:p14="http://schemas.microsoft.com/office/powerpoint/2010/main" val="3063475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effectLst/>
              </a:rPr>
              <a:t>Задание 4. </a:t>
            </a:r>
            <a:r>
              <a:rPr lang="ru-RU" dirty="0" smtClean="0">
                <a:solidFill>
                  <a:schemeClr val="accent1"/>
                </a:solidFill>
                <a:effectLst/>
              </a:rPr>
              <a:t>Раскройте скобки</a:t>
            </a:r>
            <a:endParaRPr lang="ru-RU" dirty="0">
              <a:solidFill>
                <a:schemeClr val="accent1"/>
              </a:solidFill>
              <a:effectLst/>
            </a:endParaRPr>
          </a:p>
        </p:txBody>
      </p:sp>
      <p:sp>
        <p:nvSpPr>
          <p:cNvPr id="3" name="Объект 2"/>
          <p:cNvSpPr>
            <a:spLocks noGrp="1"/>
          </p:cNvSpPr>
          <p:nvPr>
            <p:ph idx="1"/>
          </p:nvPr>
        </p:nvSpPr>
        <p:spPr>
          <a:xfrm>
            <a:off x="457200" y="1600200"/>
            <a:ext cx="8435280" cy="4853136"/>
          </a:xfrm>
        </p:spPr>
        <p:txBody>
          <a:bodyPr>
            <a:normAutofit lnSpcReduction="10000"/>
          </a:bodyPr>
          <a:lstStyle/>
          <a:p>
            <a:pPr marL="137160" indent="0">
              <a:buNone/>
            </a:pPr>
            <a:r>
              <a:rPr lang="en-US" b="1" dirty="0">
                <a:latin typeface="Times New Roman" pitchFamily="18" charset="0"/>
                <a:cs typeface="Times New Roman" pitchFamily="18" charset="0"/>
              </a:rPr>
              <a:t>1. I (not to know) what to give my brother for his birthday. 2. They (to want) publish this book in July? 3. She (to think) he (to drive) dangerously. 4. He (to understand) that he (to eat) noisily, but he always (to forget) about it. 5. Who that man (to be) who (to stand) in the doorway? 6. I (to have) no time now, I (to have) dinner. 7. Your family (to leave) St. Petersburg in summer? – Yes, we always (to go) to the seaside. We all (to like) the sea. Mother (to stay) with us to the end of August, but father (to return) much earlier. 8. Where Tom and Nick (to be) now? – They (to have) a smoke in the garden. </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30510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effectLst/>
              </a:rPr>
              <a:t>Задание 5. </a:t>
            </a:r>
            <a:r>
              <a:rPr lang="ru-RU" dirty="0" smtClean="0">
                <a:solidFill>
                  <a:schemeClr val="accent1"/>
                </a:solidFill>
              </a:rPr>
              <a:t>Составьте вопросы и ответы с данными выражениями</a:t>
            </a:r>
            <a:endParaRPr lang="ru-RU" dirty="0">
              <a:solidFill>
                <a:schemeClr val="accent1"/>
              </a:solidFill>
            </a:endParaRPr>
          </a:p>
        </p:txBody>
      </p:sp>
      <p:sp>
        <p:nvSpPr>
          <p:cNvPr id="3" name="Объект 2"/>
          <p:cNvSpPr>
            <a:spLocks noGrp="1"/>
          </p:cNvSpPr>
          <p:nvPr>
            <p:ph idx="1"/>
          </p:nvPr>
        </p:nvSpPr>
        <p:spPr/>
        <p:txBody>
          <a:bodyPr/>
          <a:lstStyle/>
          <a:p>
            <a:r>
              <a:rPr lang="en-US" sz="3600" dirty="0"/>
              <a:t>Have dinner, speaking with friends/ at 19 o`clock, at that time yesterday.</a:t>
            </a:r>
          </a:p>
          <a:p>
            <a:r>
              <a:rPr lang="en-US" sz="3600" dirty="0"/>
              <a:t>-Go to cinema, compute/ at 18 o`clock tomorrow, at this time tomorrow.</a:t>
            </a:r>
          </a:p>
          <a:p>
            <a:endParaRPr lang="ru-RU" dirty="0"/>
          </a:p>
        </p:txBody>
      </p:sp>
    </p:spTree>
    <p:extLst>
      <p:ext uri="{BB962C8B-B14F-4D97-AF65-F5344CB8AC3E}">
        <p14:creationId xmlns:p14="http://schemas.microsoft.com/office/powerpoint/2010/main" val="253446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The Present Simple (Indefinite)</a:t>
            </a:r>
            <a:endParaRPr lang="ru-RU" dirty="0"/>
          </a:p>
        </p:txBody>
      </p:sp>
      <p:sp>
        <p:nvSpPr>
          <p:cNvPr id="3" name="Объект 2"/>
          <p:cNvSpPr>
            <a:spLocks noGrp="1"/>
          </p:cNvSpPr>
          <p:nvPr>
            <p:ph idx="1"/>
          </p:nvPr>
        </p:nvSpPr>
        <p:spPr>
          <a:xfrm>
            <a:off x="457200" y="1268760"/>
            <a:ext cx="8229600" cy="5040600"/>
          </a:xfrm>
        </p:spPr>
        <p:txBody>
          <a:bodyPr/>
          <a:lstStyle/>
          <a:p>
            <a:pPr algn="ctr">
              <a:buNone/>
            </a:pPr>
            <a:r>
              <a:rPr lang="ru-RU" sz="3600" b="1" dirty="0" smtClean="0">
                <a:solidFill>
                  <a:srgbClr val="FFC000"/>
                </a:solidFill>
                <a:latin typeface="Times New Roman" pitchFamily="18" charset="0"/>
                <a:cs typeface="Times New Roman" pitchFamily="18" charset="0"/>
              </a:rPr>
              <a:t>Отрицательная форма:</a:t>
            </a:r>
            <a:endParaRPr lang="en-US" sz="3600" b="1" dirty="0">
              <a:solidFill>
                <a:srgbClr val="FFC000"/>
              </a:solidFill>
              <a:latin typeface="Times New Roman" pitchFamily="18" charset="0"/>
              <a:cs typeface="Times New Roman" pitchFamily="18" charset="0"/>
            </a:endParaRPr>
          </a:p>
          <a:p>
            <a:pPr>
              <a:buNone/>
            </a:pPr>
            <a:r>
              <a:rPr lang="ru-RU" sz="3200" dirty="0">
                <a:latin typeface="Times New Roman" pitchFamily="18" charset="0"/>
                <a:cs typeface="Times New Roman" pitchFamily="18" charset="0"/>
              </a:rPr>
              <a:t>Подлежащее + </a:t>
            </a:r>
            <a:r>
              <a:rPr lang="en-US" sz="3200" dirty="0">
                <a:solidFill>
                  <a:srgbClr val="C00000"/>
                </a:solidFill>
                <a:latin typeface="Times New Roman" pitchFamily="18" charset="0"/>
                <a:cs typeface="Times New Roman" pitchFamily="18" charset="0"/>
              </a:rPr>
              <a:t>do(it, he, she-does)</a:t>
            </a:r>
            <a:r>
              <a:rPr lang="en-US" sz="3200" dirty="0">
                <a:latin typeface="Times New Roman" pitchFamily="18" charset="0"/>
                <a:cs typeface="Times New Roman" pitchFamily="18" charset="0"/>
              </a:rPr>
              <a:t>+</a:t>
            </a:r>
            <a:r>
              <a:rPr lang="en-US" sz="3200" dirty="0">
                <a:solidFill>
                  <a:srgbClr val="C00000"/>
                </a:solidFill>
                <a:latin typeface="Times New Roman" pitchFamily="18" charset="0"/>
                <a:cs typeface="Times New Roman" pitchFamily="18" charset="0"/>
              </a:rPr>
              <a:t>not</a:t>
            </a:r>
            <a:r>
              <a:rPr lang="en-US" sz="3200" dirty="0">
                <a:latin typeface="Times New Roman" pitchFamily="18" charset="0"/>
                <a:cs typeface="Times New Roman" pitchFamily="18" charset="0"/>
              </a:rPr>
              <a:t>+ </a:t>
            </a:r>
            <a:r>
              <a:rPr lang="ru-RU" sz="3200" dirty="0">
                <a:solidFill>
                  <a:srgbClr val="C00000"/>
                </a:solidFill>
                <a:latin typeface="Times New Roman" pitchFamily="18" charset="0"/>
                <a:cs typeface="Times New Roman" pitchFamily="18" charset="0"/>
              </a:rPr>
              <a:t>смысл. глагол </a:t>
            </a:r>
            <a:r>
              <a:rPr lang="ru-RU" sz="3200" dirty="0">
                <a:latin typeface="Times New Roman" pitchFamily="18" charset="0"/>
                <a:cs typeface="Times New Roman" pitchFamily="18" charset="0"/>
              </a:rPr>
              <a:t>+ втор. члены.</a:t>
            </a:r>
          </a:p>
          <a:p>
            <a:pPr>
              <a:buNone/>
            </a:pPr>
            <a:r>
              <a:rPr lang="ru-RU"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pPr>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We </a:t>
            </a:r>
            <a:r>
              <a:rPr lang="en-US" sz="3200" dirty="0">
                <a:solidFill>
                  <a:srgbClr val="C00000"/>
                </a:solidFill>
                <a:latin typeface="Times New Roman" pitchFamily="18" charset="0"/>
                <a:cs typeface="Times New Roman" pitchFamily="18" charset="0"/>
              </a:rPr>
              <a:t>don`t speak </a:t>
            </a:r>
            <a:r>
              <a:rPr lang="en-US" sz="3200" dirty="0">
                <a:latin typeface="Times New Roman" pitchFamily="18" charset="0"/>
                <a:cs typeface="Times New Roman" pitchFamily="18" charset="0"/>
              </a:rPr>
              <a:t>English well.</a:t>
            </a:r>
          </a:p>
          <a:p>
            <a:pPr>
              <a:buNone/>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She </a:t>
            </a:r>
            <a:r>
              <a:rPr lang="en-US" sz="3200" dirty="0">
                <a:solidFill>
                  <a:srgbClr val="C00000"/>
                </a:solidFill>
                <a:latin typeface="Times New Roman" pitchFamily="18" charset="0"/>
                <a:cs typeface="Times New Roman" pitchFamily="18" charset="0"/>
              </a:rPr>
              <a:t>doesn`t read </a:t>
            </a:r>
            <a:r>
              <a:rPr lang="en-US" sz="3200" dirty="0">
                <a:latin typeface="Times New Roman" pitchFamily="18" charset="0"/>
                <a:cs typeface="Times New Roman" pitchFamily="18" charset="0"/>
              </a:rPr>
              <a:t>books every day</a:t>
            </a:r>
            <a:r>
              <a:rPr lang="en-US"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19458" name="Picture 2" descr="C:\Users\Алена\Desktop\Новая папка\learning-englis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800711"/>
            <a:ext cx="3168352" cy="2017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6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Times New Roman" pitchFamily="18" charset="0"/>
                <a:cs typeface="Times New Roman" pitchFamily="18" charset="0"/>
              </a:rPr>
              <a:t>The Present </a:t>
            </a:r>
            <a:r>
              <a:rPr lang="en-US" dirty="0" smtClean="0">
                <a:latin typeface="Times New Roman" pitchFamily="18" charset="0"/>
                <a:cs typeface="Times New Roman" pitchFamily="18" charset="0"/>
              </a:rPr>
              <a:t>Continuous</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(Настоящее </a:t>
            </a:r>
            <a:r>
              <a:rPr lang="ru-RU" dirty="0">
                <a:latin typeface="Times New Roman" pitchFamily="18" charset="0"/>
                <a:cs typeface="Times New Roman" pitchFamily="18" charset="0"/>
              </a:rPr>
              <a:t>продолженное </a:t>
            </a:r>
            <a:r>
              <a:rPr lang="ru-RU" dirty="0" smtClean="0">
                <a:latin typeface="Times New Roman" pitchFamily="18" charset="0"/>
                <a:cs typeface="Times New Roman" pitchFamily="18" charset="0"/>
              </a:rPr>
              <a:t>время)</a:t>
            </a:r>
            <a:endParaRPr lang="ru-RU" dirty="0"/>
          </a:p>
        </p:txBody>
      </p:sp>
      <p:sp>
        <p:nvSpPr>
          <p:cNvPr id="3" name="Объект 2"/>
          <p:cNvSpPr>
            <a:spLocks noGrp="1"/>
          </p:cNvSpPr>
          <p:nvPr>
            <p:ph idx="1"/>
          </p:nvPr>
        </p:nvSpPr>
        <p:spPr/>
        <p:txBody>
          <a:bodyPr/>
          <a:lstStyle/>
          <a:p>
            <a:r>
              <a:rPr lang="ru-RU" sz="3200" b="1" dirty="0">
                <a:solidFill>
                  <a:srgbClr val="FFC000"/>
                </a:solidFill>
                <a:latin typeface="Times New Roman" pitchFamily="18" charset="0"/>
                <a:cs typeface="Times New Roman" pitchFamily="18" charset="0"/>
              </a:rPr>
              <a:t>Временные указатели:</a:t>
            </a:r>
          </a:p>
          <a:p>
            <a:r>
              <a:rPr lang="en-US" sz="3200" b="1" dirty="0">
                <a:solidFill>
                  <a:srgbClr val="FFC000"/>
                </a:solidFill>
                <a:latin typeface="Times New Roman" pitchFamily="18" charset="0"/>
                <a:cs typeface="Times New Roman" pitchFamily="18" charset="0"/>
              </a:rPr>
              <a:t>Now</a:t>
            </a:r>
          </a:p>
          <a:p>
            <a:r>
              <a:rPr lang="en-US" sz="3200" b="1" dirty="0">
                <a:solidFill>
                  <a:srgbClr val="FFC000"/>
                </a:solidFill>
                <a:latin typeface="Times New Roman" pitchFamily="18" charset="0"/>
                <a:cs typeface="Times New Roman" pitchFamily="18" charset="0"/>
              </a:rPr>
              <a:t>At this moment</a:t>
            </a:r>
            <a:endParaRPr lang="ru-RU" sz="3200" b="1" dirty="0">
              <a:solidFill>
                <a:srgbClr val="FFC000"/>
              </a:solidFill>
              <a:latin typeface="Times New Roman" pitchFamily="18" charset="0"/>
              <a:cs typeface="Times New Roman" pitchFamily="18" charset="0"/>
            </a:endParaRPr>
          </a:p>
          <a:p>
            <a:endParaRPr lang="ru-RU" sz="3200" b="1"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To be</a:t>
            </a:r>
            <a:r>
              <a:rPr lang="en-US" sz="3200" b="1" dirty="0">
                <a:latin typeface="Times New Roman" pitchFamily="18" charset="0"/>
                <a:cs typeface="Times New Roman" pitchFamily="18" charset="0"/>
              </a:rPr>
              <a:t>                +                </a:t>
            </a:r>
            <a:r>
              <a:rPr lang="en-US" sz="3200" b="1" u="sng" dirty="0">
                <a:latin typeface="Times New Roman" pitchFamily="18" charset="0"/>
                <a:cs typeface="Times New Roman" pitchFamily="18" charset="0"/>
              </a:rPr>
              <a:t>Participle I</a:t>
            </a:r>
          </a:p>
          <a:p>
            <a:pPr>
              <a:buNone/>
            </a:pPr>
            <a:r>
              <a:rPr lang="en-US" sz="3200" b="1" dirty="0">
                <a:latin typeface="Times New Roman" pitchFamily="18" charset="0"/>
                <a:cs typeface="Times New Roman" pitchFamily="18" charset="0"/>
              </a:rPr>
              <a:t>   I </a:t>
            </a:r>
            <a:r>
              <a:rPr lang="ru-RU" sz="3200" b="1"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am             </a:t>
            </a:r>
            <a:r>
              <a:rPr lang="en-US" sz="3200" b="1" u="sng" dirty="0" err="1" smtClean="0">
                <a:solidFill>
                  <a:srgbClr val="FF0000"/>
                </a:solidFill>
                <a:latin typeface="Times New Roman" pitchFamily="18" charset="0"/>
                <a:cs typeface="Times New Roman" pitchFamily="18" charset="0"/>
              </a:rPr>
              <a:t>V+ing</a:t>
            </a:r>
            <a:endParaRPr lang="en-US" sz="3200" b="1" u="sng" dirty="0">
              <a:solidFill>
                <a:srgbClr val="FF0000"/>
              </a:solidFill>
              <a:latin typeface="Times New Roman" pitchFamily="18" charset="0"/>
              <a:cs typeface="Times New Roman" pitchFamily="18" charset="0"/>
            </a:endParaRPr>
          </a:p>
          <a:p>
            <a:pPr marL="137160" indent="0">
              <a:buNone/>
            </a:pPr>
            <a:r>
              <a:rPr lang="ru-RU"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You</a:t>
            </a:r>
            <a:r>
              <a:rPr lang="en-US" sz="3200" b="1" dirty="0">
                <a:latin typeface="Times New Roman" pitchFamily="18" charset="0"/>
                <a:cs typeface="Times New Roman" pitchFamily="18" charset="0"/>
              </a:rPr>
              <a:t>, we, they  </a:t>
            </a:r>
            <a:r>
              <a:rPr lang="ru-RU"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are </a:t>
            </a:r>
            <a:endParaRPr lang="en-US" sz="3200" b="1" dirty="0">
              <a:solidFill>
                <a:srgbClr val="C00000"/>
              </a:solidFill>
              <a:latin typeface="Times New Roman" pitchFamily="18" charset="0"/>
              <a:cs typeface="Times New Roman" pitchFamily="18" charset="0"/>
            </a:endParaRPr>
          </a:p>
          <a:p>
            <a:pPr marL="137160" indent="0">
              <a:buNone/>
            </a:pPr>
            <a:r>
              <a:rPr lang="ru-RU"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It</a:t>
            </a:r>
            <a:r>
              <a:rPr lang="en-US" sz="3200" b="1" dirty="0">
                <a:latin typeface="Times New Roman" pitchFamily="18" charset="0"/>
                <a:cs typeface="Times New Roman" pitchFamily="18" charset="0"/>
              </a:rPr>
              <a:t>, he, she  </a:t>
            </a:r>
            <a:r>
              <a:rPr lang="ru-RU"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is</a:t>
            </a:r>
            <a:endParaRPr lang="en-US" sz="3200" b="1" dirty="0">
              <a:solidFill>
                <a:srgbClr val="C00000"/>
              </a:solidFill>
              <a:latin typeface="Times New Roman" pitchFamily="18" charset="0"/>
              <a:cs typeface="Times New Roman" pitchFamily="18" charset="0"/>
            </a:endParaRPr>
          </a:p>
          <a:p>
            <a:endParaRPr lang="ru-RU" dirty="0"/>
          </a:p>
        </p:txBody>
      </p:sp>
      <p:pic>
        <p:nvPicPr>
          <p:cNvPr id="20483" name="Picture 3" descr="C:\Users\Алена\Desktop\Новая папка\63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00808"/>
            <a:ext cx="2795563" cy="2096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Times New Roman" pitchFamily="18" charset="0"/>
                <a:cs typeface="Times New Roman" pitchFamily="18" charset="0"/>
              </a:rPr>
              <a:t>The Present </a:t>
            </a:r>
            <a:r>
              <a:rPr lang="en-US" dirty="0" smtClean="0">
                <a:latin typeface="Times New Roman" pitchFamily="18" charset="0"/>
                <a:cs typeface="Times New Roman" pitchFamily="18" charset="0"/>
              </a:rPr>
              <a:t>Continuous</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Объект 2"/>
          <p:cNvSpPr>
            <a:spLocks noGrp="1"/>
          </p:cNvSpPr>
          <p:nvPr>
            <p:ph idx="1"/>
          </p:nvPr>
        </p:nvSpPr>
        <p:spPr/>
        <p:txBody>
          <a:bodyPr/>
          <a:lstStyle/>
          <a:p>
            <a:pPr marL="0" lvl="0" indent="0" algn="ctr">
              <a:buNone/>
            </a:pPr>
            <a:r>
              <a:rPr lang="ru-RU" sz="3600" b="1" dirty="0" smtClean="0">
                <a:solidFill>
                  <a:srgbClr val="FFC000"/>
                </a:solidFill>
                <a:latin typeface="Times New Roman" pitchFamily="18" charset="0"/>
                <a:cs typeface="Times New Roman" pitchFamily="18" charset="0"/>
              </a:rPr>
              <a:t>Утвердительная форма:</a:t>
            </a:r>
          </a:p>
          <a:p>
            <a:pPr marL="0" lvl="0" indent="0">
              <a:buNone/>
            </a:pPr>
            <a:r>
              <a:rPr lang="en-US" sz="3600" b="1" dirty="0" smtClean="0">
                <a:latin typeface="Times New Roman" pitchFamily="18" charset="0"/>
                <a:cs typeface="Times New Roman" pitchFamily="18" charset="0"/>
              </a:rPr>
              <a:t>I</a:t>
            </a:r>
            <a:r>
              <a:rPr lang="en-US" sz="3600" b="1" dirty="0" smtClean="0">
                <a:solidFill>
                  <a:prstClr val="black"/>
                </a:solidFill>
                <a:latin typeface="Times New Roman" pitchFamily="18" charset="0"/>
                <a:cs typeface="Times New Roman" pitchFamily="18" charset="0"/>
              </a:rPr>
              <a:t> </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am</a:t>
            </a:r>
            <a:r>
              <a:rPr lang="en-US" sz="3600" b="1" dirty="0">
                <a:solidFill>
                  <a:prstClr val="black"/>
                </a:solidFill>
                <a:latin typeface="Times New Roman" pitchFamily="18" charset="0"/>
                <a:cs typeface="Times New Roman" pitchFamily="18" charset="0"/>
              </a:rPr>
              <a:t> </a:t>
            </a:r>
            <a:r>
              <a:rPr lang="en-US" sz="3600" b="1" dirty="0">
                <a:latin typeface="Times New Roman" pitchFamily="18" charset="0"/>
                <a:cs typeface="Times New Roman" pitchFamily="18" charset="0"/>
              </a:rPr>
              <a:t>work</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ing</a:t>
            </a:r>
            <a:r>
              <a:rPr lang="en-US" sz="3600" b="1" dirty="0">
                <a:solidFill>
                  <a:prstClr val="black"/>
                </a:solidFill>
                <a:latin typeface="Times New Roman" pitchFamily="18" charset="0"/>
                <a:cs typeface="Times New Roman" pitchFamily="18" charset="0"/>
              </a:rPr>
              <a:t>                  </a:t>
            </a:r>
            <a:r>
              <a:rPr lang="en-US" sz="3600" b="1" dirty="0">
                <a:latin typeface="Times New Roman" pitchFamily="18" charset="0"/>
                <a:cs typeface="Times New Roman" pitchFamily="18" charset="0"/>
              </a:rPr>
              <a:t>We</a:t>
            </a:r>
            <a:r>
              <a:rPr lang="en-US" sz="3600" b="1" dirty="0">
                <a:solidFill>
                  <a:prstClr val="black"/>
                </a:solidFill>
                <a:latin typeface="Times New Roman" pitchFamily="18" charset="0"/>
                <a:cs typeface="Times New Roman" pitchFamily="18" charset="0"/>
              </a:rPr>
              <a:t> </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are</a:t>
            </a:r>
            <a:r>
              <a:rPr lang="en-US" sz="3600" b="1" dirty="0">
                <a:solidFill>
                  <a:prstClr val="black"/>
                </a:solidFill>
                <a:latin typeface="Times New Roman" pitchFamily="18" charset="0"/>
                <a:cs typeface="Times New Roman" pitchFamily="18" charset="0"/>
              </a:rPr>
              <a:t> </a:t>
            </a:r>
            <a:r>
              <a:rPr lang="en-US" sz="3600" b="1" dirty="0">
                <a:latin typeface="Times New Roman" pitchFamily="18" charset="0"/>
                <a:cs typeface="Times New Roman" pitchFamily="18" charset="0"/>
              </a:rPr>
              <a:t>work</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ing</a:t>
            </a:r>
          </a:p>
          <a:p>
            <a:pPr marL="0" lvl="0" indent="0">
              <a:buNone/>
            </a:pPr>
            <a:r>
              <a:rPr lang="en-US" sz="3600" b="1" dirty="0">
                <a:latin typeface="Times New Roman" pitchFamily="18" charset="0"/>
                <a:cs typeface="Times New Roman" pitchFamily="18" charset="0"/>
              </a:rPr>
              <a:t>You </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are</a:t>
            </a:r>
            <a:r>
              <a:rPr lang="en-US" sz="3600" b="1" dirty="0">
                <a:solidFill>
                  <a:prstClr val="black"/>
                </a:solidFill>
                <a:latin typeface="Times New Roman" pitchFamily="18" charset="0"/>
                <a:cs typeface="Times New Roman" pitchFamily="18" charset="0"/>
              </a:rPr>
              <a:t> </a:t>
            </a:r>
            <a:r>
              <a:rPr lang="en-US" sz="3600" b="1" dirty="0">
                <a:latin typeface="Times New Roman" pitchFamily="18" charset="0"/>
                <a:cs typeface="Times New Roman" pitchFamily="18" charset="0"/>
              </a:rPr>
              <a:t>work</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ing</a:t>
            </a:r>
            <a:r>
              <a:rPr lang="en-US" sz="3600" b="1" dirty="0">
                <a:solidFill>
                  <a:prstClr val="black"/>
                </a:solidFill>
                <a:latin typeface="Times New Roman" pitchFamily="18" charset="0"/>
                <a:cs typeface="Times New Roman" pitchFamily="18" charset="0"/>
              </a:rPr>
              <a:t>             </a:t>
            </a:r>
            <a:r>
              <a:rPr lang="en-US" sz="3600" b="1" dirty="0">
                <a:latin typeface="Times New Roman" pitchFamily="18" charset="0"/>
                <a:cs typeface="Times New Roman" pitchFamily="18" charset="0"/>
              </a:rPr>
              <a:t> They </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are</a:t>
            </a:r>
            <a:r>
              <a:rPr lang="en-US" sz="3600" b="1" dirty="0">
                <a:solidFill>
                  <a:prstClr val="black"/>
                </a:solidFill>
                <a:latin typeface="Times New Roman" pitchFamily="18" charset="0"/>
                <a:cs typeface="Times New Roman" pitchFamily="18" charset="0"/>
              </a:rPr>
              <a:t> </a:t>
            </a:r>
            <a:r>
              <a:rPr lang="en-US" sz="3600" b="1" dirty="0">
                <a:latin typeface="Times New Roman" pitchFamily="18" charset="0"/>
                <a:cs typeface="Times New Roman" pitchFamily="18" charset="0"/>
              </a:rPr>
              <a:t>work</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ing</a:t>
            </a:r>
          </a:p>
          <a:p>
            <a:pPr marL="0" lvl="0" indent="0">
              <a:buNone/>
            </a:pPr>
            <a:r>
              <a:rPr lang="en-US" sz="3600" b="1" dirty="0">
                <a:latin typeface="Times New Roman" pitchFamily="18" charset="0"/>
                <a:cs typeface="Times New Roman" pitchFamily="18" charset="0"/>
              </a:rPr>
              <a:t>It, he, she </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is</a:t>
            </a:r>
            <a:r>
              <a:rPr lang="en-US" sz="3600" b="1" dirty="0">
                <a:solidFill>
                  <a:prstClr val="black"/>
                </a:solidFill>
                <a:latin typeface="Times New Roman" pitchFamily="18" charset="0"/>
                <a:cs typeface="Times New Roman" pitchFamily="18" charset="0"/>
              </a:rPr>
              <a:t> </a:t>
            </a:r>
            <a:r>
              <a:rPr lang="en-US" sz="3600" b="1" dirty="0">
                <a:latin typeface="Times New Roman" pitchFamily="18" charset="0"/>
                <a:cs typeface="Times New Roman" pitchFamily="18" charset="0"/>
              </a:rPr>
              <a:t>work</a:t>
            </a:r>
            <a:r>
              <a:rPr lang="en-US" sz="3600" b="1" dirty="0">
                <a:solidFill>
                  <a:srgbClr val="C00000"/>
                </a:solidFill>
                <a:effectLst>
                  <a:glow rad="228600">
                    <a:schemeClr val="accent2">
                      <a:satMod val="175000"/>
                      <a:alpha val="40000"/>
                    </a:schemeClr>
                  </a:glow>
                </a:effectLst>
                <a:latin typeface="Times New Roman" pitchFamily="18" charset="0"/>
                <a:cs typeface="Times New Roman" pitchFamily="18" charset="0"/>
              </a:rPr>
              <a:t>ing</a:t>
            </a:r>
            <a:endParaRPr lang="ru-RU" sz="3600" b="1" dirty="0">
              <a:solidFill>
                <a:srgbClr val="C00000"/>
              </a:solidFill>
              <a:effectLst>
                <a:glow rad="228600">
                  <a:schemeClr val="accent2">
                    <a:satMod val="175000"/>
                    <a:alpha val="40000"/>
                  </a:schemeClr>
                </a:glow>
              </a:effectLst>
              <a:latin typeface="Times New Roman" pitchFamily="18" charset="0"/>
              <a:cs typeface="Times New Roman" pitchFamily="18" charset="0"/>
            </a:endParaRPr>
          </a:p>
          <a:p>
            <a:endParaRPr lang="ru-RU" dirty="0"/>
          </a:p>
        </p:txBody>
      </p:sp>
      <p:pic>
        <p:nvPicPr>
          <p:cNvPr id="21508" name="Picture 4" descr="C:\Users\Алена\Desktop\Новая папка\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244" y="3723009"/>
            <a:ext cx="3697352" cy="2616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90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400" dirty="0">
                <a:latin typeface="Times New Roman" pitchFamily="18" charset="0"/>
                <a:cs typeface="Times New Roman" pitchFamily="18" charset="0"/>
              </a:rPr>
              <a:t>The Present </a:t>
            </a:r>
            <a:r>
              <a:rPr lang="en-US" sz="4400" dirty="0" smtClean="0">
                <a:latin typeface="Times New Roman" pitchFamily="18" charset="0"/>
                <a:cs typeface="Times New Roman" pitchFamily="18" charset="0"/>
              </a:rPr>
              <a:t>Continuous</a:t>
            </a:r>
            <a:r>
              <a:rPr lang="ru-RU" sz="4400" dirty="0">
                <a:latin typeface="Times New Roman" pitchFamily="18" charset="0"/>
                <a:cs typeface="Times New Roman" pitchFamily="18" charset="0"/>
              </a:rPr>
              <a:t/>
            </a:r>
            <a:br>
              <a:rPr lang="ru-RU" sz="4400" dirty="0">
                <a:latin typeface="Times New Roman" pitchFamily="18" charset="0"/>
                <a:cs typeface="Times New Roman" pitchFamily="18" charset="0"/>
              </a:rPr>
            </a:br>
            <a:endParaRPr lang="ru-RU" sz="4400" dirty="0"/>
          </a:p>
        </p:txBody>
      </p:sp>
      <p:sp>
        <p:nvSpPr>
          <p:cNvPr id="3" name="Объект 2"/>
          <p:cNvSpPr>
            <a:spLocks noGrp="1"/>
          </p:cNvSpPr>
          <p:nvPr>
            <p:ph idx="1"/>
          </p:nvPr>
        </p:nvSpPr>
        <p:spPr/>
        <p:txBody>
          <a:bodyPr>
            <a:normAutofit fontScale="92500" lnSpcReduction="10000"/>
          </a:bodyPr>
          <a:lstStyle/>
          <a:p>
            <a:pPr algn="ctr">
              <a:buNone/>
            </a:pPr>
            <a:r>
              <a:rPr lang="ru-RU" sz="3600" b="1" dirty="0" smtClean="0">
                <a:solidFill>
                  <a:srgbClr val="FFC000"/>
                </a:solidFill>
                <a:latin typeface="Times New Roman" pitchFamily="18" charset="0"/>
                <a:cs typeface="Times New Roman" pitchFamily="18" charset="0"/>
              </a:rPr>
              <a:t>Вопросительная форма:</a:t>
            </a:r>
            <a:endParaRPr lang="ru-RU" sz="3600" b="1" dirty="0">
              <a:solidFill>
                <a:srgbClr val="FFC000"/>
              </a:solidFill>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a:p>
            <a:pPr>
              <a:buNone/>
            </a:pPr>
            <a:r>
              <a:rPr lang="ru-RU" b="1" dirty="0">
                <a:latin typeface="Times New Roman" pitchFamily="18" charset="0"/>
                <a:cs typeface="Times New Roman" pitchFamily="18" charset="0"/>
              </a:rPr>
              <a:t>   </a:t>
            </a:r>
            <a:r>
              <a:rPr lang="en-US" sz="3200" b="1" dirty="0">
                <a:latin typeface="Times New Roman" pitchFamily="18" charset="0"/>
                <a:cs typeface="Times New Roman" pitchFamily="18" charset="0"/>
              </a:rPr>
              <a:t>To be +</a:t>
            </a:r>
            <a:r>
              <a:rPr lang="ru-RU" sz="3200" b="1" dirty="0">
                <a:latin typeface="Times New Roman" pitchFamily="18" charset="0"/>
                <a:cs typeface="Times New Roman" pitchFamily="18" charset="0"/>
              </a:rPr>
              <a:t>подлежащее + </a:t>
            </a:r>
            <a:r>
              <a:rPr lang="en-US" sz="3200" b="1" dirty="0" err="1">
                <a:latin typeface="Times New Roman" pitchFamily="18" charset="0"/>
                <a:cs typeface="Times New Roman" pitchFamily="18" charset="0"/>
              </a:rPr>
              <a:t>V+ing</a:t>
            </a:r>
            <a:r>
              <a:rPr lang="en-US" sz="3200" b="1" dirty="0">
                <a:latin typeface="Times New Roman" pitchFamily="18" charset="0"/>
                <a:cs typeface="Times New Roman" pitchFamily="18" charset="0"/>
              </a:rPr>
              <a:t> +</a:t>
            </a:r>
            <a:r>
              <a:rPr lang="ru-RU" sz="3200" b="1" dirty="0">
                <a:latin typeface="Times New Roman" pitchFamily="18" charset="0"/>
                <a:cs typeface="Times New Roman" pitchFamily="18" charset="0"/>
              </a:rPr>
              <a:t>втор. члены?</a:t>
            </a:r>
          </a:p>
          <a:p>
            <a:pPr>
              <a:buNone/>
            </a:pPr>
            <a:r>
              <a:rPr lang="ru-RU" sz="3200" b="1" dirty="0">
                <a:latin typeface="Times New Roman" pitchFamily="18" charset="0"/>
                <a:cs typeface="Times New Roman" pitchFamily="18" charset="0"/>
              </a:rPr>
              <a:t>   </a:t>
            </a:r>
          </a:p>
          <a:p>
            <a:pPr>
              <a:buNone/>
            </a:pPr>
            <a:r>
              <a:rPr lang="ru-RU" sz="3200" b="1" dirty="0">
                <a:solidFill>
                  <a:srgbClr val="C00000"/>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Am</a:t>
            </a:r>
            <a:r>
              <a:rPr lang="en-US" sz="3200" b="1" dirty="0">
                <a:latin typeface="Times New Roman" pitchFamily="18" charset="0"/>
                <a:cs typeface="Times New Roman" pitchFamily="18" charset="0"/>
              </a:rPr>
              <a:t> I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p>
          <a:p>
            <a:pPr>
              <a:buNone/>
            </a:pPr>
            <a:r>
              <a:rPr lang="ru-RU"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Are</a:t>
            </a:r>
            <a:r>
              <a:rPr lang="en-US" sz="3200" b="1" dirty="0">
                <a:latin typeface="Times New Roman" pitchFamily="18" charset="0"/>
                <a:cs typeface="Times New Roman" pitchFamily="18" charset="0"/>
              </a:rPr>
              <a:t> you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p>
          <a:p>
            <a:pPr>
              <a:buNone/>
            </a:pPr>
            <a:r>
              <a:rPr lang="ru-RU"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Is </a:t>
            </a:r>
            <a:r>
              <a:rPr lang="en-US" sz="3200" b="1" dirty="0">
                <a:latin typeface="Times New Roman" pitchFamily="18" charset="0"/>
                <a:cs typeface="Times New Roman" pitchFamily="18" charset="0"/>
              </a:rPr>
              <a:t>he, she, it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p>
          <a:p>
            <a:pPr>
              <a:buNone/>
            </a:pPr>
            <a:r>
              <a:rPr lang="ru-RU"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Are</a:t>
            </a:r>
            <a:r>
              <a:rPr lang="en-US" sz="3200" b="1" dirty="0">
                <a:latin typeface="Times New Roman" pitchFamily="18" charset="0"/>
                <a:cs typeface="Times New Roman" pitchFamily="18" charset="0"/>
              </a:rPr>
              <a:t> we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p>
          <a:p>
            <a:pPr>
              <a:buNone/>
            </a:pPr>
            <a:r>
              <a:rPr lang="ru-RU"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Are</a:t>
            </a:r>
            <a:r>
              <a:rPr lang="en-US" sz="3200" b="1" dirty="0">
                <a:latin typeface="Times New Roman" pitchFamily="18" charset="0"/>
                <a:cs typeface="Times New Roman" pitchFamily="18" charset="0"/>
              </a:rPr>
              <a:t> they work</a:t>
            </a:r>
            <a:r>
              <a:rPr lang="en-US" sz="3200" b="1" dirty="0">
                <a:solidFill>
                  <a:srgbClr val="C00000"/>
                </a:solidFill>
                <a:latin typeface="Times New Roman" pitchFamily="18" charset="0"/>
                <a:cs typeface="Times New Roman" pitchFamily="18" charset="0"/>
              </a:rPr>
              <a:t>ing</a:t>
            </a:r>
            <a:r>
              <a:rPr lang="en-US" sz="3200" b="1" dirty="0">
                <a:latin typeface="Times New Roman" pitchFamily="18" charset="0"/>
                <a:cs typeface="Times New Roman" pitchFamily="18" charset="0"/>
              </a:rPr>
              <a:t>?</a:t>
            </a:r>
            <a:endParaRPr lang="ru-RU" sz="3200" dirty="0"/>
          </a:p>
        </p:txBody>
      </p:sp>
      <p:pic>
        <p:nvPicPr>
          <p:cNvPr id="22531" name="Picture 3" descr="C:\Users\Алена\Desktop\Новая папка\3A0D9E27_5655_49A4_94CF_8BC299221ED8_mw800_mh600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645024"/>
            <a:ext cx="2892278" cy="2539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28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a:latin typeface="Times New Roman" pitchFamily="18" charset="0"/>
                <a:cs typeface="Times New Roman" pitchFamily="18" charset="0"/>
              </a:rPr>
              <a:t>The Present </a:t>
            </a:r>
            <a:r>
              <a:rPr lang="en-US" sz="4000" dirty="0" smtClean="0">
                <a:latin typeface="Times New Roman" pitchFamily="18" charset="0"/>
                <a:cs typeface="Times New Roman" pitchFamily="18" charset="0"/>
              </a:rPr>
              <a:t>Continuous</a:t>
            </a: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endParaRPr lang="ru-RU" sz="4000" dirty="0"/>
          </a:p>
        </p:txBody>
      </p:sp>
      <p:sp>
        <p:nvSpPr>
          <p:cNvPr id="3" name="Объект 2"/>
          <p:cNvSpPr>
            <a:spLocks noGrp="1"/>
          </p:cNvSpPr>
          <p:nvPr>
            <p:ph idx="1"/>
          </p:nvPr>
        </p:nvSpPr>
        <p:spPr/>
        <p:txBody>
          <a:bodyPr/>
          <a:lstStyle/>
          <a:p>
            <a:pPr marL="137160" indent="0" algn="ctr">
              <a:buNone/>
            </a:pPr>
            <a:r>
              <a:rPr lang="ru-RU" sz="3200" b="1" dirty="0" smtClean="0">
                <a:solidFill>
                  <a:srgbClr val="FFC000"/>
                </a:solidFill>
                <a:latin typeface="Times New Roman" pitchFamily="18" charset="0"/>
                <a:cs typeface="Times New Roman" pitchFamily="18" charset="0"/>
              </a:rPr>
              <a:t>Отрицательная форма:</a:t>
            </a:r>
          </a:p>
          <a:p>
            <a:pPr marL="137160" indent="0" algn="ctr">
              <a:buNone/>
            </a:pPr>
            <a:r>
              <a:rPr lang="ru-RU" sz="3200" b="1" dirty="0" smtClean="0">
                <a:latin typeface="Times New Roman" pitchFamily="18" charset="0"/>
                <a:cs typeface="Times New Roman" pitchFamily="18" charset="0"/>
              </a:rPr>
              <a:t>Подлежащее </a:t>
            </a:r>
            <a:r>
              <a:rPr lang="ru-RU"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to be </a:t>
            </a:r>
            <a:r>
              <a:rPr lang="en-US" sz="3200" b="1" dirty="0">
                <a:latin typeface="Times New Roman" pitchFamily="18" charset="0"/>
                <a:cs typeface="Times New Roman" pitchFamily="18" charset="0"/>
              </a:rPr>
              <a:t>+ not + </a:t>
            </a:r>
            <a:r>
              <a:rPr lang="en-US" sz="3200" b="1" dirty="0" err="1">
                <a:solidFill>
                  <a:srgbClr val="C00000"/>
                </a:solidFill>
                <a:latin typeface="Times New Roman" pitchFamily="18" charset="0"/>
                <a:cs typeface="Times New Roman" pitchFamily="18" charset="0"/>
              </a:rPr>
              <a:t>V+ing</a:t>
            </a:r>
            <a:r>
              <a:rPr lang="en-US" sz="3200" b="1" dirty="0">
                <a:latin typeface="Times New Roman" pitchFamily="18" charset="0"/>
                <a:cs typeface="Times New Roman" pitchFamily="18" charset="0"/>
              </a:rPr>
              <a:t> +</a:t>
            </a:r>
            <a:r>
              <a:rPr lang="ru-RU" sz="3200" b="1" dirty="0">
                <a:latin typeface="Times New Roman" pitchFamily="18" charset="0"/>
                <a:cs typeface="Times New Roman" pitchFamily="18" charset="0"/>
              </a:rPr>
              <a:t> втор. члены.</a:t>
            </a:r>
          </a:p>
          <a:p>
            <a:pPr marL="0" indent="0">
              <a:buNone/>
            </a:pPr>
            <a:r>
              <a:rPr lang="en-US" sz="3200" b="1" dirty="0">
                <a:latin typeface="Times New Roman" pitchFamily="18" charset="0"/>
                <a:cs typeface="Times New Roman" pitchFamily="18" charset="0"/>
              </a:rPr>
              <a:t>I </a:t>
            </a:r>
            <a:r>
              <a:rPr lang="en-US" sz="3200" b="1" dirty="0">
                <a:solidFill>
                  <a:srgbClr val="C00000"/>
                </a:solidFill>
                <a:latin typeface="Times New Roman" pitchFamily="18" charset="0"/>
                <a:cs typeface="Times New Roman" pitchFamily="18" charset="0"/>
              </a:rPr>
              <a:t>am</a:t>
            </a:r>
            <a:r>
              <a:rPr lang="en-US" sz="3200" b="1" dirty="0">
                <a:latin typeface="Times New Roman" pitchFamily="18" charset="0"/>
                <a:cs typeface="Times New Roman" pitchFamily="18" charset="0"/>
              </a:rPr>
              <a:t> not work</a:t>
            </a:r>
            <a:r>
              <a:rPr lang="en-US" sz="3200" b="1" dirty="0">
                <a:solidFill>
                  <a:srgbClr val="C00000"/>
                </a:solidFill>
                <a:latin typeface="Times New Roman" pitchFamily="18" charset="0"/>
                <a:cs typeface="Times New Roman" pitchFamily="18" charset="0"/>
              </a:rPr>
              <a:t>ing</a:t>
            </a:r>
          </a:p>
          <a:p>
            <a:pPr marL="0" indent="0">
              <a:buNone/>
            </a:pPr>
            <a:r>
              <a:rPr lang="en-US" sz="3200" b="1" dirty="0">
                <a:latin typeface="Times New Roman" pitchFamily="18" charset="0"/>
                <a:cs typeface="Times New Roman" pitchFamily="18" charset="0"/>
              </a:rPr>
              <a:t>You </a:t>
            </a:r>
            <a:r>
              <a:rPr lang="en-US" sz="3200" b="1" dirty="0">
                <a:solidFill>
                  <a:srgbClr val="C00000"/>
                </a:solidFill>
                <a:latin typeface="Times New Roman" pitchFamily="18" charset="0"/>
                <a:cs typeface="Times New Roman" pitchFamily="18" charset="0"/>
              </a:rPr>
              <a:t>are </a:t>
            </a:r>
            <a:r>
              <a:rPr lang="en-US" sz="3200" b="1" dirty="0">
                <a:latin typeface="Times New Roman" pitchFamily="18" charset="0"/>
                <a:cs typeface="Times New Roman" pitchFamily="18" charset="0"/>
              </a:rPr>
              <a:t>not work</a:t>
            </a:r>
            <a:r>
              <a:rPr lang="en-US" sz="3200" b="1" dirty="0">
                <a:solidFill>
                  <a:srgbClr val="C00000"/>
                </a:solidFill>
                <a:latin typeface="Times New Roman" pitchFamily="18" charset="0"/>
                <a:cs typeface="Times New Roman" pitchFamily="18" charset="0"/>
              </a:rPr>
              <a:t>ing</a:t>
            </a:r>
          </a:p>
          <a:p>
            <a:pPr marL="0" indent="0">
              <a:buNone/>
            </a:pPr>
            <a:r>
              <a:rPr lang="en-US" sz="3200" b="1" dirty="0">
                <a:latin typeface="Times New Roman" pitchFamily="18" charset="0"/>
                <a:cs typeface="Times New Roman" pitchFamily="18" charset="0"/>
              </a:rPr>
              <a:t>It, he, she </a:t>
            </a:r>
            <a:r>
              <a:rPr lang="en-US" sz="3200" b="1" dirty="0">
                <a:solidFill>
                  <a:srgbClr val="C00000"/>
                </a:solidFill>
                <a:latin typeface="Times New Roman" pitchFamily="18" charset="0"/>
                <a:cs typeface="Times New Roman" pitchFamily="18" charset="0"/>
              </a:rPr>
              <a:t>is</a:t>
            </a:r>
            <a:r>
              <a:rPr lang="en-US" sz="3200" b="1" dirty="0">
                <a:latin typeface="Times New Roman" pitchFamily="18" charset="0"/>
                <a:cs typeface="Times New Roman" pitchFamily="18" charset="0"/>
              </a:rPr>
              <a:t> not work</a:t>
            </a:r>
            <a:r>
              <a:rPr lang="en-US" sz="3200" b="1" dirty="0">
                <a:solidFill>
                  <a:srgbClr val="C00000"/>
                </a:solidFill>
                <a:latin typeface="Times New Roman" pitchFamily="18" charset="0"/>
                <a:cs typeface="Times New Roman" pitchFamily="18" charset="0"/>
              </a:rPr>
              <a:t>ing</a:t>
            </a:r>
          </a:p>
          <a:p>
            <a:pPr marL="0" indent="0">
              <a:buNone/>
            </a:pPr>
            <a:r>
              <a:rPr lang="en-US" sz="3200" b="1" dirty="0">
                <a:latin typeface="Times New Roman" pitchFamily="18" charset="0"/>
                <a:cs typeface="Times New Roman" pitchFamily="18" charset="0"/>
              </a:rPr>
              <a:t>We </a:t>
            </a:r>
            <a:r>
              <a:rPr lang="en-US" sz="3200" b="1" dirty="0">
                <a:solidFill>
                  <a:srgbClr val="C00000"/>
                </a:solidFill>
                <a:latin typeface="Times New Roman" pitchFamily="18" charset="0"/>
                <a:cs typeface="Times New Roman" pitchFamily="18" charset="0"/>
              </a:rPr>
              <a:t>are</a:t>
            </a:r>
            <a:r>
              <a:rPr lang="ru-RU" sz="3200" b="1" dirty="0">
                <a:latin typeface="Times New Roman" pitchFamily="18" charset="0"/>
                <a:cs typeface="Times New Roman" pitchFamily="18" charset="0"/>
              </a:rPr>
              <a:t> </a:t>
            </a:r>
            <a:r>
              <a:rPr lang="en-US" sz="3200" b="1" dirty="0">
                <a:latin typeface="Times New Roman" pitchFamily="18" charset="0"/>
                <a:cs typeface="Times New Roman" pitchFamily="18" charset="0"/>
              </a:rPr>
              <a:t>not work</a:t>
            </a:r>
            <a:r>
              <a:rPr lang="en-US" sz="3200" b="1" dirty="0">
                <a:solidFill>
                  <a:srgbClr val="C00000"/>
                </a:solidFill>
                <a:latin typeface="Times New Roman" pitchFamily="18" charset="0"/>
                <a:cs typeface="Times New Roman" pitchFamily="18" charset="0"/>
              </a:rPr>
              <a:t>ing</a:t>
            </a:r>
          </a:p>
          <a:p>
            <a:pPr marL="0" indent="0">
              <a:buNone/>
            </a:pPr>
            <a:r>
              <a:rPr lang="en-US" sz="3200" b="1" dirty="0">
                <a:latin typeface="Times New Roman" pitchFamily="18" charset="0"/>
                <a:cs typeface="Times New Roman" pitchFamily="18" charset="0"/>
              </a:rPr>
              <a:t>They </a:t>
            </a:r>
            <a:r>
              <a:rPr lang="en-US" sz="3200" b="1" dirty="0">
                <a:solidFill>
                  <a:srgbClr val="C00000"/>
                </a:solidFill>
                <a:latin typeface="Times New Roman" pitchFamily="18" charset="0"/>
                <a:cs typeface="Times New Roman" pitchFamily="18" charset="0"/>
              </a:rPr>
              <a:t>are </a:t>
            </a:r>
            <a:r>
              <a:rPr lang="en-US" sz="3200" b="1" dirty="0">
                <a:latin typeface="Times New Roman" pitchFamily="18" charset="0"/>
                <a:cs typeface="Times New Roman" pitchFamily="18" charset="0"/>
              </a:rPr>
              <a:t>not work</a:t>
            </a:r>
            <a:r>
              <a:rPr lang="en-US" sz="3200" b="1" dirty="0">
                <a:solidFill>
                  <a:srgbClr val="C00000"/>
                </a:solidFill>
                <a:latin typeface="Times New Roman" pitchFamily="18" charset="0"/>
                <a:cs typeface="Times New Roman" pitchFamily="18" charset="0"/>
              </a:rPr>
              <a:t>ing</a:t>
            </a:r>
            <a:endParaRPr lang="ru-RU" sz="3200" b="1" dirty="0">
              <a:solidFill>
                <a:srgbClr val="C00000"/>
              </a:solidFill>
              <a:latin typeface="Times New Roman" pitchFamily="18" charset="0"/>
              <a:cs typeface="Times New Roman" pitchFamily="18" charset="0"/>
            </a:endParaRPr>
          </a:p>
          <a:p>
            <a:endParaRPr lang="ru-RU" dirty="0"/>
          </a:p>
        </p:txBody>
      </p:sp>
      <p:pic>
        <p:nvPicPr>
          <p:cNvPr id="25602" name="Picture 2" descr="C:\Users\Алена\Desktop\Новая папка\1299682594_engl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17032"/>
            <a:ext cx="3805509"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74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353</TotalTime>
  <Words>1907</Words>
  <Application>Microsoft Office PowerPoint</Application>
  <PresentationFormat>Экран (4:3)</PresentationFormat>
  <Paragraphs>306</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Апекс</vt:lpstr>
      <vt:lpstr> Система времён  английского глагола</vt:lpstr>
      <vt:lpstr>The Present Simple (Indefinite)</vt:lpstr>
      <vt:lpstr>The Present Simple (Indefinite)</vt:lpstr>
      <vt:lpstr>The Present Indefinite (Simple)</vt:lpstr>
      <vt:lpstr>The Present Simple (Indefinite)</vt:lpstr>
      <vt:lpstr>The Present Continuous (Настоящее продолженное время)</vt:lpstr>
      <vt:lpstr>The Present Continuous </vt:lpstr>
      <vt:lpstr>The Present Continuous </vt:lpstr>
      <vt:lpstr>The Present Continuous </vt:lpstr>
      <vt:lpstr>The Present Perfect (Настоящее завершенное время)</vt:lpstr>
      <vt:lpstr> The Present Perfect </vt:lpstr>
      <vt:lpstr>The Present Perfect </vt:lpstr>
      <vt:lpstr> The Present Perfect </vt:lpstr>
      <vt:lpstr>The Past Simple (простое прошедшее время)</vt:lpstr>
      <vt:lpstr> The Past Simple</vt:lpstr>
      <vt:lpstr>The Past Simple</vt:lpstr>
      <vt:lpstr>The Past Simple</vt:lpstr>
      <vt:lpstr>The Past Simple</vt:lpstr>
      <vt:lpstr>The Past Continuous (прошедшее длительное время)</vt:lpstr>
      <vt:lpstr>The Past Continuous</vt:lpstr>
      <vt:lpstr>The Past Continuous</vt:lpstr>
      <vt:lpstr>The Past Continuous</vt:lpstr>
      <vt:lpstr>The Past  Perfect ( Прошедшее законченное время)</vt:lpstr>
      <vt:lpstr>The Past  Perfect</vt:lpstr>
      <vt:lpstr>The Past  Perfect</vt:lpstr>
      <vt:lpstr>The Past  Perfect</vt:lpstr>
      <vt:lpstr>The Future Simple (простое будущее время)</vt:lpstr>
      <vt:lpstr>The Future Simple</vt:lpstr>
      <vt:lpstr>The Future Simple</vt:lpstr>
      <vt:lpstr>The Future Simple</vt:lpstr>
      <vt:lpstr> (будущее длительное время)</vt:lpstr>
      <vt:lpstr>The Future Continuous</vt:lpstr>
      <vt:lpstr>The Future Continuous </vt:lpstr>
      <vt:lpstr>The Future Continuous</vt:lpstr>
      <vt:lpstr>The Future Perfect (будущее завершенное время)</vt:lpstr>
      <vt:lpstr>The Future Perfect</vt:lpstr>
      <vt:lpstr>The Future Perfect</vt:lpstr>
      <vt:lpstr>The Future Perfect</vt:lpstr>
      <vt:lpstr> The Present Indefinite (Simple)</vt:lpstr>
      <vt:lpstr>Задание 1. Определите время сказуемого: </vt:lpstr>
      <vt:lpstr>Задание 2 . Найдите предложение, в которых сказуемое выражено глаголами в Past Perfect и переведите.</vt:lpstr>
      <vt:lpstr>Задание 3.  Составьте предложения, используя слова, данные в скобках.</vt:lpstr>
      <vt:lpstr>Задание 4. Раскройте скобки</vt:lpstr>
      <vt:lpstr>Задание 5. Составьте вопросы и ответы с данными выражениями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Past Continuous   The Present Indefinite (Simple)  The Future Simple (Indefinite)</dc:title>
  <dc:creator>ИГОРЬ</dc:creator>
  <cp:lastModifiedBy>Алёна</cp:lastModifiedBy>
  <cp:revision>26</cp:revision>
  <dcterms:created xsi:type="dcterms:W3CDTF">2015-05-05T18:25:34Z</dcterms:created>
  <dcterms:modified xsi:type="dcterms:W3CDTF">2015-05-08T02:55:42Z</dcterms:modified>
</cp:coreProperties>
</file>