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4" r:id="rId3"/>
    <p:sldId id="267" r:id="rId4"/>
    <p:sldId id="266" r:id="rId5"/>
    <p:sldId id="265" r:id="rId6"/>
    <p:sldId id="278" r:id="rId7"/>
    <p:sldId id="269" r:id="rId8"/>
    <p:sldId id="274" r:id="rId9"/>
    <p:sldId id="276" r:id="rId10"/>
    <p:sldId id="263" r:id="rId11"/>
    <p:sldId id="275" r:id="rId12"/>
    <p:sldId id="268" r:id="rId13"/>
    <p:sldId id="270" r:id="rId14"/>
    <p:sldId id="277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033-A6F3-454A-8D96-78740461468C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AD35-A8C2-4147-B87F-8B9DC5268D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71604" y="1785926"/>
            <a:ext cx="6143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Синус и косинус. </a:t>
            </a: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Тангенс и котангенс 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кр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3357562"/>
            <a:ext cx="3257143" cy="29714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14678" y="571480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1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1714488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синус и косинус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при: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el-GR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/4</a:t>
            </a:r>
            <a:endParaRPr lang="ru-RU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5852" y="214311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2571744"/>
            <a:ext cx="914406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Т.к. числам </a:t>
            </a:r>
            <a:r>
              <a:rPr lang="en-US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-целое число) соответствует одна и тоже точка числовой окружности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= 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+ 5/4)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= 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2π •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 ) = sin(t)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 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2π •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 ) 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sin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sin(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π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= -sin(t)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 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= 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-sin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 таблицы значений синуса и косинуса получаем: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000496" y="6000768"/>
            <a:ext cx="1430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5429264"/>
            <a:ext cx="4095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5929330"/>
            <a:ext cx="4095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14678" y="571480"/>
            <a:ext cx="25003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2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5852" y="214311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1714488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синус и косинус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при: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t= -49</a:t>
            </a:r>
            <a:r>
              <a:rPr lang="el-GR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/3</a:t>
            </a:r>
            <a:endParaRPr lang="ru-RU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2571744"/>
            <a:ext cx="9144064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Т.к. числам </a:t>
            </a:r>
            <a:r>
              <a:rPr lang="en-US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-целое число) соответствует одна и тоже точка числовой окружности  то:</a:t>
            </a:r>
          </a:p>
          <a:p>
            <a:pPr algn="ctr"/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-49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-16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(-8)</a:t>
            </a:r>
            <a:endParaRPr lang="ru-RU" b="1" i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2π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sin(t)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cos(t 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2π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cos(t) 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(-8)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(-8)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sin(- t) = -sin(t)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cos(- t) = cos(t)</a:t>
            </a: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-sin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Из таблицы значений синуса и косинуса получаем: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-49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 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/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cos(-49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5500702"/>
            <a:ext cx="3143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6072206"/>
            <a:ext cx="22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1500174"/>
            <a:ext cx="3143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642910" y="1571612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Решить уравнение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a) sin(t)=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,     б)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sin(t) &gt;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43306" y="428604"/>
            <a:ext cx="2000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3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00166" y="2000240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500306"/>
            <a:ext cx="831118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sin(t) –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из определения, это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ордината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точки числовой окружности. </a:t>
            </a:r>
          </a:p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Значит на числовой окружности нужно найти точки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ординатой</a:t>
            </a:r>
          </a:p>
          <a:p>
            <a:endParaRPr lang="ru-RU" sz="800" b="1" i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     и записать, каким числам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t,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они соответствуют - точки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на рисунке.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928662" y="3643314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а) Точка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имееют координаты: 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 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8662" y="5214950"/>
            <a:ext cx="4129272" cy="11592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Ответ :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π/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k </a:t>
            </a:r>
            <a:endParaRPr lang="ru-RU" sz="2400" i="1" baseline="-25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800" i="1" baseline="-2500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el-GR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 &lt;t&lt;</a:t>
            </a:r>
            <a:r>
              <a:rPr 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endParaRPr lang="ru-RU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24" y="4357694"/>
            <a:ext cx="4929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б) Уравнению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 &gt; ½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 это дуга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FG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тогда: 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 &lt;t&lt;2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 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Крайняя задача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3571876"/>
            <a:ext cx="3258867" cy="2973002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500174"/>
            <a:ext cx="3143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143248"/>
            <a:ext cx="3143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428604"/>
            <a:ext cx="24288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4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1500175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baseline="-25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Решить уравнение </a:t>
            </a:r>
            <a:r>
              <a:rPr lang="ru-RU" sz="2800" b="1" baseline="-2500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en-US" sz="2800" b="1" baseline="-25000" smtClean="0">
                <a:latin typeface="Times New Roman" pitchFamily="18" charset="0"/>
                <a:cs typeface="Times New Roman" pitchFamily="18" charset="0"/>
              </a:rPr>
              <a:t>cos(t)=</a:t>
            </a:r>
            <a:r>
              <a:rPr lang="ru-RU" sz="2800" b="1" baseline="-25000" smtClean="0">
                <a:latin typeface="Times New Roman" pitchFamily="18" charset="0"/>
                <a:cs typeface="Times New Roman" pitchFamily="18" charset="0"/>
              </a:rPr>
              <a:t>1/2 б) </a:t>
            </a:r>
            <a:r>
              <a:rPr lang="en-US" sz="2800" b="1" baseline="-25000" smtClean="0">
                <a:latin typeface="Times New Roman" pitchFamily="18" charset="0"/>
                <a:cs typeface="Times New Roman" pitchFamily="18" charset="0"/>
              </a:rPr>
              <a:t>cos(t)&gt;1/2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2214554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cos(t) –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из определения,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абсцисса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точки числовой окружности. </a:t>
            </a:r>
          </a:p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Значит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на числовой окружности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нужно найти точки с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абсциссой равной 1/2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          и записать, каким числам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t,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они соответствуют – </a:t>
            </a:r>
          </a:p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точки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на рисунке</a:t>
            </a: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3714752"/>
            <a:ext cx="43887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а) Точка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соответствуют координаты: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-π/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57224" y="5357826"/>
            <a:ext cx="387920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Ответ :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l-GR" sz="2400" b="1" i="1" baseline="-25000" smtClean="0">
                <a:latin typeface="Times New Roman" pitchFamily="18" charset="0"/>
                <a:cs typeface="Times New Roman" pitchFamily="18" charset="0"/>
              </a:rPr>
              <a:t> -π/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400" b="1" i="1" baseline="-25000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l-GR" sz="2400" b="1" i="1" baseline="-25000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400" b="1" i="1" baseline="-25000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k </a:t>
            </a:r>
            <a:endParaRPr lang="ru-RU" sz="2400" b="1" i="1" baseline="-25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de-DE" sz="2400" b="1" i="1" baseline="-25000" smtClean="0">
                <a:latin typeface="Times New Roman" pitchFamily="18" charset="0"/>
                <a:cs typeface="Times New Roman" pitchFamily="18" charset="0"/>
              </a:rPr>
              <a:t>–π/3 +2 π •k &lt;t&lt; π/3 +2 π •k </a:t>
            </a:r>
          </a:p>
          <a:p>
            <a:pPr algn="just"/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7224" y="4357694"/>
            <a:ext cx="4929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б) Уравнению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x &gt;1/2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соответствует дуга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FG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тогда: 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-π/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Крайняя задача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3429000"/>
            <a:ext cx="3258867" cy="29730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5786454"/>
            <a:ext cx="500066" cy="4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5143512"/>
            <a:ext cx="50006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500430" y="500042"/>
            <a:ext cx="21431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5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5852" y="214311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1714488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тангенс и котангенс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при: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t= -7</a:t>
            </a:r>
            <a:r>
              <a:rPr lang="el-GR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/3</a:t>
            </a:r>
            <a:endParaRPr lang="ru-RU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2571744"/>
            <a:ext cx="9144064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Т.к. числам 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-целое число) соответствует одна и тоже точка числовой окружности  то: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-7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 ) 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 •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 ) 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) 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) 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(-x) = 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(-x) = 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 таблицы значений получаем: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-7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= 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-7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= 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57356" y="571480"/>
            <a:ext cx="56961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для самостоятельного решения: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1214422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синус и косинус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t=61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6, t=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/3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1714488"/>
            <a:ext cx="8001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2)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Решить уравнение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a) sin(t)= -½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б)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sin(t) &gt; -½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sin(t) &lt; -½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2214554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Решить уравнение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½,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 &gt;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½,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 &lt;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½,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2714620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тангенс и котангенс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а)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t=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6 б)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t=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41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4500570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2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164305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Что будем изучать: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2428868"/>
            <a:ext cx="3550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 синуса и косинуса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14480" y="2857496"/>
            <a:ext cx="399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 тангенса и котангенса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3108" y="3286124"/>
            <a:ext cx="4640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Основное тригонометрическое тождество</a:t>
            </a:r>
            <a:endParaRPr lang="ru-RU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00562" y="4929198"/>
            <a:ext cx="1869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 задач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28860" y="3714752"/>
            <a:ext cx="6281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Таблица значений синуса, косинуса, тангенса, котангенса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00430" y="4143380"/>
            <a:ext cx="2296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свойства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29058" y="4500570"/>
            <a:ext cx="2858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Синус и косинус в жизни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43306" y="1214422"/>
            <a:ext cx="1603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Синус и косинус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1643050"/>
            <a:ext cx="900115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Ребята, давайте отметим на </a:t>
            </a:r>
            <a:r>
              <a:rPr lang="ru-RU" sz="2000" i="1" smtClean="0">
                <a:latin typeface="Times New Roman" pitchFamily="18" charset="0"/>
                <a:cs typeface="Times New Roman" pitchFamily="18" charset="0"/>
              </a:rPr>
              <a:t>числовой окружности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точку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, посмотрите рисунок,  </a:t>
            </a:r>
          </a:p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наша точка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соответствует некоторому числу 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числовой окружности,  </a:t>
            </a:r>
          </a:p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тогда 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абсциссу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точки 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Р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будем называть 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косинусом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 и обозначать 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ординату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точки 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Р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назовем 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синусом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 и обозначим 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643042" y="4214818"/>
            <a:ext cx="26432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mtClean="0">
                <a:latin typeface="Times New Roman" pitchFamily="18" charset="0"/>
                <a:cs typeface="Times New Roman" pitchFamily="18" charset="0"/>
              </a:rPr>
              <a:t>Наша точка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(x,y)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тогда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X = cos(t)</a:t>
            </a:r>
          </a:p>
          <a:p>
            <a:pPr algn="ctr"/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Y = sin(t)</a:t>
            </a:r>
            <a:endParaRPr lang="ru-RU" b="1" i="1" smtClean="0"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571472" y="3143248"/>
            <a:ext cx="4214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как будет выглядеть запись синуса и косинуса на математическом языке?</a:t>
            </a:r>
            <a:endParaRPr lang="ru-RU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окр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3286124"/>
            <a:ext cx="3257143" cy="297142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00166" y="378619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Давайте посмотрим: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Тангенс и котангенс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28662" y="2357430"/>
            <a:ext cx="7429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mtClean="0">
                <a:latin typeface="Times New Roman" pitchFamily="18" charset="0"/>
                <a:cs typeface="Times New Roman" pitchFamily="18" charset="0"/>
              </a:rPr>
              <a:t>Отношение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синуса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к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косинусу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того же числа называют 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тангенсом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и обозначают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mtClean="0">
                <a:latin typeface="Times New Roman" pitchFamily="18" charset="0"/>
                <a:cs typeface="Times New Roman" pitchFamily="18" charset="0"/>
              </a:rPr>
              <a:t>Отношение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косинуса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к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синусу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того же числа называют 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котангенсом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и обозначают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ctg(t)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142976" y="5429264"/>
            <a:ext cx="6643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Стоит заметить, так как на 0 делить нельзя, то, для </a:t>
            </a:r>
          </a:p>
          <a:p>
            <a:pPr algn="ctr"/>
            <a:r>
              <a:rPr lang="ru-RU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тангенса </a:t>
            </a:r>
            <a:r>
              <a:rPr lang="en-US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cos(t) ≠ 0,  </a:t>
            </a:r>
            <a:r>
              <a:rPr lang="ru-RU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для котангенса </a:t>
            </a:r>
            <a:r>
              <a:rPr lang="en-US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sin(t) ≠ 0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43306" y="1285860"/>
            <a:ext cx="1603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1714488"/>
            <a:ext cx="857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 же важно определить понятие тангенса и котангенса числа </a:t>
            </a:r>
            <a:r>
              <a:rPr lang="en-US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числовой окружности, запишем определения:  </a:t>
            </a:r>
            <a:endParaRPr lang="ru-RU" sz="1600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714752"/>
            <a:ext cx="2973387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786190"/>
            <a:ext cx="3182937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1643050"/>
            <a:ext cx="250954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1214414" y="571480"/>
            <a:ext cx="7017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Основное тригонометрическое тождество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7224" y="1857364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Давайте вспомним уравнение числовой окружности: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720" y="2214554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нашему числу Х соответствует </a:t>
            </a:r>
            <a:r>
              <a:rPr lang="ru-RU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абсцисса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координатной плоскости, а числу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ордината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, посмотрим 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определение синуса и косинуса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на первом слайде и получим: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00760" y="3143248"/>
            <a:ext cx="2643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Важно, запомните!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7158" y="4000504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Значения синуса, косинуса, тангенса, котангенса в четвертях окружности: 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928934"/>
            <a:ext cx="55467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857224" y="3714752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 </a:t>
            </a:r>
            <a:endParaRPr lang="ru-RU"/>
          </a:p>
        </p:txBody>
      </p:sp>
      <p:pic>
        <p:nvPicPr>
          <p:cNvPr id="22" name="Рисунок 21" descr="синус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4500570"/>
            <a:ext cx="2124504" cy="2143140"/>
          </a:xfrm>
          <a:prstGeom prst="rect">
            <a:avLst/>
          </a:prstGeom>
        </p:spPr>
      </p:pic>
      <p:pic>
        <p:nvPicPr>
          <p:cNvPr id="23" name="Рисунок 22" descr="косинус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736" y="4500570"/>
            <a:ext cx="2143140" cy="2161940"/>
          </a:xfrm>
          <a:prstGeom prst="rect">
            <a:avLst/>
          </a:prstGeom>
        </p:spPr>
      </p:pic>
      <p:pic>
        <p:nvPicPr>
          <p:cNvPr id="24" name="Рисунок 23" descr="t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7752" y="4500570"/>
            <a:ext cx="2124290" cy="2142924"/>
          </a:xfrm>
          <a:prstGeom prst="rect">
            <a:avLst/>
          </a:prstGeom>
        </p:spPr>
      </p:pic>
      <p:pic>
        <p:nvPicPr>
          <p:cNvPr id="25" name="Рисунок 24" descr="ctg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9496" y="4500570"/>
            <a:ext cx="2124504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 bwMode="auto">
          <a:xfrm>
            <a:off x="2916238" y="1268413"/>
            <a:ext cx="800100" cy="723900"/>
            <a:chOff x="136" y="1616"/>
            <a:chExt cx="504" cy="456"/>
          </a:xfrm>
        </p:grpSpPr>
        <p:sp useBgFill="1">
          <p:nvSpPr>
            <p:cNvPr id="21818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6" y="1616"/>
              <a:ext cx="504" cy="4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9" name="Rectangle 4"/>
            <p:cNvSpPr>
              <a:spLocks noChangeArrowheads="1"/>
            </p:cNvSpPr>
            <p:nvPr/>
          </p:nvSpPr>
          <p:spPr bwMode="auto">
            <a:xfrm>
              <a:off x="142" y="1622"/>
              <a:ext cx="492" cy="44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20" name="Rectangle 5"/>
            <p:cNvSpPr>
              <a:spLocks noChangeArrowheads="1"/>
            </p:cNvSpPr>
            <p:nvPr/>
          </p:nvSpPr>
          <p:spPr bwMode="auto">
            <a:xfrm>
              <a:off x="220" y="1796"/>
              <a:ext cx="68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- 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821" name="Rectangle 6"/>
            <p:cNvSpPr>
              <a:spLocks noChangeArrowheads="1"/>
            </p:cNvSpPr>
            <p:nvPr/>
          </p:nvSpPr>
          <p:spPr bwMode="auto">
            <a:xfrm>
              <a:off x="388" y="1706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822" name="Freeform 7"/>
            <p:cNvSpPr>
              <a:spLocks/>
            </p:cNvSpPr>
            <p:nvPr/>
          </p:nvSpPr>
          <p:spPr bwMode="auto">
            <a:xfrm>
              <a:off x="316" y="1694"/>
              <a:ext cx="138" cy="138"/>
            </a:xfrm>
            <a:custGeom>
              <a:avLst/>
              <a:gdLst>
                <a:gd name="T0" fmla="*/ 0 w 23"/>
                <a:gd name="T1" fmla="*/ 16 h 23"/>
                <a:gd name="T2" fmla="*/ 2 w 23"/>
                <a:gd name="T3" fmla="*/ 16 h 23"/>
                <a:gd name="T4" fmla="*/ 5 w 23"/>
                <a:gd name="T5" fmla="*/ 23 h 23"/>
                <a:gd name="T6" fmla="*/ 11 w 23"/>
                <a:gd name="T7" fmla="*/ 0 h 23"/>
                <a:gd name="T8" fmla="*/ 23 w 23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16"/>
                  </a:moveTo>
                  <a:lnTo>
                    <a:pt x="2" y="16"/>
                  </a:lnTo>
                  <a:lnTo>
                    <a:pt x="5" y="23"/>
                  </a:lnTo>
                  <a:lnTo>
                    <a:pt x="11" y="0"/>
                  </a:lnTo>
                  <a:lnTo>
                    <a:pt x="23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23" name="Rectangle 8"/>
            <p:cNvSpPr>
              <a:spLocks noChangeArrowheads="1"/>
            </p:cNvSpPr>
            <p:nvPr/>
          </p:nvSpPr>
          <p:spPr bwMode="auto">
            <a:xfrm>
              <a:off x="352" y="1874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824" name="Rectangle 9"/>
            <p:cNvSpPr>
              <a:spLocks noChangeArrowheads="1"/>
            </p:cNvSpPr>
            <p:nvPr/>
          </p:nvSpPr>
          <p:spPr bwMode="auto">
            <a:xfrm>
              <a:off x="298" y="1850"/>
              <a:ext cx="174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0"/>
          <p:cNvGrpSpPr>
            <a:grpSpLocks noChangeAspect="1"/>
          </p:cNvGrpSpPr>
          <p:nvPr/>
        </p:nvGrpSpPr>
        <p:grpSpPr bwMode="auto">
          <a:xfrm>
            <a:off x="7993063" y="1341438"/>
            <a:ext cx="561975" cy="649287"/>
            <a:chOff x="249" y="1616"/>
            <a:chExt cx="354" cy="318"/>
          </a:xfrm>
        </p:grpSpPr>
        <p:sp useBgFill="1">
          <p:nvSpPr>
            <p:cNvPr id="21814" name="AutoShape 11"/>
            <p:cNvSpPr>
              <a:spLocks noChangeAspect="1" noChangeArrowheads="1" noTextEdit="1"/>
            </p:cNvSpPr>
            <p:nvPr/>
          </p:nvSpPr>
          <p:spPr bwMode="auto">
            <a:xfrm>
              <a:off x="249" y="1616"/>
              <a:ext cx="354" cy="31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5" name="Rectangle 12"/>
            <p:cNvSpPr>
              <a:spLocks noChangeArrowheads="1"/>
            </p:cNvSpPr>
            <p:nvPr/>
          </p:nvSpPr>
          <p:spPr bwMode="auto">
            <a:xfrm>
              <a:off x="255" y="1622"/>
              <a:ext cx="342" cy="3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6" name="Rectangle 13"/>
            <p:cNvSpPr>
              <a:spLocks noChangeArrowheads="1"/>
            </p:cNvSpPr>
            <p:nvPr/>
          </p:nvSpPr>
          <p:spPr bwMode="auto">
            <a:xfrm>
              <a:off x="429" y="1706"/>
              <a:ext cx="76" cy="127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A50021"/>
                  </a:solidFill>
                </a:rPr>
                <a:t>3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817" name="Freeform 14"/>
            <p:cNvSpPr>
              <a:spLocks/>
            </p:cNvSpPr>
            <p:nvPr/>
          </p:nvSpPr>
          <p:spPr bwMode="auto">
            <a:xfrm>
              <a:off x="339" y="1694"/>
              <a:ext cx="168" cy="168"/>
            </a:xfrm>
            <a:custGeom>
              <a:avLst/>
              <a:gdLst>
                <a:gd name="T0" fmla="*/ 0 w 28"/>
                <a:gd name="T1" fmla="*/ 19 h 28"/>
                <a:gd name="T2" fmla="*/ 3 w 28"/>
                <a:gd name="T3" fmla="*/ 19 h 28"/>
                <a:gd name="T4" fmla="*/ 7 w 28"/>
                <a:gd name="T5" fmla="*/ 28 h 28"/>
                <a:gd name="T6" fmla="*/ 14 w 28"/>
                <a:gd name="T7" fmla="*/ 0 h 28"/>
                <a:gd name="T8" fmla="*/ 28 w 2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8"/>
                <a:gd name="T17" fmla="*/ 28 w 2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8">
                  <a:moveTo>
                    <a:pt x="0" y="19"/>
                  </a:moveTo>
                  <a:lnTo>
                    <a:pt x="3" y="19"/>
                  </a:lnTo>
                  <a:lnTo>
                    <a:pt x="7" y="28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ln w="952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5"/>
          <p:cNvGrpSpPr>
            <a:grpSpLocks noChangeAspect="1"/>
          </p:cNvGrpSpPr>
          <p:nvPr/>
        </p:nvGrpSpPr>
        <p:grpSpPr bwMode="auto">
          <a:xfrm>
            <a:off x="5795963" y="1808163"/>
            <a:ext cx="485775" cy="739775"/>
            <a:chOff x="4558" y="572"/>
            <a:chExt cx="306" cy="534"/>
          </a:xfrm>
        </p:grpSpPr>
        <p:sp useBgFill="1">
          <p:nvSpPr>
            <p:cNvPr id="21809" name="AutoShape 16"/>
            <p:cNvSpPr>
              <a:spLocks noChangeAspect="1" noChangeArrowheads="1" noTextEdit="1"/>
            </p:cNvSpPr>
            <p:nvPr/>
          </p:nvSpPr>
          <p:spPr bwMode="auto">
            <a:xfrm>
              <a:off x="4558" y="572"/>
              <a:ext cx="30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0" name="Rectangle 17"/>
            <p:cNvSpPr>
              <a:spLocks noChangeArrowheads="1"/>
            </p:cNvSpPr>
            <p:nvPr/>
          </p:nvSpPr>
          <p:spPr bwMode="auto">
            <a:xfrm>
              <a:off x="4564" y="578"/>
              <a:ext cx="29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1" name="Rectangle 18"/>
            <p:cNvSpPr>
              <a:spLocks noChangeArrowheads="1"/>
            </p:cNvSpPr>
            <p:nvPr/>
          </p:nvSpPr>
          <p:spPr bwMode="auto">
            <a:xfrm>
              <a:off x="4666" y="638"/>
              <a:ext cx="79" cy="199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812" name="Rectangle 19"/>
            <p:cNvSpPr>
              <a:spLocks noChangeArrowheads="1"/>
            </p:cNvSpPr>
            <p:nvPr/>
          </p:nvSpPr>
          <p:spPr bwMode="auto">
            <a:xfrm>
              <a:off x="4666" y="860"/>
              <a:ext cx="80" cy="19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813" name="Rectangle 20"/>
            <p:cNvSpPr>
              <a:spLocks noChangeArrowheads="1"/>
            </p:cNvSpPr>
            <p:nvPr/>
          </p:nvSpPr>
          <p:spPr bwMode="auto">
            <a:xfrm>
              <a:off x="4654" y="836"/>
              <a:ext cx="108" cy="6"/>
            </a:xfrm>
            <a:prstGeom prst="rect">
              <a:avLst/>
            </a:prstGeom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1"/>
          <p:cNvGrpSpPr>
            <a:grpSpLocks noChangeAspect="1"/>
          </p:cNvGrpSpPr>
          <p:nvPr/>
        </p:nvGrpSpPr>
        <p:grpSpPr bwMode="auto">
          <a:xfrm>
            <a:off x="2951163" y="1952625"/>
            <a:ext cx="504825" cy="584200"/>
            <a:chOff x="589" y="1298"/>
            <a:chExt cx="384" cy="543"/>
          </a:xfrm>
        </p:grpSpPr>
        <p:sp useBgFill="1">
          <p:nvSpPr>
            <p:cNvPr id="21803" name="AutoShape 22"/>
            <p:cNvSpPr>
              <a:spLocks noChangeAspect="1" noChangeArrowheads="1" noTextEdit="1"/>
            </p:cNvSpPr>
            <p:nvPr/>
          </p:nvSpPr>
          <p:spPr bwMode="auto">
            <a:xfrm>
              <a:off x="589" y="1298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04" name="Rectangle 23"/>
            <p:cNvSpPr>
              <a:spLocks noChangeArrowheads="1"/>
            </p:cNvSpPr>
            <p:nvPr/>
          </p:nvSpPr>
          <p:spPr bwMode="auto">
            <a:xfrm>
              <a:off x="595" y="1304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05" name="Rectangle 24"/>
            <p:cNvSpPr>
              <a:spLocks noChangeArrowheads="1"/>
            </p:cNvSpPr>
            <p:nvPr/>
          </p:nvSpPr>
          <p:spPr bwMode="auto">
            <a:xfrm>
              <a:off x="696" y="1370"/>
              <a:ext cx="97" cy="2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2</a:t>
              </a:r>
              <a:endParaRPr lang="ru-RU"/>
            </a:p>
          </p:txBody>
        </p:sp>
        <p:sp useBgFill="1">
          <p:nvSpPr>
            <p:cNvPr id="21806" name="Rectangle 25"/>
            <p:cNvSpPr>
              <a:spLocks noChangeArrowheads="1"/>
            </p:cNvSpPr>
            <p:nvPr/>
          </p:nvSpPr>
          <p:spPr bwMode="auto">
            <a:xfrm>
              <a:off x="775" y="1364"/>
              <a:ext cx="95" cy="2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807" name="Rectangle 26"/>
            <p:cNvSpPr>
              <a:spLocks noChangeArrowheads="1"/>
            </p:cNvSpPr>
            <p:nvPr/>
          </p:nvSpPr>
          <p:spPr bwMode="auto">
            <a:xfrm>
              <a:off x="739" y="1586"/>
              <a:ext cx="96" cy="25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808" name="Rectangle 27"/>
            <p:cNvSpPr>
              <a:spLocks noChangeArrowheads="1"/>
            </p:cNvSpPr>
            <p:nvPr/>
          </p:nvSpPr>
          <p:spPr bwMode="auto">
            <a:xfrm>
              <a:off x="685" y="1562"/>
              <a:ext cx="186" cy="6"/>
            </a:xfrm>
            <a:prstGeom prst="rect">
              <a:avLst/>
            </a:prstGeom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6892" name="Freeform 28"/>
          <p:cNvSpPr>
            <a:spLocks/>
          </p:cNvSpPr>
          <p:nvPr/>
        </p:nvSpPr>
        <p:spPr bwMode="auto">
          <a:xfrm>
            <a:off x="228600" y="1981200"/>
            <a:ext cx="8890000" cy="1588"/>
          </a:xfrm>
          <a:custGeom>
            <a:avLst/>
            <a:gdLst>
              <a:gd name="T0" fmla="*/ 0 w 5600"/>
              <a:gd name="T1" fmla="*/ 0 h 1"/>
              <a:gd name="T2" fmla="*/ 5600 w 5600"/>
              <a:gd name="T3" fmla="*/ 0 h 1"/>
              <a:gd name="T4" fmla="*/ 0 60000 65536"/>
              <a:gd name="T5" fmla="*/ 0 60000 65536"/>
              <a:gd name="T6" fmla="*/ 0 w 5600"/>
              <a:gd name="T7" fmla="*/ 0 h 1"/>
              <a:gd name="T8" fmla="*/ 5600 w 56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00" h="1">
                <a:moveTo>
                  <a:pt x="0" y="0"/>
                </a:moveTo>
                <a:lnTo>
                  <a:pt x="560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Group 29"/>
          <p:cNvGrpSpPr>
            <a:grpSpLocks noChangeAspect="1"/>
          </p:cNvGrpSpPr>
          <p:nvPr/>
        </p:nvGrpSpPr>
        <p:grpSpPr bwMode="auto">
          <a:xfrm>
            <a:off x="6767513" y="5949950"/>
            <a:ext cx="542925" cy="476250"/>
            <a:chOff x="204" y="731"/>
            <a:chExt cx="342" cy="300"/>
          </a:xfrm>
        </p:grpSpPr>
        <p:sp useBgFill="1">
          <p:nvSpPr>
            <p:cNvPr id="21800" name="AutoShape 30"/>
            <p:cNvSpPr>
              <a:spLocks noChangeAspect="1" noChangeArrowheads="1" noTextEdit="1"/>
            </p:cNvSpPr>
            <p:nvPr/>
          </p:nvSpPr>
          <p:spPr bwMode="auto">
            <a:xfrm>
              <a:off x="204" y="731"/>
              <a:ext cx="342" cy="30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01" name="Rectangle 31"/>
            <p:cNvSpPr>
              <a:spLocks noChangeArrowheads="1"/>
            </p:cNvSpPr>
            <p:nvPr/>
          </p:nvSpPr>
          <p:spPr bwMode="auto">
            <a:xfrm>
              <a:off x="210" y="737"/>
              <a:ext cx="330" cy="28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02" name="Rectangle 32"/>
            <p:cNvSpPr>
              <a:spLocks noChangeArrowheads="1"/>
            </p:cNvSpPr>
            <p:nvPr/>
          </p:nvSpPr>
          <p:spPr bwMode="auto">
            <a:xfrm>
              <a:off x="288" y="803"/>
              <a:ext cx="159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9900"/>
                  </a:solidFill>
                </a:rPr>
                <a:t>- 1</a:t>
              </a:r>
              <a:endParaRPr lang="ru-RU">
                <a:solidFill>
                  <a:srgbClr val="009900"/>
                </a:solidFill>
              </a:endParaRPr>
            </a:p>
          </p:txBody>
        </p:sp>
      </p:grpSp>
      <p:grpSp>
        <p:nvGrpSpPr>
          <p:cNvPr id="7" name="Group 33"/>
          <p:cNvGrpSpPr>
            <a:grpSpLocks noChangeAspect="1"/>
          </p:cNvGrpSpPr>
          <p:nvPr/>
        </p:nvGrpSpPr>
        <p:grpSpPr bwMode="auto">
          <a:xfrm>
            <a:off x="6696075" y="6353175"/>
            <a:ext cx="723900" cy="504825"/>
            <a:chOff x="204" y="1139"/>
            <a:chExt cx="456" cy="318"/>
          </a:xfrm>
        </p:grpSpPr>
        <p:sp useBgFill="1">
          <p:nvSpPr>
            <p:cNvPr id="21795" name="AutoShape 34"/>
            <p:cNvSpPr>
              <a:spLocks noChangeAspect="1" noChangeArrowheads="1" noTextEdit="1"/>
            </p:cNvSpPr>
            <p:nvPr/>
          </p:nvSpPr>
          <p:spPr bwMode="auto">
            <a:xfrm>
              <a:off x="204" y="1139"/>
              <a:ext cx="456" cy="31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96" name="Rectangle 35"/>
            <p:cNvSpPr>
              <a:spLocks noChangeArrowheads="1"/>
            </p:cNvSpPr>
            <p:nvPr/>
          </p:nvSpPr>
          <p:spPr bwMode="auto">
            <a:xfrm>
              <a:off x="210" y="1145"/>
              <a:ext cx="444" cy="3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97" name="Rectangle 36"/>
            <p:cNvSpPr>
              <a:spLocks noChangeArrowheads="1"/>
            </p:cNvSpPr>
            <p:nvPr/>
          </p:nvSpPr>
          <p:spPr bwMode="auto">
            <a:xfrm>
              <a:off x="288" y="1229"/>
              <a:ext cx="83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00CC"/>
                  </a:solidFill>
                </a:rPr>
                <a:t>- 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798" name="Rectangle 37"/>
            <p:cNvSpPr>
              <a:spLocks noChangeArrowheads="1"/>
            </p:cNvSpPr>
            <p:nvPr/>
          </p:nvSpPr>
          <p:spPr bwMode="auto">
            <a:xfrm>
              <a:off x="462" y="1229"/>
              <a:ext cx="76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799" name="Freeform 38"/>
            <p:cNvSpPr>
              <a:spLocks/>
            </p:cNvSpPr>
            <p:nvPr/>
          </p:nvSpPr>
          <p:spPr bwMode="auto">
            <a:xfrm>
              <a:off x="372" y="1217"/>
              <a:ext cx="168" cy="168"/>
            </a:xfrm>
            <a:custGeom>
              <a:avLst/>
              <a:gdLst>
                <a:gd name="T0" fmla="*/ 0 w 28"/>
                <a:gd name="T1" fmla="*/ 19 h 28"/>
                <a:gd name="T2" fmla="*/ 3 w 28"/>
                <a:gd name="T3" fmla="*/ 19 h 28"/>
                <a:gd name="T4" fmla="*/ 7 w 28"/>
                <a:gd name="T5" fmla="*/ 28 h 28"/>
                <a:gd name="T6" fmla="*/ 14 w 28"/>
                <a:gd name="T7" fmla="*/ 0 h 28"/>
                <a:gd name="T8" fmla="*/ 28 w 2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8"/>
                <a:gd name="T17" fmla="*/ 28 w 2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8">
                  <a:moveTo>
                    <a:pt x="0" y="19"/>
                  </a:moveTo>
                  <a:lnTo>
                    <a:pt x="3" y="19"/>
                  </a:lnTo>
                  <a:lnTo>
                    <a:pt x="7" y="28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39"/>
          <p:cNvGrpSpPr>
            <a:grpSpLocks noChangeAspect="1"/>
          </p:cNvGrpSpPr>
          <p:nvPr/>
        </p:nvGrpSpPr>
        <p:grpSpPr bwMode="auto">
          <a:xfrm>
            <a:off x="6767513" y="4905375"/>
            <a:ext cx="800100" cy="723900"/>
            <a:chOff x="136" y="1616"/>
            <a:chExt cx="504" cy="456"/>
          </a:xfrm>
        </p:grpSpPr>
        <p:sp useBgFill="1">
          <p:nvSpPr>
            <p:cNvPr id="21788" name="AutoShape 40"/>
            <p:cNvSpPr>
              <a:spLocks noChangeAspect="1" noChangeArrowheads="1" noTextEdit="1"/>
            </p:cNvSpPr>
            <p:nvPr/>
          </p:nvSpPr>
          <p:spPr bwMode="auto">
            <a:xfrm>
              <a:off x="136" y="1616"/>
              <a:ext cx="504" cy="4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89" name="Rectangle 41"/>
            <p:cNvSpPr>
              <a:spLocks noChangeArrowheads="1"/>
            </p:cNvSpPr>
            <p:nvPr/>
          </p:nvSpPr>
          <p:spPr bwMode="auto">
            <a:xfrm>
              <a:off x="142" y="1622"/>
              <a:ext cx="492" cy="44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90" name="Rectangle 42"/>
            <p:cNvSpPr>
              <a:spLocks noChangeArrowheads="1"/>
            </p:cNvSpPr>
            <p:nvPr/>
          </p:nvSpPr>
          <p:spPr bwMode="auto">
            <a:xfrm>
              <a:off x="220" y="1796"/>
              <a:ext cx="68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- 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791" name="Rectangle 43"/>
            <p:cNvSpPr>
              <a:spLocks noChangeArrowheads="1"/>
            </p:cNvSpPr>
            <p:nvPr/>
          </p:nvSpPr>
          <p:spPr bwMode="auto">
            <a:xfrm>
              <a:off x="388" y="1706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3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792" name="Freeform 44"/>
            <p:cNvSpPr>
              <a:spLocks/>
            </p:cNvSpPr>
            <p:nvPr/>
          </p:nvSpPr>
          <p:spPr bwMode="auto">
            <a:xfrm>
              <a:off x="316" y="1694"/>
              <a:ext cx="138" cy="138"/>
            </a:xfrm>
            <a:custGeom>
              <a:avLst/>
              <a:gdLst>
                <a:gd name="T0" fmla="*/ 0 w 23"/>
                <a:gd name="T1" fmla="*/ 16 h 23"/>
                <a:gd name="T2" fmla="*/ 2 w 23"/>
                <a:gd name="T3" fmla="*/ 16 h 23"/>
                <a:gd name="T4" fmla="*/ 5 w 23"/>
                <a:gd name="T5" fmla="*/ 23 h 23"/>
                <a:gd name="T6" fmla="*/ 11 w 23"/>
                <a:gd name="T7" fmla="*/ 0 h 23"/>
                <a:gd name="T8" fmla="*/ 23 w 23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16"/>
                  </a:moveTo>
                  <a:lnTo>
                    <a:pt x="2" y="16"/>
                  </a:lnTo>
                  <a:lnTo>
                    <a:pt x="5" y="23"/>
                  </a:lnTo>
                  <a:lnTo>
                    <a:pt x="11" y="0"/>
                  </a:lnTo>
                  <a:lnTo>
                    <a:pt x="23" y="0"/>
                  </a:lnTo>
                </a:path>
              </a:pathLst>
            </a:custGeom>
            <a:ln w="9525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93" name="Rectangle 45"/>
            <p:cNvSpPr>
              <a:spLocks noChangeArrowheads="1"/>
            </p:cNvSpPr>
            <p:nvPr/>
          </p:nvSpPr>
          <p:spPr bwMode="auto">
            <a:xfrm>
              <a:off x="352" y="1874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3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794" name="Rectangle 46"/>
            <p:cNvSpPr>
              <a:spLocks noChangeArrowheads="1"/>
            </p:cNvSpPr>
            <p:nvPr/>
          </p:nvSpPr>
          <p:spPr bwMode="auto">
            <a:xfrm>
              <a:off x="298" y="1850"/>
              <a:ext cx="174" cy="6"/>
            </a:xfrm>
            <a:prstGeom prst="rect">
              <a:avLst/>
            </a:prstGeom>
            <a:ln w="9525">
              <a:solidFill>
                <a:srgbClr val="99003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47"/>
          <p:cNvGrpSpPr>
            <a:grpSpLocks noChangeAspect="1"/>
          </p:cNvGrpSpPr>
          <p:nvPr/>
        </p:nvGrpSpPr>
        <p:grpSpPr bwMode="auto">
          <a:xfrm>
            <a:off x="5219700" y="6010275"/>
            <a:ext cx="628650" cy="847725"/>
            <a:chOff x="181" y="119"/>
            <a:chExt cx="396" cy="534"/>
          </a:xfrm>
        </p:grpSpPr>
        <p:sp useBgFill="1">
          <p:nvSpPr>
            <p:cNvPr id="21782" name="AutoShape 48"/>
            <p:cNvSpPr>
              <a:spLocks noChangeAspect="1" noChangeArrowheads="1" noTextEdit="1"/>
            </p:cNvSpPr>
            <p:nvPr/>
          </p:nvSpPr>
          <p:spPr bwMode="auto">
            <a:xfrm>
              <a:off x="181" y="119"/>
              <a:ext cx="39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83" name="Rectangle 49"/>
            <p:cNvSpPr>
              <a:spLocks noChangeArrowheads="1"/>
            </p:cNvSpPr>
            <p:nvPr/>
          </p:nvSpPr>
          <p:spPr bwMode="auto">
            <a:xfrm>
              <a:off x="187" y="125"/>
              <a:ext cx="38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84" name="Rectangle 50"/>
            <p:cNvSpPr>
              <a:spLocks noChangeArrowheads="1"/>
            </p:cNvSpPr>
            <p:nvPr/>
          </p:nvSpPr>
          <p:spPr bwMode="auto">
            <a:xfrm>
              <a:off x="265" y="311"/>
              <a:ext cx="88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- </a:t>
              </a:r>
              <a:endParaRPr lang="ru-RU"/>
            </a:p>
          </p:txBody>
        </p:sp>
        <p:sp useBgFill="1">
          <p:nvSpPr>
            <p:cNvPr id="21785" name="Rectangle 51"/>
            <p:cNvSpPr>
              <a:spLocks noChangeArrowheads="1"/>
            </p:cNvSpPr>
            <p:nvPr/>
          </p:nvSpPr>
          <p:spPr bwMode="auto">
            <a:xfrm>
              <a:off x="379" y="185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86" name="Rectangle 52"/>
            <p:cNvSpPr>
              <a:spLocks noChangeArrowheads="1"/>
            </p:cNvSpPr>
            <p:nvPr/>
          </p:nvSpPr>
          <p:spPr bwMode="auto">
            <a:xfrm>
              <a:off x="379" y="407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787" name="Rectangle 53"/>
            <p:cNvSpPr>
              <a:spLocks noChangeArrowheads="1"/>
            </p:cNvSpPr>
            <p:nvPr/>
          </p:nvSpPr>
          <p:spPr bwMode="auto">
            <a:xfrm>
              <a:off x="367" y="383"/>
              <a:ext cx="108" cy="6"/>
            </a:xfrm>
            <a:prstGeom prst="rect">
              <a:avLst/>
            </a:prstGeom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54"/>
          <p:cNvGrpSpPr>
            <a:grpSpLocks noChangeAspect="1"/>
          </p:cNvGrpSpPr>
          <p:nvPr/>
        </p:nvGrpSpPr>
        <p:grpSpPr bwMode="auto">
          <a:xfrm>
            <a:off x="4500563" y="6202363"/>
            <a:ext cx="628650" cy="655637"/>
            <a:chOff x="181" y="210"/>
            <a:chExt cx="396" cy="534"/>
          </a:xfrm>
        </p:grpSpPr>
        <p:sp useBgFill="1">
          <p:nvSpPr>
            <p:cNvPr id="21776" name="AutoShape 55"/>
            <p:cNvSpPr>
              <a:spLocks noChangeAspect="1" noChangeArrowheads="1" noTextEdit="1"/>
            </p:cNvSpPr>
            <p:nvPr/>
          </p:nvSpPr>
          <p:spPr bwMode="auto">
            <a:xfrm>
              <a:off x="181" y="210"/>
              <a:ext cx="39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77" name="Rectangle 56"/>
            <p:cNvSpPr>
              <a:spLocks noChangeArrowheads="1"/>
            </p:cNvSpPr>
            <p:nvPr/>
          </p:nvSpPr>
          <p:spPr bwMode="auto">
            <a:xfrm>
              <a:off x="187" y="216"/>
              <a:ext cx="38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78" name="Rectangle 57"/>
            <p:cNvSpPr>
              <a:spLocks noChangeArrowheads="1"/>
            </p:cNvSpPr>
            <p:nvPr/>
          </p:nvSpPr>
          <p:spPr bwMode="auto">
            <a:xfrm>
              <a:off x="265" y="401"/>
              <a:ext cx="88" cy="22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00"/>
                  </a:solidFill>
                </a:rPr>
                <a:t>- </a:t>
              </a:r>
              <a:endParaRPr lang="ru-RU"/>
            </a:p>
          </p:txBody>
        </p:sp>
        <p:sp useBgFill="1">
          <p:nvSpPr>
            <p:cNvPr id="21779" name="Rectangle 58"/>
            <p:cNvSpPr>
              <a:spLocks noChangeArrowheads="1"/>
            </p:cNvSpPr>
            <p:nvPr/>
          </p:nvSpPr>
          <p:spPr bwMode="auto">
            <a:xfrm>
              <a:off x="379" y="275"/>
              <a:ext cx="79" cy="22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80" name="Rectangle 59"/>
            <p:cNvSpPr>
              <a:spLocks noChangeArrowheads="1"/>
            </p:cNvSpPr>
            <p:nvPr/>
          </p:nvSpPr>
          <p:spPr bwMode="auto">
            <a:xfrm>
              <a:off x="379" y="499"/>
              <a:ext cx="80" cy="22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ru-RU" b="1">
                  <a:solidFill>
                    <a:srgbClr val="000000"/>
                  </a:solidFill>
                </a:rPr>
                <a:t>2</a:t>
              </a:r>
              <a:endParaRPr lang="ru-RU"/>
            </a:p>
          </p:txBody>
        </p:sp>
        <p:sp useBgFill="1">
          <p:nvSpPr>
            <p:cNvPr id="21781" name="Rectangle 60"/>
            <p:cNvSpPr>
              <a:spLocks noChangeArrowheads="1"/>
            </p:cNvSpPr>
            <p:nvPr/>
          </p:nvSpPr>
          <p:spPr bwMode="auto">
            <a:xfrm>
              <a:off x="367" y="474"/>
              <a:ext cx="108" cy="6"/>
            </a:xfrm>
            <a:prstGeom prst="rect">
              <a:avLst/>
            </a:prstGeom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61"/>
          <p:cNvGrpSpPr>
            <a:grpSpLocks noChangeAspect="1"/>
          </p:cNvGrpSpPr>
          <p:nvPr/>
        </p:nvGrpSpPr>
        <p:grpSpPr bwMode="auto">
          <a:xfrm>
            <a:off x="6300788" y="5192713"/>
            <a:ext cx="557212" cy="847725"/>
            <a:chOff x="431" y="414"/>
            <a:chExt cx="396" cy="534"/>
          </a:xfrm>
        </p:grpSpPr>
        <p:sp useBgFill="1">
          <p:nvSpPr>
            <p:cNvPr id="21770" name="AutoShape 62"/>
            <p:cNvSpPr>
              <a:spLocks noChangeAspect="1" noChangeArrowheads="1" noTextEdit="1"/>
            </p:cNvSpPr>
            <p:nvPr/>
          </p:nvSpPr>
          <p:spPr bwMode="auto">
            <a:xfrm>
              <a:off x="431" y="414"/>
              <a:ext cx="39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71" name="Rectangle 63"/>
            <p:cNvSpPr>
              <a:spLocks noChangeArrowheads="1"/>
            </p:cNvSpPr>
            <p:nvPr/>
          </p:nvSpPr>
          <p:spPr bwMode="auto">
            <a:xfrm>
              <a:off x="437" y="420"/>
              <a:ext cx="38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72" name="Rectangle 64"/>
            <p:cNvSpPr>
              <a:spLocks noChangeArrowheads="1"/>
            </p:cNvSpPr>
            <p:nvPr/>
          </p:nvSpPr>
          <p:spPr bwMode="auto">
            <a:xfrm>
              <a:off x="514" y="606"/>
              <a:ext cx="10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</a:rPr>
                <a:t>- </a:t>
              </a:r>
              <a:endParaRPr lang="ru-RU"/>
            </a:p>
          </p:txBody>
        </p:sp>
        <p:sp useBgFill="1">
          <p:nvSpPr>
            <p:cNvPr id="21773" name="Rectangle 65"/>
            <p:cNvSpPr>
              <a:spLocks noChangeArrowheads="1"/>
            </p:cNvSpPr>
            <p:nvPr/>
          </p:nvSpPr>
          <p:spPr bwMode="auto">
            <a:xfrm>
              <a:off x="630" y="480"/>
              <a:ext cx="8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74" name="Rectangle 66"/>
            <p:cNvSpPr>
              <a:spLocks noChangeArrowheads="1"/>
            </p:cNvSpPr>
            <p:nvPr/>
          </p:nvSpPr>
          <p:spPr bwMode="auto">
            <a:xfrm>
              <a:off x="630" y="702"/>
              <a:ext cx="9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</a:rPr>
                <a:t>6</a:t>
              </a:r>
              <a:endParaRPr lang="ru-RU"/>
            </a:p>
          </p:txBody>
        </p:sp>
        <p:sp useBgFill="1">
          <p:nvSpPr>
            <p:cNvPr id="21775" name="Rectangle 67"/>
            <p:cNvSpPr>
              <a:spLocks noChangeArrowheads="1"/>
            </p:cNvSpPr>
            <p:nvPr/>
          </p:nvSpPr>
          <p:spPr bwMode="auto">
            <a:xfrm>
              <a:off x="617" y="678"/>
              <a:ext cx="108" cy="6"/>
            </a:xfrm>
            <a:prstGeom prst="rect">
              <a:avLst/>
            </a:prstGeom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68"/>
          <p:cNvGrpSpPr>
            <a:grpSpLocks noChangeAspect="1"/>
          </p:cNvGrpSpPr>
          <p:nvPr/>
        </p:nvGrpSpPr>
        <p:grpSpPr bwMode="auto">
          <a:xfrm>
            <a:off x="5795963" y="5661025"/>
            <a:ext cx="628650" cy="847725"/>
            <a:chOff x="431" y="323"/>
            <a:chExt cx="396" cy="534"/>
          </a:xfrm>
        </p:grpSpPr>
        <p:sp useBgFill="1">
          <p:nvSpPr>
            <p:cNvPr id="21764" name="AutoShape 69"/>
            <p:cNvSpPr>
              <a:spLocks noChangeAspect="1" noChangeArrowheads="1" noTextEdit="1"/>
            </p:cNvSpPr>
            <p:nvPr/>
          </p:nvSpPr>
          <p:spPr bwMode="auto">
            <a:xfrm>
              <a:off x="431" y="323"/>
              <a:ext cx="39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65" name="Rectangle 70"/>
            <p:cNvSpPr>
              <a:spLocks noChangeArrowheads="1"/>
            </p:cNvSpPr>
            <p:nvPr/>
          </p:nvSpPr>
          <p:spPr bwMode="auto">
            <a:xfrm>
              <a:off x="437" y="329"/>
              <a:ext cx="38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66" name="Rectangle 71"/>
            <p:cNvSpPr>
              <a:spLocks noChangeArrowheads="1"/>
            </p:cNvSpPr>
            <p:nvPr/>
          </p:nvSpPr>
          <p:spPr bwMode="auto">
            <a:xfrm>
              <a:off x="515" y="515"/>
              <a:ext cx="88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- </a:t>
              </a:r>
              <a:endParaRPr lang="ru-RU"/>
            </a:p>
          </p:txBody>
        </p:sp>
        <p:sp useBgFill="1">
          <p:nvSpPr>
            <p:cNvPr id="21767" name="Rectangle 72"/>
            <p:cNvSpPr>
              <a:spLocks noChangeArrowheads="1"/>
            </p:cNvSpPr>
            <p:nvPr/>
          </p:nvSpPr>
          <p:spPr bwMode="auto">
            <a:xfrm>
              <a:off x="629" y="389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68" name="Rectangle 73"/>
            <p:cNvSpPr>
              <a:spLocks noChangeArrowheads="1"/>
            </p:cNvSpPr>
            <p:nvPr/>
          </p:nvSpPr>
          <p:spPr bwMode="auto">
            <a:xfrm>
              <a:off x="629" y="611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769" name="Rectangle 74"/>
            <p:cNvSpPr>
              <a:spLocks noChangeArrowheads="1"/>
            </p:cNvSpPr>
            <p:nvPr/>
          </p:nvSpPr>
          <p:spPr bwMode="auto">
            <a:xfrm>
              <a:off x="617" y="587"/>
              <a:ext cx="108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75"/>
          <p:cNvGrpSpPr>
            <a:grpSpLocks noChangeAspect="1"/>
          </p:cNvGrpSpPr>
          <p:nvPr/>
        </p:nvGrpSpPr>
        <p:grpSpPr bwMode="auto">
          <a:xfrm>
            <a:off x="6227763" y="1989138"/>
            <a:ext cx="485775" cy="847725"/>
            <a:chOff x="4944" y="595"/>
            <a:chExt cx="306" cy="534"/>
          </a:xfrm>
        </p:grpSpPr>
        <p:sp useBgFill="1">
          <p:nvSpPr>
            <p:cNvPr id="21759" name="AutoShape 76"/>
            <p:cNvSpPr>
              <a:spLocks noChangeAspect="1" noChangeArrowheads="1" noTextEdit="1"/>
            </p:cNvSpPr>
            <p:nvPr/>
          </p:nvSpPr>
          <p:spPr bwMode="auto">
            <a:xfrm>
              <a:off x="4944" y="595"/>
              <a:ext cx="30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60" name="Rectangle 77"/>
            <p:cNvSpPr>
              <a:spLocks noChangeArrowheads="1"/>
            </p:cNvSpPr>
            <p:nvPr/>
          </p:nvSpPr>
          <p:spPr bwMode="auto">
            <a:xfrm>
              <a:off x="4950" y="601"/>
              <a:ext cx="29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61" name="Rectangle 78"/>
            <p:cNvSpPr>
              <a:spLocks noChangeArrowheads="1"/>
            </p:cNvSpPr>
            <p:nvPr/>
          </p:nvSpPr>
          <p:spPr bwMode="auto">
            <a:xfrm>
              <a:off x="5052" y="661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62" name="Rectangle 79"/>
            <p:cNvSpPr>
              <a:spLocks noChangeArrowheads="1"/>
            </p:cNvSpPr>
            <p:nvPr/>
          </p:nvSpPr>
          <p:spPr bwMode="auto">
            <a:xfrm>
              <a:off x="5052" y="883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763" name="Rectangle 80"/>
            <p:cNvSpPr>
              <a:spLocks noChangeArrowheads="1"/>
            </p:cNvSpPr>
            <p:nvPr/>
          </p:nvSpPr>
          <p:spPr bwMode="auto">
            <a:xfrm>
              <a:off x="5040" y="859"/>
              <a:ext cx="108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81"/>
          <p:cNvGrpSpPr>
            <a:grpSpLocks noChangeAspect="1"/>
          </p:cNvGrpSpPr>
          <p:nvPr/>
        </p:nvGrpSpPr>
        <p:grpSpPr bwMode="auto">
          <a:xfrm>
            <a:off x="6048375" y="2997200"/>
            <a:ext cx="485775" cy="847725"/>
            <a:chOff x="5307" y="550"/>
            <a:chExt cx="306" cy="534"/>
          </a:xfrm>
        </p:grpSpPr>
        <p:sp useBgFill="1">
          <p:nvSpPr>
            <p:cNvPr id="21754" name="AutoShape 82"/>
            <p:cNvSpPr>
              <a:spLocks noChangeAspect="1" noChangeArrowheads="1" noTextEdit="1"/>
            </p:cNvSpPr>
            <p:nvPr/>
          </p:nvSpPr>
          <p:spPr bwMode="auto">
            <a:xfrm>
              <a:off x="5307" y="550"/>
              <a:ext cx="30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55" name="Rectangle 83"/>
            <p:cNvSpPr>
              <a:spLocks noChangeArrowheads="1"/>
            </p:cNvSpPr>
            <p:nvPr/>
          </p:nvSpPr>
          <p:spPr bwMode="auto">
            <a:xfrm>
              <a:off x="5313" y="556"/>
              <a:ext cx="29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56" name="Rectangle 84"/>
            <p:cNvSpPr>
              <a:spLocks noChangeArrowheads="1"/>
            </p:cNvSpPr>
            <p:nvPr/>
          </p:nvSpPr>
          <p:spPr bwMode="auto">
            <a:xfrm>
              <a:off x="5415" y="616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57" name="Rectangle 85"/>
            <p:cNvSpPr>
              <a:spLocks noChangeArrowheads="1"/>
            </p:cNvSpPr>
            <p:nvPr/>
          </p:nvSpPr>
          <p:spPr bwMode="auto">
            <a:xfrm>
              <a:off x="5415" y="838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</a:rPr>
                <a:t>6</a:t>
              </a:r>
              <a:endParaRPr lang="ru-RU"/>
            </a:p>
          </p:txBody>
        </p:sp>
        <p:sp useBgFill="1">
          <p:nvSpPr>
            <p:cNvPr id="21758" name="Rectangle 86"/>
            <p:cNvSpPr>
              <a:spLocks noChangeArrowheads="1"/>
            </p:cNvSpPr>
            <p:nvPr/>
          </p:nvSpPr>
          <p:spPr bwMode="auto">
            <a:xfrm>
              <a:off x="5403" y="814"/>
              <a:ext cx="108" cy="6"/>
            </a:xfrm>
            <a:prstGeom prst="rect">
              <a:avLst/>
            </a:prstGeom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87"/>
          <p:cNvGrpSpPr>
            <a:grpSpLocks noChangeAspect="1"/>
          </p:cNvGrpSpPr>
          <p:nvPr/>
        </p:nvGrpSpPr>
        <p:grpSpPr bwMode="auto">
          <a:xfrm>
            <a:off x="4535488" y="5481638"/>
            <a:ext cx="657225" cy="685800"/>
            <a:chOff x="317" y="1888"/>
            <a:chExt cx="414" cy="432"/>
          </a:xfrm>
        </p:grpSpPr>
        <p:sp useBgFill="1">
          <p:nvSpPr>
            <p:cNvPr id="21747" name="AutoShape 88"/>
            <p:cNvSpPr>
              <a:spLocks noChangeAspect="1" noChangeArrowheads="1" noTextEdit="1"/>
            </p:cNvSpPr>
            <p:nvPr/>
          </p:nvSpPr>
          <p:spPr bwMode="auto">
            <a:xfrm>
              <a:off x="317" y="1888"/>
              <a:ext cx="414" cy="4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8" name="Rectangle 89"/>
            <p:cNvSpPr>
              <a:spLocks noChangeArrowheads="1"/>
            </p:cNvSpPr>
            <p:nvPr/>
          </p:nvSpPr>
          <p:spPr bwMode="auto">
            <a:xfrm>
              <a:off x="323" y="1894"/>
              <a:ext cx="402" cy="42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9" name="Rectangle 90"/>
            <p:cNvSpPr>
              <a:spLocks noChangeArrowheads="1"/>
            </p:cNvSpPr>
            <p:nvPr/>
          </p:nvSpPr>
          <p:spPr bwMode="auto">
            <a:xfrm>
              <a:off x="401" y="2062"/>
              <a:ext cx="59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0082"/>
                  </a:solidFill>
                </a:rPr>
                <a:t>- 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50" name="Rectangle 91"/>
            <p:cNvSpPr>
              <a:spLocks noChangeArrowheads="1"/>
            </p:cNvSpPr>
            <p:nvPr/>
          </p:nvSpPr>
          <p:spPr bwMode="auto">
            <a:xfrm>
              <a:off x="551" y="1978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0082"/>
                  </a:solidFill>
                </a:rPr>
                <a:t>3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51" name="Freeform 92"/>
            <p:cNvSpPr>
              <a:spLocks/>
            </p:cNvSpPr>
            <p:nvPr/>
          </p:nvSpPr>
          <p:spPr bwMode="auto">
            <a:xfrm>
              <a:off x="485" y="1966"/>
              <a:ext cx="126" cy="126"/>
            </a:xfrm>
            <a:custGeom>
              <a:avLst/>
              <a:gdLst>
                <a:gd name="T0" fmla="*/ 0 w 21"/>
                <a:gd name="T1" fmla="*/ 14 h 21"/>
                <a:gd name="T2" fmla="*/ 2 w 21"/>
                <a:gd name="T3" fmla="*/ 14 h 21"/>
                <a:gd name="T4" fmla="*/ 5 w 21"/>
                <a:gd name="T5" fmla="*/ 21 h 21"/>
                <a:gd name="T6" fmla="*/ 10 w 21"/>
                <a:gd name="T7" fmla="*/ 0 h 21"/>
                <a:gd name="T8" fmla="*/ 21 w 2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1"/>
                <a:gd name="T17" fmla="*/ 21 w 2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1">
                  <a:moveTo>
                    <a:pt x="0" y="14"/>
                  </a:moveTo>
                  <a:lnTo>
                    <a:pt x="2" y="14"/>
                  </a:lnTo>
                  <a:lnTo>
                    <a:pt x="5" y="21"/>
                  </a:lnTo>
                  <a:lnTo>
                    <a:pt x="10" y="0"/>
                  </a:lnTo>
                  <a:lnTo>
                    <a:pt x="21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52" name="Rectangle 93"/>
            <p:cNvSpPr>
              <a:spLocks noChangeArrowheads="1"/>
            </p:cNvSpPr>
            <p:nvPr/>
          </p:nvSpPr>
          <p:spPr bwMode="auto">
            <a:xfrm>
              <a:off x="521" y="2134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0082"/>
                  </a:solidFill>
                </a:rPr>
                <a:t>2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53" name="Rectangle 94"/>
            <p:cNvSpPr>
              <a:spLocks noChangeArrowheads="1"/>
            </p:cNvSpPr>
            <p:nvPr/>
          </p:nvSpPr>
          <p:spPr bwMode="auto">
            <a:xfrm>
              <a:off x="467" y="2110"/>
              <a:ext cx="162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95"/>
          <p:cNvGrpSpPr>
            <a:grpSpLocks noChangeAspect="1"/>
          </p:cNvGrpSpPr>
          <p:nvPr/>
        </p:nvGrpSpPr>
        <p:grpSpPr bwMode="auto">
          <a:xfrm>
            <a:off x="3995738" y="5121275"/>
            <a:ext cx="657225" cy="685800"/>
            <a:chOff x="363" y="1253"/>
            <a:chExt cx="414" cy="432"/>
          </a:xfrm>
        </p:grpSpPr>
        <p:sp useBgFill="1">
          <p:nvSpPr>
            <p:cNvPr id="21740" name="AutoShape 96"/>
            <p:cNvSpPr>
              <a:spLocks noChangeAspect="1" noChangeArrowheads="1" noTextEdit="1"/>
            </p:cNvSpPr>
            <p:nvPr/>
          </p:nvSpPr>
          <p:spPr bwMode="auto">
            <a:xfrm>
              <a:off x="363" y="1253"/>
              <a:ext cx="414" cy="4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1" name="Rectangle 97"/>
            <p:cNvSpPr>
              <a:spLocks noChangeArrowheads="1"/>
            </p:cNvSpPr>
            <p:nvPr/>
          </p:nvSpPr>
          <p:spPr bwMode="auto">
            <a:xfrm>
              <a:off x="369" y="1259"/>
              <a:ext cx="402" cy="42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2" name="Rectangle 98"/>
            <p:cNvSpPr>
              <a:spLocks noChangeArrowheads="1"/>
            </p:cNvSpPr>
            <p:nvPr/>
          </p:nvSpPr>
          <p:spPr bwMode="auto">
            <a:xfrm>
              <a:off x="447" y="1427"/>
              <a:ext cx="59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- 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43" name="Rectangle 99"/>
            <p:cNvSpPr>
              <a:spLocks noChangeArrowheads="1"/>
            </p:cNvSpPr>
            <p:nvPr/>
          </p:nvSpPr>
          <p:spPr bwMode="auto">
            <a:xfrm>
              <a:off x="597" y="1343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44" name="Freeform 100"/>
            <p:cNvSpPr>
              <a:spLocks/>
            </p:cNvSpPr>
            <p:nvPr/>
          </p:nvSpPr>
          <p:spPr bwMode="auto">
            <a:xfrm>
              <a:off x="531" y="1331"/>
              <a:ext cx="126" cy="126"/>
            </a:xfrm>
            <a:custGeom>
              <a:avLst/>
              <a:gdLst>
                <a:gd name="T0" fmla="*/ 0 w 21"/>
                <a:gd name="T1" fmla="*/ 14 h 21"/>
                <a:gd name="T2" fmla="*/ 2 w 21"/>
                <a:gd name="T3" fmla="*/ 14 h 21"/>
                <a:gd name="T4" fmla="*/ 5 w 21"/>
                <a:gd name="T5" fmla="*/ 21 h 21"/>
                <a:gd name="T6" fmla="*/ 10 w 21"/>
                <a:gd name="T7" fmla="*/ 0 h 21"/>
                <a:gd name="T8" fmla="*/ 21 w 2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1"/>
                <a:gd name="T17" fmla="*/ 21 w 2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1">
                  <a:moveTo>
                    <a:pt x="0" y="14"/>
                  </a:moveTo>
                  <a:lnTo>
                    <a:pt x="2" y="14"/>
                  </a:lnTo>
                  <a:lnTo>
                    <a:pt x="5" y="21"/>
                  </a:lnTo>
                  <a:lnTo>
                    <a:pt x="10" y="0"/>
                  </a:lnTo>
                  <a:lnTo>
                    <a:pt x="21" y="0"/>
                  </a:lnTo>
                </a:path>
              </a:pathLst>
            </a:custGeom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5" name="Rectangle 101"/>
            <p:cNvSpPr>
              <a:spLocks noChangeArrowheads="1"/>
            </p:cNvSpPr>
            <p:nvPr/>
          </p:nvSpPr>
          <p:spPr bwMode="auto">
            <a:xfrm>
              <a:off x="567" y="1499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46" name="Rectangle 102"/>
            <p:cNvSpPr>
              <a:spLocks noChangeArrowheads="1"/>
            </p:cNvSpPr>
            <p:nvPr/>
          </p:nvSpPr>
          <p:spPr bwMode="auto">
            <a:xfrm>
              <a:off x="513" y="1475"/>
              <a:ext cx="162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" name="Group 103"/>
          <p:cNvGrpSpPr>
            <a:grpSpLocks noChangeAspect="1"/>
          </p:cNvGrpSpPr>
          <p:nvPr/>
        </p:nvGrpSpPr>
        <p:grpSpPr bwMode="auto">
          <a:xfrm>
            <a:off x="4535488" y="4616450"/>
            <a:ext cx="647700" cy="728663"/>
            <a:chOff x="317" y="459"/>
            <a:chExt cx="431" cy="459"/>
          </a:xfrm>
        </p:grpSpPr>
        <p:sp useBgFill="1">
          <p:nvSpPr>
            <p:cNvPr id="21734" name="AutoShape 104"/>
            <p:cNvSpPr>
              <a:spLocks noChangeAspect="1" noChangeArrowheads="1" noTextEdit="1"/>
            </p:cNvSpPr>
            <p:nvPr/>
          </p:nvSpPr>
          <p:spPr bwMode="auto">
            <a:xfrm>
              <a:off x="317" y="459"/>
              <a:ext cx="431" cy="459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35" name="Rectangle 105"/>
            <p:cNvSpPr>
              <a:spLocks noChangeArrowheads="1"/>
            </p:cNvSpPr>
            <p:nvPr/>
          </p:nvSpPr>
          <p:spPr bwMode="auto">
            <a:xfrm>
              <a:off x="324" y="466"/>
              <a:ext cx="417" cy="44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36" name="Rectangle 106"/>
            <p:cNvSpPr>
              <a:spLocks noChangeArrowheads="1"/>
            </p:cNvSpPr>
            <p:nvPr/>
          </p:nvSpPr>
          <p:spPr bwMode="auto">
            <a:xfrm>
              <a:off x="410" y="632"/>
              <a:ext cx="68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A50021"/>
                  </a:solidFill>
                </a:rPr>
                <a:t>-</a:t>
              </a:r>
              <a:r>
                <a:rPr lang="ru-RU" sz="1300" b="1">
                  <a:solidFill>
                    <a:srgbClr val="000000"/>
                  </a:solidFill>
                </a:rPr>
                <a:t> </a:t>
              </a:r>
              <a:endParaRPr lang="ru-RU"/>
            </a:p>
          </p:txBody>
        </p:sp>
        <p:sp useBgFill="1">
          <p:nvSpPr>
            <p:cNvPr id="21737" name="Rectangle 107"/>
            <p:cNvSpPr>
              <a:spLocks noChangeArrowheads="1"/>
            </p:cNvSpPr>
            <p:nvPr/>
          </p:nvSpPr>
          <p:spPr bwMode="auto">
            <a:xfrm>
              <a:off x="496" y="539"/>
              <a:ext cx="61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A50021"/>
                  </a:solidFill>
                </a:rPr>
                <a:t>1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38" name="Rectangle 108"/>
            <p:cNvSpPr>
              <a:spLocks noChangeArrowheads="1"/>
            </p:cNvSpPr>
            <p:nvPr/>
          </p:nvSpPr>
          <p:spPr bwMode="auto">
            <a:xfrm>
              <a:off x="496" y="712"/>
              <a:ext cx="61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A50021"/>
                  </a:solidFill>
                </a:rPr>
                <a:t>2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39" name="Rectangle 109"/>
            <p:cNvSpPr>
              <a:spLocks noChangeArrowheads="1"/>
            </p:cNvSpPr>
            <p:nvPr/>
          </p:nvSpPr>
          <p:spPr bwMode="auto">
            <a:xfrm>
              <a:off x="483" y="685"/>
              <a:ext cx="86" cy="7"/>
            </a:xfrm>
            <a:prstGeom prst="rect">
              <a:avLst/>
            </a:prstGeom>
            <a:ln w="11113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" name="Group 110"/>
          <p:cNvGrpSpPr>
            <a:grpSpLocks noChangeAspect="1"/>
          </p:cNvGrpSpPr>
          <p:nvPr/>
        </p:nvGrpSpPr>
        <p:grpSpPr bwMode="auto">
          <a:xfrm>
            <a:off x="3492500" y="4076700"/>
            <a:ext cx="647700" cy="728663"/>
            <a:chOff x="317" y="459"/>
            <a:chExt cx="431" cy="459"/>
          </a:xfrm>
        </p:grpSpPr>
        <p:sp useBgFill="1">
          <p:nvSpPr>
            <p:cNvPr id="21728" name="AutoShape 111"/>
            <p:cNvSpPr>
              <a:spLocks noChangeAspect="1" noChangeArrowheads="1" noTextEdit="1"/>
            </p:cNvSpPr>
            <p:nvPr/>
          </p:nvSpPr>
          <p:spPr bwMode="auto">
            <a:xfrm>
              <a:off x="317" y="459"/>
              <a:ext cx="431" cy="459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29" name="Rectangle 112"/>
            <p:cNvSpPr>
              <a:spLocks noChangeArrowheads="1"/>
            </p:cNvSpPr>
            <p:nvPr/>
          </p:nvSpPr>
          <p:spPr bwMode="auto">
            <a:xfrm>
              <a:off x="324" y="466"/>
              <a:ext cx="417" cy="44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30" name="Rectangle 113"/>
            <p:cNvSpPr>
              <a:spLocks noChangeArrowheads="1"/>
            </p:cNvSpPr>
            <p:nvPr/>
          </p:nvSpPr>
          <p:spPr bwMode="auto">
            <a:xfrm>
              <a:off x="410" y="632"/>
              <a:ext cx="68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82"/>
                  </a:solidFill>
                </a:rPr>
                <a:t>-</a:t>
              </a:r>
              <a:r>
                <a:rPr lang="ru-RU" sz="1300" b="1">
                  <a:solidFill>
                    <a:srgbClr val="000000"/>
                  </a:solidFill>
                </a:rPr>
                <a:t> </a:t>
              </a:r>
              <a:endParaRPr lang="ru-RU"/>
            </a:p>
          </p:txBody>
        </p:sp>
        <p:sp useBgFill="1">
          <p:nvSpPr>
            <p:cNvPr id="21731" name="Rectangle 114"/>
            <p:cNvSpPr>
              <a:spLocks noChangeArrowheads="1"/>
            </p:cNvSpPr>
            <p:nvPr/>
          </p:nvSpPr>
          <p:spPr bwMode="auto">
            <a:xfrm>
              <a:off x="496" y="539"/>
              <a:ext cx="61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82"/>
                  </a:solidFill>
                </a:rPr>
                <a:t>1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32" name="Rectangle 115"/>
            <p:cNvSpPr>
              <a:spLocks noChangeArrowheads="1"/>
            </p:cNvSpPr>
            <p:nvPr/>
          </p:nvSpPr>
          <p:spPr bwMode="auto">
            <a:xfrm>
              <a:off x="496" y="712"/>
              <a:ext cx="61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82"/>
                  </a:solidFill>
                </a:rPr>
                <a:t>2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33" name="Rectangle 116"/>
            <p:cNvSpPr>
              <a:spLocks noChangeArrowheads="1"/>
            </p:cNvSpPr>
            <p:nvPr/>
          </p:nvSpPr>
          <p:spPr bwMode="auto">
            <a:xfrm>
              <a:off x="483" y="685"/>
              <a:ext cx="86" cy="7"/>
            </a:xfrm>
            <a:prstGeom prst="rect">
              <a:avLst/>
            </a:prstGeom>
            <a:ln w="11113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0082"/>
                </a:solidFill>
              </a:endParaRPr>
            </a:p>
          </p:txBody>
        </p:sp>
      </p:grpSp>
      <p:grpSp>
        <p:nvGrpSpPr>
          <p:cNvPr id="19" name="Group 117"/>
          <p:cNvGrpSpPr>
            <a:grpSpLocks noChangeAspect="1"/>
          </p:cNvGrpSpPr>
          <p:nvPr/>
        </p:nvGrpSpPr>
        <p:grpSpPr bwMode="auto">
          <a:xfrm>
            <a:off x="2951163" y="4149725"/>
            <a:ext cx="657225" cy="685800"/>
            <a:chOff x="363" y="1253"/>
            <a:chExt cx="414" cy="432"/>
          </a:xfrm>
        </p:grpSpPr>
        <p:sp useBgFill="1">
          <p:nvSpPr>
            <p:cNvPr id="21721" name="AutoShape 118"/>
            <p:cNvSpPr>
              <a:spLocks noChangeAspect="1" noChangeArrowheads="1" noTextEdit="1"/>
            </p:cNvSpPr>
            <p:nvPr/>
          </p:nvSpPr>
          <p:spPr bwMode="auto">
            <a:xfrm>
              <a:off x="363" y="1253"/>
              <a:ext cx="414" cy="4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22" name="Rectangle 119"/>
            <p:cNvSpPr>
              <a:spLocks noChangeArrowheads="1"/>
            </p:cNvSpPr>
            <p:nvPr/>
          </p:nvSpPr>
          <p:spPr bwMode="auto">
            <a:xfrm>
              <a:off x="369" y="1259"/>
              <a:ext cx="402" cy="42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23" name="Rectangle 120"/>
            <p:cNvSpPr>
              <a:spLocks noChangeArrowheads="1"/>
            </p:cNvSpPr>
            <p:nvPr/>
          </p:nvSpPr>
          <p:spPr bwMode="auto">
            <a:xfrm>
              <a:off x="447" y="1427"/>
              <a:ext cx="59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- 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24" name="Rectangle 121"/>
            <p:cNvSpPr>
              <a:spLocks noChangeArrowheads="1"/>
            </p:cNvSpPr>
            <p:nvPr/>
          </p:nvSpPr>
          <p:spPr bwMode="auto">
            <a:xfrm>
              <a:off x="597" y="1343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25" name="Freeform 122"/>
            <p:cNvSpPr>
              <a:spLocks/>
            </p:cNvSpPr>
            <p:nvPr/>
          </p:nvSpPr>
          <p:spPr bwMode="auto">
            <a:xfrm>
              <a:off x="531" y="1331"/>
              <a:ext cx="126" cy="126"/>
            </a:xfrm>
            <a:custGeom>
              <a:avLst/>
              <a:gdLst>
                <a:gd name="T0" fmla="*/ 0 w 21"/>
                <a:gd name="T1" fmla="*/ 14 h 21"/>
                <a:gd name="T2" fmla="*/ 2 w 21"/>
                <a:gd name="T3" fmla="*/ 14 h 21"/>
                <a:gd name="T4" fmla="*/ 5 w 21"/>
                <a:gd name="T5" fmla="*/ 21 h 21"/>
                <a:gd name="T6" fmla="*/ 10 w 21"/>
                <a:gd name="T7" fmla="*/ 0 h 21"/>
                <a:gd name="T8" fmla="*/ 21 w 2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1"/>
                <a:gd name="T17" fmla="*/ 21 w 2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1">
                  <a:moveTo>
                    <a:pt x="0" y="14"/>
                  </a:moveTo>
                  <a:lnTo>
                    <a:pt x="2" y="14"/>
                  </a:lnTo>
                  <a:lnTo>
                    <a:pt x="5" y="21"/>
                  </a:lnTo>
                  <a:lnTo>
                    <a:pt x="10" y="0"/>
                  </a:lnTo>
                  <a:lnTo>
                    <a:pt x="21" y="0"/>
                  </a:lnTo>
                </a:path>
              </a:pathLst>
            </a:custGeom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26" name="Rectangle 123"/>
            <p:cNvSpPr>
              <a:spLocks noChangeArrowheads="1"/>
            </p:cNvSpPr>
            <p:nvPr/>
          </p:nvSpPr>
          <p:spPr bwMode="auto">
            <a:xfrm>
              <a:off x="567" y="1499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27" name="Rectangle 124"/>
            <p:cNvSpPr>
              <a:spLocks noChangeArrowheads="1"/>
            </p:cNvSpPr>
            <p:nvPr/>
          </p:nvSpPr>
          <p:spPr bwMode="auto">
            <a:xfrm>
              <a:off x="513" y="1475"/>
              <a:ext cx="162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" name="Group 125"/>
          <p:cNvGrpSpPr>
            <a:grpSpLocks noChangeAspect="1"/>
          </p:cNvGrpSpPr>
          <p:nvPr/>
        </p:nvGrpSpPr>
        <p:grpSpPr bwMode="auto">
          <a:xfrm>
            <a:off x="2411413" y="4076700"/>
            <a:ext cx="657225" cy="685800"/>
            <a:chOff x="317" y="1888"/>
            <a:chExt cx="414" cy="432"/>
          </a:xfrm>
        </p:grpSpPr>
        <p:sp useBgFill="1">
          <p:nvSpPr>
            <p:cNvPr id="21714" name="AutoShape 126"/>
            <p:cNvSpPr>
              <a:spLocks noChangeAspect="1" noChangeArrowheads="1" noTextEdit="1"/>
            </p:cNvSpPr>
            <p:nvPr/>
          </p:nvSpPr>
          <p:spPr bwMode="auto">
            <a:xfrm>
              <a:off x="317" y="1888"/>
              <a:ext cx="414" cy="4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5" name="Rectangle 127"/>
            <p:cNvSpPr>
              <a:spLocks noChangeArrowheads="1"/>
            </p:cNvSpPr>
            <p:nvPr/>
          </p:nvSpPr>
          <p:spPr bwMode="auto">
            <a:xfrm>
              <a:off x="323" y="1894"/>
              <a:ext cx="402" cy="42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6" name="Rectangle 128"/>
            <p:cNvSpPr>
              <a:spLocks noChangeArrowheads="1"/>
            </p:cNvSpPr>
            <p:nvPr/>
          </p:nvSpPr>
          <p:spPr bwMode="auto">
            <a:xfrm>
              <a:off x="401" y="2062"/>
              <a:ext cx="59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A50021"/>
                  </a:solidFill>
                </a:rPr>
                <a:t>- 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17" name="Rectangle 129"/>
            <p:cNvSpPr>
              <a:spLocks noChangeArrowheads="1"/>
            </p:cNvSpPr>
            <p:nvPr/>
          </p:nvSpPr>
          <p:spPr bwMode="auto">
            <a:xfrm>
              <a:off x="551" y="1978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A50021"/>
                  </a:solidFill>
                </a:rPr>
                <a:t>3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18" name="Freeform 130"/>
            <p:cNvSpPr>
              <a:spLocks/>
            </p:cNvSpPr>
            <p:nvPr/>
          </p:nvSpPr>
          <p:spPr bwMode="auto">
            <a:xfrm>
              <a:off x="485" y="1966"/>
              <a:ext cx="126" cy="126"/>
            </a:xfrm>
            <a:custGeom>
              <a:avLst/>
              <a:gdLst>
                <a:gd name="T0" fmla="*/ 0 w 21"/>
                <a:gd name="T1" fmla="*/ 14 h 21"/>
                <a:gd name="T2" fmla="*/ 2 w 21"/>
                <a:gd name="T3" fmla="*/ 14 h 21"/>
                <a:gd name="T4" fmla="*/ 5 w 21"/>
                <a:gd name="T5" fmla="*/ 21 h 21"/>
                <a:gd name="T6" fmla="*/ 10 w 21"/>
                <a:gd name="T7" fmla="*/ 0 h 21"/>
                <a:gd name="T8" fmla="*/ 21 w 2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1"/>
                <a:gd name="T17" fmla="*/ 21 w 2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1">
                  <a:moveTo>
                    <a:pt x="0" y="14"/>
                  </a:moveTo>
                  <a:lnTo>
                    <a:pt x="2" y="14"/>
                  </a:lnTo>
                  <a:lnTo>
                    <a:pt x="5" y="21"/>
                  </a:lnTo>
                  <a:lnTo>
                    <a:pt x="10" y="0"/>
                  </a:lnTo>
                  <a:lnTo>
                    <a:pt x="21" y="0"/>
                  </a:lnTo>
                </a:path>
              </a:pathLst>
            </a:custGeom>
            <a:ln w="952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9" name="Rectangle 131"/>
            <p:cNvSpPr>
              <a:spLocks noChangeArrowheads="1"/>
            </p:cNvSpPr>
            <p:nvPr/>
          </p:nvSpPr>
          <p:spPr bwMode="auto">
            <a:xfrm>
              <a:off x="521" y="2134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A50021"/>
                  </a:solidFill>
                </a:rPr>
                <a:t>2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20" name="Rectangle 132"/>
            <p:cNvSpPr>
              <a:spLocks noChangeArrowheads="1"/>
            </p:cNvSpPr>
            <p:nvPr/>
          </p:nvSpPr>
          <p:spPr bwMode="auto">
            <a:xfrm>
              <a:off x="467" y="2110"/>
              <a:ext cx="162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" name="Group 133"/>
          <p:cNvGrpSpPr>
            <a:grpSpLocks noChangeAspect="1"/>
          </p:cNvGrpSpPr>
          <p:nvPr/>
        </p:nvGrpSpPr>
        <p:grpSpPr bwMode="auto">
          <a:xfrm>
            <a:off x="4500563" y="2168525"/>
            <a:ext cx="552450" cy="628650"/>
            <a:chOff x="4967" y="663"/>
            <a:chExt cx="348" cy="396"/>
          </a:xfrm>
        </p:grpSpPr>
        <p:sp useBgFill="1">
          <p:nvSpPr>
            <p:cNvPr id="21708" name="AutoShape 134"/>
            <p:cNvSpPr>
              <a:spLocks noChangeAspect="1" noChangeArrowheads="1" noTextEdit="1"/>
            </p:cNvSpPr>
            <p:nvPr/>
          </p:nvSpPr>
          <p:spPr bwMode="auto">
            <a:xfrm>
              <a:off x="4967" y="663"/>
              <a:ext cx="348" cy="39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9" name="Rectangle 135"/>
            <p:cNvSpPr>
              <a:spLocks noChangeArrowheads="1"/>
            </p:cNvSpPr>
            <p:nvPr/>
          </p:nvSpPr>
          <p:spPr bwMode="auto">
            <a:xfrm>
              <a:off x="4973" y="669"/>
              <a:ext cx="336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0" name="Rectangle 136"/>
            <p:cNvSpPr>
              <a:spLocks noChangeArrowheads="1"/>
            </p:cNvSpPr>
            <p:nvPr/>
          </p:nvSpPr>
          <p:spPr bwMode="auto">
            <a:xfrm>
              <a:off x="5141" y="75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0082"/>
                  </a:solidFill>
                </a:rPr>
                <a:t>3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11" name="Freeform 137"/>
            <p:cNvSpPr>
              <a:spLocks/>
            </p:cNvSpPr>
            <p:nvPr/>
          </p:nvSpPr>
          <p:spPr bwMode="auto">
            <a:xfrm>
              <a:off x="5081" y="741"/>
              <a:ext cx="114" cy="108"/>
            </a:xfrm>
            <a:custGeom>
              <a:avLst/>
              <a:gdLst>
                <a:gd name="T0" fmla="*/ 0 w 19"/>
                <a:gd name="T1" fmla="*/ 12 h 18"/>
                <a:gd name="T2" fmla="*/ 2 w 19"/>
                <a:gd name="T3" fmla="*/ 12 h 18"/>
                <a:gd name="T4" fmla="*/ 4 w 19"/>
                <a:gd name="T5" fmla="*/ 18 h 18"/>
                <a:gd name="T6" fmla="*/ 9 w 19"/>
                <a:gd name="T7" fmla="*/ 0 h 18"/>
                <a:gd name="T8" fmla="*/ 19 w 19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8"/>
                <a:gd name="T17" fmla="*/ 19 w 19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8">
                  <a:moveTo>
                    <a:pt x="0" y="12"/>
                  </a:moveTo>
                  <a:lnTo>
                    <a:pt x="2" y="12"/>
                  </a:lnTo>
                  <a:lnTo>
                    <a:pt x="4" y="18"/>
                  </a:ln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2" name="Rectangle 138"/>
            <p:cNvSpPr>
              <a:spLocks noChangeArrowheads="1"/>
            </p:cNvSpPr>
            <p:nvPr/>
          </p:nvSpPr>
          <p:spPr bwMode="auto">
            <a:xfrm>
              <a:off x="5111" y="89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0082"/>
                  </a:solidFill>
                </a:rPr>
                <a:t>2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13" name="Rectangle 139"/>
            <p:cNvSpPr>
              <a:spLocks noChangeArrowheads="1"/>
            </p:cNvSpPr>
            <p:nvPr/>
          </p:nvSpPr>
          <p:spPr bwMode="auto">
            <a:xfrm>
              <a:off x="5063" y="867"/>
              <a:ext cx="150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" name="Group 140"/>
          <p:cNvGrpSpPr>
            <a:grpSpLocks noChangeAspect="1"/>
          </p:cNvGrpSpPr>
          <p:nvPr/>
        </p:nvGrpSpPr>
        <p:grpSpPr bwMode="auto">
          <a:xfrm>
            <a:off x="4067175" y="2492375"/>
            <a:ext cx="542925" cy="628650"/>
            <a:chOff x="4513" y="663"/>
            <a:chExt cx="342" cy="396"/>
          </a:xfrm>
        </p:grpSpPr>
        <p:sp useBgFill="1">
          <p:nvSpPr>
            <p:cNvPr id="21702" name="AutoShape 141"/>
            <p:cNvSpPr>
              <a:spLocks noChangeAspect="1" noChangeArrowheads="1" noTextEdit="1"/>
            </p:cNvSpPr>
            <p:nvPr/>
          </p:nvSpPr>
          <p:spPr bwMode="auto">
            <a:xfrm>
              <a:off x="4513" y="663"/>
              <a:ext cx="342" cy="39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3" name="Rectangle 142"/>
            <p:cNvSpPr>
              <a:spLocks noChangeArrowheads="1"/>
            </p:cNvSpPr>
            <p:nvPr/>
          </p:nvSpPr>
          <p:spPr bwMode="auto">
            <a:xfrm>
              <a:off x="4519" y="669"/>
              <a:ext cx="330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4" name="Rectangle 143"/>
            <p:cNvSpPr>
              <a:spLocks noChangeArrowheads="1"/>
            </p:cNvSpPr>
            <p:nvPr/>
          </p:nvSpPr>
          <p:spPr bwMode="auto">
            <a:xfrm>
              <a:off x="4687" y="75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05" name="Freeform 144"/>
            <p:cNvSpPr>
              <a:spLocks/>
            </p:cNvSpPr>
            <p:nvPr/>
          </p:nvSpPr>
          <p:spPr bwMode="auto">
            <a:xfrm>
              <a:off x="4627" y="741"/>
              <a:ext cx="114" cy="108"/>
            </a:xfrm>
            <a:custGeom>
              <a:avLst/>
              <a:gdLst>
                <a:gd name="T0" fmla="*/ 0 w 19"/>
                <a:gd name="T1" fmla="*/ 12 h 18"/>
                <a:gd name="T2" fmla="*/ 2 w 19"/>
                <a:gd name="T3" fmla="*/ 12 h 18"/>
                <a:gd name="T4" fmla="*/ 4 w 19"/>
                <a:gd name="T5" fmla="*/ 18 h 18"/>
                <a:gd name="T6" fmla="*/ 9 w 19"/>
                <a:gd name="T7" fmla="*/ 0 h 18"/>
                <a:gd name="T8" fmla="*/ 19 w 19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8"/>
                <a:gd name="T17" fmla="*/ 19 w 19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8">
                  <a:moveTo>
                    <a:pt x="0" y="12"/>
                  </a:moveTo>
                  <a:lnTo>
                    <a:pt x="2" y="12"/>
                  </a:lnTo>
                  <a:lnTo>
                    <a:pt x="4" y="18"/>
                  </a:ln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6" name="Rectangle 145"/>
            <p:cNvSpPr>
              <a:spLocks noChangeArrowheads="1"/>
            </p:cNvSpPr>
            <p:nvPr/>
          </p:nvSpPr>
          <p:spPr bwMode="auto">
            <a:xfrm>
              <a:off x="4657" y="89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07" name="Rectangle 146"/>
            <p:cNvSpPr>
              <a:spLocks noChangeArrowheads="1"/>
            </p:cNvSpPr>
            <p:nvPr/>
          </p:nvSpPr>
          <p:spPr bwMode="auto">
            <a:xfrm>
              <a:off x="4609" y="867"/>
              <a:ext cx="150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" name="Group 147"/>
          <p:cNvGrpSpPr>
            <a:grpSpLocks noChangeAspect="1"/>
          </p:cNvGrpSpPr>
          <p:nvPr/>
        </p:nvGrpSpPr>
        <p:grpSpPr bwMode="auto">
          <a:xfrm>
            <a:off x="6048375" y="4113213"/>
            <a:ext cx="552450" cy="628650"/>
            <a:chOff x="4967" y="663"/>
            <a:chExt cx="348" cy="396"/>
          </a:xfrm>
        </p:grpSpPr>
        <p:sp useBgFill="1">
          <p:nvSpPr>
            <p:cNvPr id="21696" name="AutoShape 148"/>
            <p:cNvSpPr>
              <a:spLocks noChangeAspect="1" noChangeArrowheads="1" noTextEdit="1"/>
            </p:cNvSpPr>
            <p:nvPr/>
          </p:nvSpPr>
          <p:spPr bwMode="auto">
            <a:xfrm>
              <a:off x="4967" y="663"/>
              <a:ext cx="348" cy="39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7" name="Rectangle 149"/>
            <p:cNvSpPr>
              <a:spLocks noChangeArrowheads="1"/>
            </p:cNvSpPr>
            <p:nvPr/>
          </p:nvSpPr>
          <p:spPr bwMode="auto">
            <a:xfrm>
              <a:off x="4973" y="669"/>
              <a:ext cx="336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8" name="Rectangle 150"/>
            <p:cNvSpPr>
              <a:spLocks noChangeArrowheads="1"/>
            </p:cNvSpPr>
            <p:nvPr/>
          </p:nvSpPr>
          <p:spPr bwMode="auto">
            <a:xfrm>
              <a:off x="5141" y="75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A50021"/>
                  </a:solidFill>
                </a:rPr>
                <a:t>3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99" name="Freeform 151"/>
            <p:cNvSpPr>
              <a:spLocks/>
            </p:cNvSpPr>
            <p:nvPr/>
          </p:nvSpPr>
          <p:spPr bwMode="auto">
            <a:xfrm>
              <a:off x="5081" y="741"/>
              <a:ext cx="114" cy="108"/>
            </a:xfrm>
            <a:custGeom>
              <a:avLst/>
              <a:gdLst>
                <a:gd name="T0" fmla="*/ 0 w 19"/>
                <a:gd name="T1" fmla="*/ 12 h 18"/>
                <a:gd name="T2" fmla="*/ 2 w 19"/>
                <a:gd name="T3" fmla="*/ 12 h 18"/>
                <a:gd name="T4" fmla="*/ 4 w 19"/>
                <a:gd name="T5" fmla="*/ 18 h 18"/>
                <a:gd name="T6" fmla="*/ 9 w 19"/>
                <a:gd name="T7" fmla="*/ 0 h 18"/>
                <a:gd name="T8" fmla="*/ 19 w 19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8"/>
                <a:gd name="T17" fmla="*/ 19 w 19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8">
                  <a:moveTo>
                    <a:pt x="0" y="12"/>
                  </a:moveTo>
                  <a:lnTo>
                    <a:pt x="2" y="12"/>
                  </a:lnTo>
                  <a:lnTo>
                    <a:pt x="4" y="18"/>
                  </a:ln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ln w="952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0" name="Rectangle 152"/>
            <p:cNvSpPr>
              <a:spLocks noChangeArrowheads="1"/>
            </p:cNvSpPr>
            <p:nvPr/>
          </p:nvSpPr>
          <p:spPr bwMode="auto">
            <a:xfrm>
              <a:off x="5111" y="89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A50021"/>
                  </a:solidFill>
                </a:rPr>
                <a:t>2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01" name="Rectangle 153"/>
            <p:cNvSpPr>
              <a:spLocks noChangeArrowheads="1"/>
            </p:cNvSpPr>
            <p:nvPr/>
          </p:nvSpPr>
          <p:spPr bwMode="auto">
            <a:xfrm>
              <a:off x="5063" y="867"/>
              <a:ext cx="150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" name="Group 154"/>
          <p:cNvGrpSpPr>
            <a:grpSpLocks noChangeAspect="1"/>
          </p:cNvGrpSpPr>
          <p:nvPr/>
        </p:nvGrpSpPr>
        <p:grpSpPr bwMode="auto">
          <a:xfrm>
            <a:off x="5616575" y="4113213"/>
            <a:ext cx="542925" cy="628650"/>
            <a:chOff x="4513" y="663"/>
            <a:chExt cx="342" cy="396"/>
          </a:xfrm>
        </p:grpSpPr>
        <p:sp useBgFill="1">
          <p:nvSpPr>
            <p:cNvPr id="21690" name="AutoShape 155"/>
            <p:cNvSpPr>
              <a:spLocks noChangeAspect="1" noChangeArrowheads="1" noTextEdit="1"/>
            </p:cNvSpPr>
            <p:nvPr/>
          </p:nvSpPr>
          <p:spPr bwMode="auto">
            <a:xfrm>
              <a:off x="4513" y="663"/>
              <a:ext cx="342" cy="39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1" name="Rectangle 156"/>
            <p:cNvSpPr>
              <a:spLocks noChangeArrowheads="1"/>
            </p:cNvSpPr>
            <p:nvPr/>
          </p:nvSpPr>
          <p:spPr bwMode="auto">
            <a:xfrm>
              <a:off x="4519" y="669"/>
              <a:ext cx="330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2" name="Rectangle 157"/>
            <p:cNvSpPr>
              <a:spLocks noChangeArrowheads="1"/>
            </p:cNvSpPr>
            <p:nvPr/>
          </p:nvSpPr>
          <p:spPr bwMode="auto">
            <a:xfrm>
              <a:off x="4687" y="75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693" name="Freeform 158"/>
            <p:cNvSpPr>
              <a:spLocks/>
            </p:cNvSpPr>
            <p:nvPr/>
          </p:nvSpPr>
          <p:spPr bwMode="auto">
            <a:xfrm>
              <a:off x="4627" y="741"/>
              <a:ext cx="114" cy="108"/>
            </a:xfrm>
            <a:custGeom>
              <a:avLst/>
              <a:gdLst>
                <a:gd name="T0" fmla="*/ 0 w 19"/>
                <a:gd name="T1" fmla="*/ 12 h 18"/>
                <a:gd name="T2" fmla="*/ 2 w 19"/>
                <a:gd name="T3" fmla="*/ 12 h 18"/>
                <a:gd name="T4" fmla="*/ 4 w 19"/>
                <a:gd name="T5" fmla="*/ 18 h 18"/>
                <a:gd name="T6" fmla="*/ 9 w 19"/>
                <a:gd name="T7" fmla="*/ 0 h 18"/>
                <a:gd name="T8" fmla="*/ 19 w 19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8"/>
                <a:gd name="T17" fmla="*/ 19 w 19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8">
                  <a:moveTo>
                    <a:pt x="0" y="12"/>
                  </a:moveTo>
                  <a:lnTo>
                    <a:pt x="2" y="12"/>
                  </a:lnTo>
                  <a:lnTo>
                    <a:pt x="4" y="18"/>
                  </a:ln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4" name="Rectangle 159"/>
            <p:cNvSpPr>
              <a:spLocks noChangeArrowheads="1"/>
            </p:cNvSpPr>
            <p:nvPr/>
          </p:nvSpPr>
          <p:spPr bwMode="auto">
            <a:xfrm>
              <a:off x="4657" y="89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695" name="Rectangle 160"/>
            <p:cNvSpPr>
              <a:spLocks noChangeArrowheads="1"/>
            </p:cNvSpPr>
            <p:nvPr/>
          </p:nvSpPr>
          <p:spPr bwMode="auto">
            <a:xfrm>
              <a:off x="4609" y="867"/>
              <a:ext cx="150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" name="Group 161"/>
          <p:cNvGrpSpPr>
            <a:grpSpLocks noChangeAspect="1"/>
          </p:cNvGrpSpPr>
          <p:nvPr/>
        </p:nvGrpSpPr>
        <p:grpSpPr bwMode="auto">
          <a:xfrm>
            <a:off x="2303463" y="2097088"/>
            <a:ext cx="609600" cy="847725"/>
            <a:chOff x="2688" y="1893"/>
            <a:chExt cx="384" cy="534"/>
          </a:xfrm>
        </p:grpSpPr>
        <p:sp useBgFill="1">
          <p:nvSpPr>
            <p:cNvPr id="21684" name="AutoShape 162"/>
            <p:cNvSpPr>
              <a:spLocks noChangeAspect="1" noChangeArrowheads="1" noTextEdit="1"/>
            </p:cNvSpPr>
            <p:nvPr/>
          </p:nvSpPr>
          <p:spPr bwMode="auto">
            <a:xfrm>
              <a:off x="2688" y="1893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85" name="Rectangle 163"/>
            <p:cNvSpPr>
              <a:spLocks noChangeArrowheads="1"/>
            </p:cNvSpPr>
            <p:nvPr/>
          </p:nvSpPr>
          <p:spPr bwMode="auto">
            <a:xfrm>
              <a:off x="2694" y="1899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86" name="Rectangle 164"/>
            <p:cNvSpPr>
              <a:spLocks noChangeArrowheads="1"/>
            </p:cNvSpPr>
            <p:nvPr/>
          </p:nvSpPr>
          <p:spPr bwMode="auto">
            <a:xfrm>
              <a:off x="2796" y="1965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687" name="Rectangle 165"/>
            <p:cNvSpPr>
              <a:spLocks noChangeArrowheads="1"/>
            </p:cNvSpPr>
            <p:nvPr/>
          </p:nvSpPr>
          <p:spPr bwMode="auto">
            <a:xfrm>
              <a:off x="2874" y="1959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688" name="Rectangle 166"/>
            <p:cNvSpPr>
              <a:spLocks noChangeArrowheads="1"/>
            </p:cNvSpPr>
            <p:nvPr/>
          </p:nvSpPr>
          <p:spPr bwMode="auto">
            <a:xfrm>
              <a:off x="2838" y="2181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689" name="Rectangle 167"/>
            <p:cNvSpPr>
              <a:spLocks noChangeArrowheads="1"/>
            </p:cNvSpPr>
            <p:nvPr/>
          </p:nvSpPr>
          <p:spPr bwMode="auto">
            <a:xfrm>
              <a:off x="2784" y="2157"/>
              <a:ext cx="186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" name="Group 168"/>
          <p:cNvGrpSpPr>
            <a:grpSpLocks noChangeAspect="1"/>
          </p:cNvGrpSpPr>
          <p:nvPr/>
        </p:nvGrpSpPr>
        <p:grpSpPr bwMode="auto">
          <a:xfrm>
            <a:off x="2339975" y="5661025"/>
            <a:ext cx="609600" cy="847725"/>
            <a:chOff x="317" y="3453"/>
            <a:chExt cx="384" cy="534"/>
          </a:xfrm>
        </p:grpSpPr>
        <p:sp useBgFill="1">
          <p:nvSpPr>
            <p:cNvPr id="21678" name="AutoShape 169"/>
            <p:cNvSpPr>
              <a:spLocks noChangeAspect="1" noChangeArrowheads="1" noTextEdit="1"/>
            </p:cNvSpPr>
            <p:nvPr/>
          </p:nvSpPr>
          <p:spPr bwMode="auto">
            <a:xfrm>
              <a:off x="317" y="3453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79" name="Rectangle 170"/>
            <p:cNvSpPr>
              <a:spLocks noChangeArrowheads="1"/>
            </p:cNvSpPr>
            <p:nvPr/>
          </p:nvSpPr>
          <p:spPr bwMode="auto">
            <a:xfrm>
              <a:off x="323" y="3459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80" name="Rectangle 171"/>
            <p:cNvSpPr>
              <a:spLocks noChangeArrowheads="1"/>
            </p:cNvSpPr>
            <p:nvPr/>
          </p:nvSpPr>
          <p:spPr bwMode="auto">
            <a:xfrm>
              <a:off x="425" y="3525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5</a:t>
              </a:r>
              <a:endParaRPr lang="ru-RU"/>
            </a:p>
          </p:txBody>
        </p:sp>
        <p:sp useBgFill="1">
          <p:nvSpPr>
            <p:cNvPr id="21681" name="Rectangle 172"/>
            <p:cNvSpPr>
              <a:spLocks noChangeArrowheads="1"/>
            </p:cNvSpPr>
            <p:nvPr/>
          </p:nvSpPr>
          <p:spPr bwMode="auto">
            <a:xfrm>
              <a:off x="503" y="3519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682" name="Rectangle 173"/>
            <p:cNvSpPr>
              <a:spLocks noChangeArrowheads="1"/>
            </p:cNvSpPr>
            <p:nvPr/>
          </p:nvSpPr>
          <p:spPr bwMode="auto">
            <a:xfrm>
              <a:off x="467" y="3741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683" name="Rectangle 174"/>
            <p:cNvSpPr>
              <a:spLocks noChangeArrowheads="1"/>
            </p:cNvSpPr>
            <p:nvPr/>
          </p:nvSpPr>
          <p:spPr bwMode="auto">
            <a:xfrm>
              <a:off x="413" y="3717"/>
              <a:ext cx="186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" name="Group 175"/>
          <p:cNvGrpSpPr>
            <a:grpSpLocks noChangeAspect="1"/>
          </p:cNvGrpSpPr>
          <p:nvPr/>
        </p:nvGrpSpPr>
        <p:grpSpPr bwMode="auto">
          <a:xfrm>
            <a:off x="2843213" y="5805488"/>
            <a:ext cx="609600" cy="847725"/>
            <a:chOff x="567" y="1911"/>
            <a:chExt cx="384" cy="534"/>
          </a:xfrm>
        </p:grpSpPr>
        <p:sp useBgFill="1">
          <p:nvSpPr>
            <p:cNvPr id="21672" name="AutoShape 176"/>
            <p:cNvSpPr>
              <a:spLocks noChangeAspect="1" noChangeArrowheads="1" noTextEdit="1"/>
            </p:cNvSpPr>
            <p:nvPr/>
          </p:nvSpPr>
          <p:spPr bwMode="auto">
            <a:xfrm>
              <a:off x="567" y="1911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73" name="Rectangle 177"/>
            <p:cNvSpPr>
              <a:spLocks noChangeArrowheads="1"/>
            </p:cNvSpPr>
            <p:nvPr/>
          </p:nvSpPr>
          <p:spPr bwMode="auto">
            <a:xfrm>
              <a:off x="573" y="1917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74" name="Rectangle 178"/>
            <p:cNvSpPr>
              <a:spLocks noChangeArrowheads="1"/>
            </p:cNvSpPr>
            <p:nvPr/>
          </p:nvSpPr>
          <p:spPr bwMode="auto">
            <a:xfrm>
              <a:off x="675" y="1983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675" name="Rectangle 179"/>
            <p:cNvSpPr>
              <a:spLocks noChangeArrowheads="1"/>
            </p:cNvSpPr>
            <p:nvPr/>
          </p:nvSpPr>
          <p:spPr bwMode="auto">
            <a:xfrm>
              <a:off x="753" y="1977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676" name="Rectangle 180"/>
            <p:cNvSpPr>
              <a:spLocks noChangeArrowheads="1"/>
            </p:cNvSpPr>
            <p:nvPr/>
          </p:nvSpPr>
          <p:spPr bwMode="auto">
            <a:xfrm>
              <a:off x="717" y="2199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677" name="Rectangle 181"/>
            <p:cNvSpPr>
              <a:spLocks noChangeArrowheads="1"/>
            </p:cNvSpPr>
            <p:nvPr/>
          </p:nvSpPr>
          <p:spPr bwMode="auto">
            <a:xfrm>
              <a:off x="663" y="2175"/>
              <a:ext cx="186" cy="6"/>
            </a:xfrm>
            <a:prstGeom prst="rect">
              <a:avLst/>
            </a:prstGeom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" name="Group 182"/>
          <p:cNvGrpSpPr>
            <a:grpSpLocks noChangeAspect="1"/>
          </p:cNvGrpSpPr>
          <p:nvPr/>
        </p:nvGrpSpPr>
        <p:grpSpPr bwMode="auto">
          <a:xfrm>
            <a:off x="2051050" y="2781300"/>
            <a:ext cx="600075" cy="847725"/>
            <a:chOff x="204" y="822"/>
            <a:chExt cx="378" cy="534"/>
          </a:xfrm>
        </p:grpSpPr>
        <p:sp useBgFill="1">
          <p:nvSpPr>
            <p:cNvPr id="21666" name="AutoShape 183"/>
            <p:cNvSpPr>
              <a:spLocks noChangeAspect="1" noChangeArrowheads="1" noTextEdit="1"/>
            </p:cNvSpPr>
            <p:nvPr/>
          </p:nvSpPr>
          <p:spPr bwMode="auto">
            <a:xfrm>
              <a:off x="204" y="822"/>
              <a:ext cx="378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67" name="Rectangle 184"/>
            <p:cNvSpPr>
              <a:spLocks noChangeArrowheads="1"/>
            </p:cNvSpPr>
            <p:nvPr/>
          </p:nvSpPr>
          <p:spPr bwMode="auto">
            <a:xfrm>
              <a:off x="210" y="828"/>
              <a:ext cx="366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68" name="Rectangle 185"/>
            <p:cNvSpPr>
              <a:spLocks noChangeArrowheads="1"/>
            </p:cNvSpPr>
            <p:nvPr/>
          </p:nvSpPr>
          <p:spPr bwMode="auto">
            <a:xfrm>
              <a:off x="312" y="894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</a:rPr>
                <a:t>5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69" name="Rectangle 186"/>
            <p:cNvSpPr>
              <a:spLocks noChangeArrowheads="1"/>
            </p:cNvSpPr>
            <p:nvPr/>
          </p:nvSpPr>
          <p:spPr bwMode="auto">
            <a:xfrm>
              <a:off x="390" y="888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  <a:latin typeface="Symbol" pitchFamily="18" charset="2"/>
                </a:rPr>
                <a:t>p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70" name="Rectangle 187"/>
            <p:cNvSpPr>
              <a:spLocks noChangeArrowheads="1"/>
            </p:cNvSpPr>
            <p:nvPr/>
          </p:nvSpPr>
          <p:spPr bwMode="auto">
            <a:xfrm>
              <a:off x="354" y="1110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</a:rPr>
                <a:t>6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71" name="Rectangle 188"/>
            <p:cNvSpPr>
              <a:spLocks noChangeArrowheads="1"/>
            </p:cNvSpPr>
            <p:nvPr/>
          </p:nvSpPr>
          <p:spPr bwMode="auto">
            <a:xfrm>
              <a:off x="300" y="1086"/>
              <a:ext cx="186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" name="Group 189"/>
          <p:cNvGrpSpPr>
            <a:grpSpLocks noChangeAspect="1"/>
          </p:cNvGrpSpPr>
          <p:nvPr/>
        </p:nvGrpSpPr>
        <p:grpSpPr bwMode="auto">
          <a:xfrm>
            <a:off x="2016125" y="4976813"/>
            <a:ext cx="609600" cy="847725"/>
            <a:chOff x="635" y="845"/>
            <a:chExt cx="384" cy="534"/>
          </a:xfrm>
        </p:grpSpPr>
        <p:sp useBgFill="1">
          <p:nvSpPr>
            <p:cNvPr id="21660" name="AutoShape 190"/>
            <p:cNvSpPr>
              <a:spLocks noChangeAspect="1" noChangeArrowheads="1" noTextEdit="1"/>
            </p:cNvSpPr>
            <p:nvPr/>
          </p:nvSpPr>
          <p:spPr bwMode="auto">
            <a:xfrm>
              <a:off x="635" y="845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61" name="Rectangle 191"/>
            <p:cNvSpPr>
              <a:spLocks noChangeArrowheads="1"/>
            </p:cNvSpPr>
            <p:nvPr/>
          </p:nvSpPr>
          <p:spPr bwMode="auto">
            <a:xfrm>
              <a:off x="641" y="851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62" name="Rectangle 192"/>
            <p:cNvSpPr>
              <a:spLocks noChangeArrowheads="1"/>
            </p:cNvSpPr>
            <p:nvPr/>
          </p:nvSpPr>
          <p:spPr bwMode="auto">
            <a:xfrm>
              <a:off x="743" y="917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</a:rPr>
                <a:t>7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63" name="Rectangle 193"/>
            <p:cNvSpPr>
              <a:spLocks noChangeArrowheads="1"/>
            </p:cNvSpPr>
            <p:nvPr/>
          </p:nvSpPr>
          <p:spPr bwMode="auto">
            <a:xfrm>
              <a:off x="821" y="911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  <a:latin typeface="Symbol" pitchFamily="18" charset="2"/>
                </a:rPr>
                <a:t>p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64" name="Rectangle 194"/>
            <p:cNvSpPr>
              <a:spLocks noChangeArrowheads="1"/>
            </p:cNvSpPr>
            <p:nvPr/>
          </p:nvSpPr>
          <p:spPr bwMode="auto">
            <a:xfrm>
              <a:off x="785" y="1133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</a:rPr>
                <a:t>6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65" name="Rectangle 195"/>
            <p:cNvSpPr>
              <a:spLocks noChangeArrowheads="1"/>
            </p:cNvSpPr>
            <p:nvPr/>
          </p:nvSpPr>
          <p:spPr bwMode="auto">
            <a:xfrm>
              <a:off x="731" y="1109"/>
              <a:ext cx="186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35" name="Line 196"/>
          <p:cNvSpPr>
            <a:spLocks noChangeShapeType="1"/>
          </p:cNvSpPr>
          <p:nvPr/>
        </p:nvSpPr>
        <p:spPr bwMode="auto">
          <a:xfrm>
            <a:off x="2700338" y="3105150"/>
            <a:ext cx="0" cy="2160588"/>
          </a:xfrm>
          <a:prstGeom prst="line">
            <a:avLst/>
          </a:prstGeom>
          <a:noFill/>
          <a:ln w="28575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6" name="Line 197"/>
          <p:cNvSpPr>
            <a:spLocks noChangeShapeType="1"/>
          </p:cNvSpPr>
          <p:nvPr/>
        </p:nvSpPr>
        <p:spPr bwMode="auto">
          <a:xfrm>
            <a:off x="6443663" y="3105150"/>
            <a:ext cx="0" cy="2160588"/>
          </a:xfrm>
          <a:prstGeom prst="line">
            <a:avLst/>
          </a:prstGeom>
          <a:noFill/>
          <a:ln w="28575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0" name="Group 198"/>
          <p:cNvGrpSpPr>
            <a:grpSpLocks noChangeAspect="1"/>
          </p:cNvGrpSpPr>
          <p:nvPr/>
        </p:nvGrpSpPr>
        <p:grpSpPr bwMode="auto">
          <a:xfrm>
            <a:off x="5256213" y="4076700"/>
            <a:ext cx="419100" cy="600075"/>
            <a:chOff x="2748" y="1971"/>
            <a:chExt cx="264" cy="378"/>
          </a:xfrm>
        </p:grpSpPr>
        <p:sp useBgFill="1">
          <p:nvSpPr>
            <p:cNvPr id="21655" name="AutoShape 199"/>
            <p:cNvSpPr>
              <a:spLocks noChangeAspect="1" noChangeArrowheads="1" noTextEdit="1"/>
            </p:cNvSpPr>
            <p:nvPr/>
          </p:nvSpPr>
          <p:spPr bwMode="auto">
            <a:xfrm>
              <a:off x="2748" y="1971"/>
              <a:ext cx="264" cy="37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56" name="Rectangle 200"/>
            <p:cNvSpPr>
              <a:spLocks noChangeArrowheads="1"/>
            </p:cNvSpPr>
            <p:nvPr/>
          </p:nvSpPr>
          <p:spPr bwMode="auto">
            <a:xfrm>
              <a:off x="2754" y="1977"/>
              <a:ext cx="252" cy="36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657" name="Rectangle 201"/>
            <p:cNvSpPr>
              <a:spLocks noChangeArrowheads="1"/>
            </p:cNvSpPr>
            <p:nvPr/>
          </p:nvSpPr>
          <p:spPr bwMode="auto">
            <a:xfrm>
              <a:off x="2856" y="204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0082"/>
                  </a:solidFill>
                </a:rPr>
                <a:t>1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658" name="Rectangle 202"/>
            <p:cNvSpPr>
              <a:spLocks noChangeArrowheads="1"/>
            </p:cNvSpPr>
            <p:nvPr/>
          </p:nvSpPr>
          <p:spPr bwMode="auto">
            <a:xfrm>
              <a:off x="2856" y="218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0082"/>
                  </a:solidFill>
                </a:rPr>
                <a:t>2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659" name="Rectangle 203"/>
            <p:cNvSpPr>
              <a:spLocks noChangeArrowheads="1"/>
            </p:cNvSpPr>
            <p:nvPr/>
          </p:nvSpPr>
          <p:spPr bwMode="auto">
            <a:xfrm>
              <a:off x="2844" y="2157"/>
              <a:ext cx="72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38" name="Freeform 204"/>
          <p:cNvSpPr>
            <a:spLocks/>
          </p:cNvSpPr>
          <p:nvPr/>
        </p:nvSpPr>
        <p:spPr bwMode="auto">
          <a:xfrm>
            <a:off x="4572000" y="1341438"/>
            <a:ext cx="3175" cy="5168900"/>
          </a:xfrm>
          <a:custGeom>
            <a:avLst/>
            <a:gdLst>
              <a:gd name="T0" fmla="*/ 2 w 2"/>
              <a:gd name="T1" fmla="*/ 0 h 3256"/>
              <a:gd name="T2" fmla="*/ 0 w 2"/>
              <a:gd name="T3" fmla="*/ 3256 h 3256"/>
              <a:gd name="T4" fmla="*/ 0 60000 65536"/>
              <a:gd name="T5" fmla="*/ 0 60000 65536"/>
              <a:gd name="T6" fmla="*/ 0 w 2"/>
              <a:gd name="T7" fmla="*/ 0 h 3256"/>
              <a:gd name="T8" fmla="*/ 2 w 2"/>
              <a:gd name="T9" fmla="*/ 3256 h 32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3256">
                <a:moveTo>
                  <a:pt x="2" y="0"/>
                </a:moveTo>
                <a:lnTo>
                  <a:pt x="0" y="325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9" name="Line 205"/>
          <p:cNvSpPr>
            <a:spLocks noChangeShapeType="1"/>
          </p:cNvSpPr>
          <p:nvPr/>
        </p:nvSpPr>
        <p:spPr bwMode="auto">
          <a:xfrm>
            <a:off x="1585913" y="4149725"/>
            <a:ext cx="6337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40" name="Oval 206"/>
          <p:cNvSpPr>
            <a:spLocks noChangeArrowheads="1"/>
          </p:cNvSpPr>
          <p:nvPr/>
        </p:nvSpPr>
        <p:spPr bwMode="auto">
          <a:xfrm>
            <a:off x="2409825" y="1990725"/>
            <a:ext cx="4318000" cy="431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41" name="Text Box 207"/>
          <p:cNvSpPr txBox="1">
            <a:spLocks noChangeArrowheads="1"/>
          </p:cNvSpPr>
          <p:nvPr/>
        </p:nvSpPr>
        <p:spPr bwMode="auto">
          <a:xfrm>
            <a:off x="755650" y="0"/>
            <a:ext cx="568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00"/>
                </a:solidFill>
              </a:rPr>
              <a:t>ТРИГОНОМЕТРИЧЕСКИЙ КРУГ</a:t>
            </a:r>
          </a:p>
        </p:txBody>
      </p:sp>
      <p:sp>
        <p:nvSpPr>
          <p:cNvPr id="21542" name="Text Box 208"/>
          <p:cNvSpPr txBox="1">
            <a:spLocks noChangeArrowheads="1"/>
          </p:cNvSpPr>
          <p:nvPr/>
        </p:nvSpPr>
        <p:spPr bwMode="auto">
          <a:xfrm>
            <a:off x="7164388" y="4438650"/>
            <a:ext cx="1979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33CC"/>
                </a:solidFill>
              </a:rPr>
              <a:t>Ось косинусов</a:t>
            </a:r>
          </a:p>
        </p:txBody>
      </p:sp>
      <p:sp>
        <p:nvSpPr>
          <p:cNvPr id="21543" name="Text Box 209"/>
          <p:cNvSpPr txBox="1">
            <a:spLocks noChangeArrowheads="1"/>
          </p:cNvSpPr>
          <p:nvPr/>
        </p:nvSpPr>
        <p:spPr bwMode="auto">
          <a:xfrm>
            <a:off x="2843213" y="908050"/>
            <a:ext cx="1979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990033"/>
                </a:solidFill>
              </a:rPr>
              <a:t>Ось синусов</a:t>
            </a:r>
          </a:p>
        </p:txBody>
      </p:sp>
      <p:sp>
        <p:nvSpPr>
          <p:cNvPr id="21544" name="Line 210"/>
          <p:cNvSpPr>
            <a:spLocks noChangeShapeType="1"/>
          </p:cNvSpPr>
          <p:nvPr/>
        </p:nvSpPr>
        <p:spPr bwMode="auto">
          <a:xfrm>
            <a:off x="5651500" y="2276475"/>
            <a:ext cx="0" cy="3781425"/>
          </a:xfrm>
          <a:prstGeom prst="line">
            <a:avLst/>
          </a:pr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45" name="Oval 211"/>
          <p:cNvSpPr>
            <a:spLocks noChangeArrowheads="1"/>
          </p:cNvSpPr>
          <p:nvPr/>
        </p:nvSpPr>
        <p:spPr bwMode="auto">
          <a:xfrm>
            <a:off x="5595938" y="4094163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46" name="Oval 212"/>
          <p:cNvSpPr>
            <a:spLocks noChangeArrowheads="1"/>
          </p:cNvSpPr>
          <p:nvPr/>
        </p:nvSpPr>
        <p:spPr bwMode="auto">
          <a:xfrm>
            <a:off x="5591175" y="2216150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47" name="Oval 213"/>
          <p:cNvSpPr>
            <a:spLocks noChangeArrowheads="1"/>
          </p:cNvSpPr>
          <p:nvPr/>
        </p:nvSpPr>
        <p:spPr bwMode="auto">
          <a:xfrm>
            <a:off x="6408738" y="2997200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48" name="Freeform 214"/>
          <p:cNvSpPr>
            <a:spLocks/>
          </p:cNvSpPr>
          <p:nvPr/>
        </p:nvSpPr>
        <p:spPr bwMode="auto">
          <a:xfrm>
            <a:off x="4572000" y="2600325"/>
            <a:ext cx="1547813" cy="1549400"/>
          </a:xfrm>
          <a:custGeom>
            <a:avLst/>
            <a:gdLst>
              <a:gd name="T0" fmla="*/ 994 w 994"/>
              <a:gd name="T1" fmla="*/ 0 h 928"/>
              <a:gd name="T2" fmla="*/ 0 w 994"/>
              <a:gd name="T3" fmla="*/ 928 h 928"/>
              <a:gd name="T4" fmla="*/ 0 60000 65536"/>
              <a:gd name="T5" fmla="*/ 0 60000 65536"/>
              <a:gd name="T6" fmla="*/ 0 w 994"/>
              <a:gd name="T7" fmla="*/ 0 h 928"/>
              <a:gd name="T8" fmla="*/ 994 w 994"/>
              <a:gd name="T9" fmla="*/ 928 h 9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94" h="928">
                <a:moveTo>
                  <a:pt x="994" y="0"/>
                </a:moveTo>
                <a:lnTo>
                  <a:pt x="0" y="928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49" name="Oval 215"/>
          <p:cNvSpPr>
            <a:spLocks noChangeArrowheads="1"/>
          </p:cNvSpPr>
          <p:nvPr/>
        </p:nvSpPr>
        <p:spPr bwMode="auto">
          <a:xfrm>
            <a:off x="6045200" y="256540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0" name="Freeform 216"/>
          <p:cNvSpPr>
            <a:spLocks/>
          </p:cNvSpPr>
          <p:nvPr/>
        </p:nvSpPr>
        <p:spPr bwMode="auto">
          <a:xfrm>
            <a:off x="3024188" y="4149725"/>
            <a:ext cx="1547812" cy="1511300"/>
          </a:xfrm>
          <a:custGeom>
            <a:avLst/>
            <a:gdLst>
              <a:gd name="T0" fmla="*/ 995 w 995"/>
              <a:gd name="T1" fmla="*/ 0 h 921"/>
              <a:gd name="T2" fmla="*/ 0 w 995"/>
              <a:gd name="T3" fmla="*/ 921 h 921"/>
              <a:gd name="T4" fmla="*/ 0 60000 65536"/>
              <a:gd name="T5" fmla="*/ 0 60000 65536"/>
              <a:gd name="T6" fmla="*/ 0 w 995"/>
              <a:gd name="T7" fmla="*/ 0 h 921"/>
              <a:gd name="T8" fmla="*/ 995 w 995"/>
              <a:gd name="T9" fmla="*/ 921 h 92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95" h="921">
                <a:moveTo>
                  <a:pt x="995" y="0"/>
                </a:moveTo>
                <a:lnTo>
                  <a:pt x="0" y="921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1551" name="Picture 2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35488" y="1089025"/>
            <a:ext cx="4762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2" name="Picture 2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43325" y="6138863"/>
            <a:ext cx="684213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3" name="Picture 2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3970338"/>
            <a:ext cx="400050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4" name="Picture 2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32588" y="4114800"/>
            <a:ext cx="52387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5" name="Picture 22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96075" y="3648075"/>
            <a:ext cx="3810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56" name="Oval 222"/>
          <p:cNvSpPr>
            <a:spLocks noChangeArrowheads="1"/>
          </p:cNvSpPr>
          <p:nvPr/>
        </p:nvSpPr>
        <p:spPr bwMode="auto">
          <a:xfrm>
            <a:off x="6672263" y="4086225"/>
            <a:ext cx="107950" cy="1079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7" name="Oval 223"/>
          <p:cNvSpPr>
            <a:spLocks noChangeArrowheads="1"/>
          </p:cNvSpPr>
          <p:nvPr/>
        </p:nvSpPr>
        <p:spPr bwMode="auto">
          <a:xfrm>
            <a:off x="4516438" y="1944688"/>
            <a:ext cx="107950" cy="1079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8" name="Oval 224"/>
          <p:cNvSpPr>
            <a:spLocks noChangeArrowheads="1"/>
          </p:cNvSpPr>
          <p:nvPr/>
        </p:nvSpPr>
        <p:spPr bwMode="auto">
          <a:xfrm>
            <a:off x="2349500" y="4100513"/>
            <a:ext cx="107950" cy="1079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9" name="Oval 225"/>
          <p:cNvSpPr>
            <a:spLocks noChangeArrowheads="1"/>
          </p:cNvSpPr>
          <p:nvPr/>
        </p:nvSpPr>
        <p:spPr bwMode="auto">
          <a:xfrm>
            <a:off x="4516438" y="6249988"/>
            <a:ext cx="107950" cy="1079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1" name="Group 226"/>
          <p:cNvGrpSpPr>
            <a:grpSpLocks noChangeAspect="1"/>
          </p:cNvGrpSpPr>
          <p:nvPr/>
        </p:nvGrpSpPr>
        <p:grpSpPr bwMode="auto">
          <a:xfrm>
            <a:off x="4140200" y="2997200"/>
            <a:ext cx="419100" cy="600075"/>
            <a:chOff x="2748" y="1971"/>
            <a:chExt cx="264" cy="378"/>
          </a:xfrm>
        </p:grpSpPr>
        <p:sp useBgFill="1">
          <p:nvSpPr>
            <p:cNvPr id="21650" name="AutoShape 227"/>
            <p:cNvSpPr>
              <a:spLocks noChangeAspect="1" noChangeArrowheads="1" noTextEdit="1"/>
            </p:cNvSpPr>
            <p:nvPr/>
          </p:nvSpPr>
          <p:spPr bwMode="auto">
            <a:xfrm>
              <a:off x="2748" y="1971"/>
              <a:ext cx="264" cy="37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51" name="Rectangle 228"/>
            <p:cNvSpPr>
              <a:spLocks noChangeArrowheads="1"/>
            </p:cNvSpPr>
            <p:nvPr/>
          </p:nvSpPr>
          <p:spPr bwMode="auto">
            <a:xfrm>
              <a:off x="2754" y="1977"/>
              <a:ext cx="252" cy="36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52" name="Rectangle 229"/>
            <p:cNvSpPr>
              <a:spLocks noChangeArrowheads="1"/>
            </p:cNvSpPr>
            <p:nvPr/>
          </p:nvSpPr>
          <p:spPr bwMode="auto">
            <a:xfrm>
              <a:off x="2856" y="204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A50021"/>
                  </a:solidFill>
                </a:rPr>
                <a:t>1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53" name="Rectangle 230"/>
            <p:cNvSpPr>
              <a:spLocks noChangeArrowheads="1"/>
            </p:cNvSpPr>
            <p:nvPr/>
          </p:nvSpPr>
          <p:spPr bwMode="auto">
            <a:xfrm>
              <a:off x="2856" y="218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A50021"/>
                  </a:solidFill>
                </a:rPr>
                <a:t>2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54" name="Rectangle 231"/>
            <p:cNvSpPr>
              <a:spLocks noChangeArrowheads="1"/>
            </p:cNvSpPr>
            <p:nvPr/>
          </p:nvSpPr>
          <p:spPr bwMode="auto">
            <a:xfrm>
              <a:off x="2844" y="2157"/>
              <a:ext cx="72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A50021"/>
                </a:solidFill>
              </a:endParaRPr>
            </a:p>
          </p:txBody>
        </p:sp>
      </p:grpSp>
      <p:sp>
        <p:nvSpPr>
          <p:cNvPr id="21561" name="Oval 232"/>
          <p:cNvSpPr>
            <a:spLocks noChangeArrowheads="1"/>
          </p:cNvSpPr>
          <p:nvPr/>
        </p:nvSpPr>
        <p:spPr bwMode="auto">
          <a:xfrm>
            <a:off x="4516438" y="301466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62" name="Line 233"/>
          <p:cNvSpPr>
            <a:spLocks noChangeShapeType="1"/>
          </p:cNvSpPr>
          <p:nvPr/>
        </p:nvSpPr>
        <p:spPr bwMode="auto">
          <a:xfrm flipH="1">
            <a:off x="2698750" y="3068638"/>
            <a:ext cx="3781425" cy="14287"/>
          </a:xfrm>
          <a:prstGeom prst="line">
            <a:avLst/>
          </a:pr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63" name="Oval 234"/>
          <p:cNvSpPr>
            <a:spLocks noChangeArrowheads="1"/>
          </p:cNvSpPr>
          <p:nvPr/>
        </p:nvSpPr>
        <p:spPr bwMode="auto">
          <a:xfrm>
            <a:off x="2663825" y="303371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64" name="Oval 235"/>
          <p:cNvSpPr>
            <a:spLocks noChangeArrowheads="1"/>
          </p:cNvSpPr>
          <p:nvPr/>
        </p:nvSpPr>
        <p:spPr bwMode="auto">
          <a:xfrm>
            <a:off x="2663825" y="5229225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65" name="Oval 236"/>
          <p:cNvSpPr>
            <a:spLocks noChangeArrowheads="1"/>
          </p:cNvSpPr>
          <p:nvPr/>
        </p:nvSpPr>
        <p:spPr bwMode="auto">
          <a:xfrm>
            <a:off x="6408738" y="5156200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66" name="Line 237"/>
          <p:cNvSpPr>
            <a:spLocks noChangeShapeType="1"/>
          </p:cNvSpPr>
          <p:nvPr/>
        </p:nvSpPr>
        <p:spPr bwMode="auto">
          <a:xfrm flipH="1">
            <a:off x="2700338" y="5229225"/>
            <a:ext cx="3743325" cy="36513"/>
          </a:xfrm>
          <a:prstGeom prst="line">
            <a:avLst/>
          </a:pr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67" name="Line 238"/>
          <p:cNvSpPr>
            <a:spLocks noChangeShapeType="1"/>
          </p:cNvSpPr>
          <p:nvPr/>
        </p:nvSpPr>
        <p:spPr bwMode="auto">
          <a:xfrm>
            <a:off x="6084888" y="2600325"/>
            <a:ext cx="0" cy="306070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68" name="Line 239"/>
          <p:cNvSpPr>
            <a:spLocks noChangeShapeType="1"/>
          </p:cNvSpPr>
          <p:nvPr/>
        </p:nvSpPr>
        <p:spPr bwMode="auto">
          <a:xfrm flipH="1">
            <a:off x="3059113" y="2625725"/>
            <a:ext cx="3025775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69" name="Line 240"/>
          <p:cNvSpPr>
            <a:spLocks noChangeShapeType="1"/>
          </p:cNvSpPr>
          <p:nvPr/>
        </p:nvSpPr>
        <p:spPr bwMode="auto">
          <a:xfrm flipH="1">
            <a:off x="3022600" y="5661025"/>
            <a:ext cx="3062288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70" name="Line 241"/>
          <p:cNvSpPr>
            <a:spLocks noChangeShapeType="1"/>
          </p:cNvSpPr>
          <p:nvPr/>
        </p:nvSpPr>
        <p:spPr bwMode="auto">
          <a:xfrm>
            <a:off x="3024188" y="2636838"/>
            <a:ext cx="0" cy="302260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71" name="Oval 242"/>
          <p:cNvSpPr>
            <a:spLocks noChangeArrowheads="1"/>
          </p:cNvSpPr>
          <p:nvPr/>
        </p:nvSpPr>
        <p:spPr bwMode="auto">
          <a:xfrm>
            <a:off x="2986088" y="256540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2" name="Oval 243"/>
          <p:cNvSpPr>
            <a:spLocks noChangeArrowheads="1"/>
          </p:cNvSpPr>
          <p:nvPr/>
        </p:nvSpPr>
        <p:spPr bwMode="auto">
          <a:xfrm>
            <a:off x="2951163" y="558958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3" name="Oval 244"/>
          <p:cNvSpPr>
            <a:spLocks noChangeArrowheads="1"/>
          </p:cNvSpPr>
          <p:nvPr/>
        </p:nvSpPr>
        <p:spPr bwMode="auto">
          <a:xfrm>
            <a:off x="6062663" y="5610225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4" name="Line 245"/>
          <p:cNvSpPr>
            <a:spLocks noChangeShapeType="1"/>
          </p:cNvSpPr>
          <p:nvPr/>
        </p:nvSpPr>
        <p:spPr bwMode="auto">
          <a:xfrm flipH="1">
            <a:off x="3492500" y="2276475"/>
            <a:ext cx="2159000" cy="0"/>
          </a:xfrm>
          <a:prstGeom prst="line">
            <a:avLst/>
          </a:prstGeom>
          <a:noFill/>
          <a:ln w="28575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75" name="Line 246"/>
          <p:cNvSpPr>
            <a:spLocks noChangeShapeType="1"/>
          </p:cNvSpPr>
          <p:nvPr/>
        </p:nvSpPr>
        <p:spPr bwMode="auto">
          <a:xfrm flipH="1" flipV="1">
            <a:off x="3455988" y="6021388"/>
            <a:ext cx="2195512" cy="0"/>
          </a:xfrm>
          <a:prstGeom prst="line">
            <a:avLst/>
          </a:prstGeom>
          <a:noFill/>
          <a:ln w="28575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76" name="Oval 247"/>
          <p:cNvSpPr>
            <a:spLocks noChangeArrowheads="1"/>
          </p:cNvSpPr>
          <p:nvPr/>
        </p:nvSpPr>
        <p:spPr bwMode="auto">
          <a:xfrm>
            <a:off x="3455988" y="2205038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7" name="Oval 248"/>
          <p:cNvSpPr>
            <a:spLocks noChangeArrowheads="1"/>
          </p:cNvSpPr>
          <p:nvPr/>
        </p:nvSpPr>
        <p:spPr bwMode="auto">
          <a:xfrm>
            <a:off x="3419475" y="5949950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8" name="Oval 249"/>
          <p:cNvSpPr>
            <a:spLocks noChangeArrowheads="1"/>
          </p:cNvSpPr>
          <p:nvPr/>
        </p:nvSpPr>
        <p:spPr bwMode="auto">
          <a:xfrm>
            <a:off x="5580063" y="5984875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9" name="Line 250"/>
          <p:cNvSpPr>
            <a:spLocks noChangeShapeType="1"/>
          </p:cNvSpPr>
          <p:nvPr/>
        </p:nvSpPr>
        <p:spPr bwMode="auto">
          <a:xfrm flipH="1">
            <a:off x="3455988" y="2276475"/>
            <a:ext cx="36512" cy="3744913"/>
          </a:xfrm>
          <a:prstGeom prst="line">
            <a:avLst/>
          </a:pr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80" name="Oval 251"/>
          <p:cNvSpPr>
            <a:spLocks noChangeArrowheads="1"/>
          </p:cNvSpPr>
          <p:nvPr/>
        </p:nvSpPr>
        <p:spPr bwMode="auto">
          <a:xfrm>
            <a:off x="6397625" y="409416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1" name="Oval 252"/>
          <p:cNvSpPr>
            <a:spLocks noChangeArrowheads="1"/>
          </p:cNvSpPr>
          <p:nvPr/>
        </p:nvSpPr>
        <p:spPr bwMode="auto">
          <a:xfrm>
            <a:off x="2659063" y="4098925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2" name="Oval 253"/>
          <p:cNvSpPr>
            <a:spLocks noChangeArrowheads="1"/>
          </p:cNvSpPr>
          <p:nvPr/>
        </p:nvSpPr>
        <p:spPr bwMode="auto">
          <a:xfrm>
            <a:off x="4519613" y="519271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3" name="Oval 254"/>
          <p:cNvSpPr>
            <a:spLocks noChangeArrowheads="1"/>
          </p:cNvSpPr>
          <p:nvPr/>
        </p:nvSpPr>
        <p:spPr bwMode="auto">
          <a:xfrm>
            <a:off x="4516438" y="5959475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4" name="Oval 255"/>
          <p:cNvSpPr>
            <a:spLocks noChangeArrowheads="1"/>
          </p:cNvSpPr>
          <p:nvPr/>
        </p:nvSpPr>
        <p:spPr bwMode="auto">
          <a:xfrm>
            <a:off x="3435350" y="4090988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5" name="Oval 256"/>
          <p:cNvSpPr>
            <a:spLocks noChangeArrowheads="1"/>
          </p:cNvSpPr>
          <p:nvPr/>
        </p:nvSpPr>
        <p:spPr bwMode="auto">
          <a:xfrm>
            <a:off x="4522788" y="256540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6" name="Oval 257"/>
          <p:cNvSpPr>
            <a:spLocks noChangeArrowheads="1"/>
          </p:cNvSpPr>
          <p:nvPr/>
        </p:nvSpPr>
        <p:spPr bwMode="auto">
          <a:xfrm>
            <a:off x="2968625" y="409098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7" name="Oval 258"/>
          <p:cNvSpPr>
            <a:spLocks noChangeArrowheads="1"/>
          </p:cNvSpPr>
          <p:nvPr/>
        </p:nvSpPr>
        <p:spPr bwMode="auto">
          <a:xfrm>
            <a:off x="6030913" y="409416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8" name="Oval 259"/>
          <p:cNvSpPr>
            <a:spLocks noChangeArrowheads="1"/>
          </p:cNvSpPr>
          <p:nvPr/>
        </p:nvSpPr>
        <p:spPr bwMode="auto">
          <a:xfrm>
            <a:off x="4516438" y="559911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9" name="Oval 260"/>
          <p:cNvSpPr>
            <a:spLocks noChangeArrowheads="1"/>
          </p:cNvSpPr>
          <p:nvPr/>
        </p:nvSpPr>
        <p:spPr bwMode="auto">
          <a:xfrm>
            <a:off x="4525963" y="2212975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90" name="Arc 261"/>
          <p:cNvSpPr>
            <a:spLocks/>
          </p:cNvSpPr>
          <p:nvPr/>
        </p:nvSpPr>
        <p:spPr bwMode="auto">
          <a:xfrm rot="9757365" flipH="1" flipV="1">
            <a:off x="8001000" y="2857500"/>
            <a:ext cx="720725" cy="1254125"/>
          </a:xfrm>
          <a:custGeom>
            <a:avLst/>
            <a:gdLst>
              <a:gd name="T0" fmla="*/ 181026 w 21547"/>
              <a:gd name="T1" fmla="*/ 0 h 20911"/>
              <a:gd name="T2" fmla="*/ 720725 w 21547"/>
              <a:gd name="T3" fmla="*/ 1163144 h 20911"/>
              <a:gd name="T4" fmla="*/ 0 w 21547"/>
              <a:gd name="T5" fmla="*/ 1254125 h 20911"/>
              <a:gd name="T6" fmla="*/ 0 60000 65536"/>
              <a:gd name="T7" fmla="*/ 0 60000 65536"/>
              <a:gd name="T8" fmla="*/ 0 60000 65536"/>
              <a:gd name="T9" fmla="*/ 0 w 21547"/>
              <a:gd name="T10" fmla="*/ 0 h 20911"/>
              <a:gd name="T11" fmla="*/ 21547 w 21547"/>
              <a:gd name="T12" fmla="*/ 20911 h 2091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47" h="20911" fill="none" extrusionOk="0">
                <a:moveTo>
                  <a:pt x="5412" y="-1"/>
                </a:moveTo>
                <a:cubicBezTo>
                  <a:pt x="14398" y="2325"/>
                  <a:pt x="20894" y="10133"/>
                  <a:pt x="21546" y="19394"/>
                </a:cubicBezTo>
              </a:path>
              <a:path w="21547" h="20911" stroke="0" extrusionOk="0">
                <a:moveTo>
                  <a:pt x="5412" y="-1"/>
                </a:moveTo>
                <a:cubicBezTo>
                  <a:pt x="14398" y="2325"/>
                  <a:pt x="20894" y="10133"/>
                  <a:pt x="21546" y="19394"/>
                </a:cubicBezTo>
                <a:lnTo>
                  <a:pt x="0" y="20911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91" name="Text Box 262"/>
          <p:cNvSpPr txBox="1">
            <a:spLocks noChangeArrowheads="1"/>
          </p:cNvSpPr>
          <p:nvPr/>
        </p:nvSpPr>
        <p:spPr bwMode="auto">
          <a:xfrm>
            <a:off x="8316913" y="2349500"/>
            <a:ext cx="466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700000"/>
                </a:solidFill>
              </a:rPr>
              <a:t>+</a:t>
            </a:r>
            <a:endParaRPr lang="ru-RU" sz="3600" b="1">
              <a:solidFill>
                <a:srgbClr val="700000"/>
              </a:solidFill>
            </a:endParaRPr>
          </a:p>
        </p:txBody>
      </p:sp>
      <p:sp>
        <p:nvSpPr>
          <p:cNvPr id="37127" name="Freeform 263"/>
          <p:cNvSpPr>
            <a:spLocks/>
          </p:cNvSpPr>
          <p:nvPr/>
        </p:nvSpPr>
        <p:spPr bwMode="auto">
          <a:xfrm>
            <a:off x="6718300" y="101600"/>
            <a:ext cx="12700" cy="6781800"/>
          </a:xfrm>
          <a:custGeom>
            <a:avLst/>
            <a:gdLst>
              <a:gd name="T0" fmla="*/ 8 w 8"/>
              <a:gd name="T1" fmla="*/ 0 h 4272"/>
              <a:gd name="T2" fmla="*/ 0 w 8"/>
              <a:gd name="T3" fmla="*/ 4272 h 4272"/>
              <a:gd name="T4" fmla="*/ 0 60000 65536"/>
              <a:gd name="T5" fmla="*/ 0 60000 65536"/>
              <a:gd name="T6" fmla="*/ 0 w 8"/>
              <a:gd name="T7" fmla="*/ 0 h 4272"/>
              <a:gd name="T8" fmla="*/ 8 w 8"/>
              <a:gd name="T9" fmla="*/ 4272 h 42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4272">
                <a:moveTo>
                  <a:pt x="8" y="0"/>
                </a:moveTo>
                <a:lnTo>
                  <a:pt x="0" y="427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28" name="Text Box 264"/>
          <p:cNvSpPr txBox="1">
            <a:spLocks noChangeArrowheads="1"/>
          </p:cNvSpPr>
          <p:nvPr/>
        </p:nvSpPr>
        <p:spPr bwMode="auto">
          <a:xfrm>
            <a:off x="6877050" y="800100"/>
            <a:ext cx="1979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00918E"/>
                </a:solidFill>
              </a:rPr>
              <a:t>Ось  тангенсов</a:t>
            </a:r>
          </a:p>
        </p:txBody>
      </p:sp>
      <p:sp>
        <p:nvSpPr>
          <p:cNvPr id="37129" name="Freeform 265"/>
          <p:cNvSpPr>
            <a:spLocks/>
          </p:cNvSpPr>
          <p:nvPr/>
        </p:nvSpPr>
        <p:spPr bwMode="auto">
          <a:xfrm>
            <a:off x="6083300" y="1981200"/>
            <a:ext cx="650875" cy="660400"/>
          </a:xfrm>
          <a:custGeom>
            <a:avLst/>
            <a:gdLst>
              <a:gd name="T0" fmla="*/ 410 w 410"/>
              <a:gd name="T1" fmla="*/ 0 h 416"/>
              <a:gd name="T2" fmla="*/ 0 w 410"/>
              <a:gd name="T3" fmla="*/ 416 h 416"/>
              <a:gd name="T4" fmla="*/ 0 60000 65536"/>
              <a:gd name="T5" fmla="*/ 0 60000 65536"/>
              <a:gd name="T6" fmla="*/ 0 w 410"/>
              <a:gd name="T7" fmla="*/ 0 h 416"/>
              <a:gd name="T8" fmla="*/ 410 w 410"/>
              <a:gd name="T9" fmla="*/ 416 h 4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10" h="416">
                <a:moveTo>
                  <a:pt x="410" y="0"/>
                </a:moveTo>
                <a:lnTo>
                  <a:pt x="0" y="416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30" name="Freeform 266"/>
          <p:cNvSpPr>
            <a:spLocks/>
          </p:cNvSpPr>
          <p:nvPr/>
        </p:nvSpPr>
        <p:spPr bwMode="auto">
          <a:xfrm>
            <a:off x="2695575" y="2886075"/>
            <a:ext cx="4029075" cy="2390775"/>
          </a:xfrm>
          <a:custGeom>
            <a:avLst/>
            <a:gdLst>
              <a:gd name="T0" fmla="*/ 2538 w 2538"/>
              <a:gd name="T1" fmla="*/ 0 h 1506"/>
              <a:gd name="T2" fmla="*/ 0 w 2538"/>
              <a:gd name="T3" fmla="*/ 1506 h 1506"/>
              <a:gd name="T4" fmla="*/ 0 60000 65536"/>
              <a:gd name="T5" fmla="*/ 0 60000 65536"/>
              <a:gd name="T6" fmla="*/ 0 w 2538"/>
              <a:gd name="T7" fmla="*/ 0 h 1506"/>
              <a:gd name="T8" fmla="*/ 2538 w 2538"/>
              <a:gd name="T9" fmla="*/ 1506 h 150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38" h="1506">
                <a:moveTo>
                  <a:pt x="2538" y="0"/>
                </a:moveTo>
                <a:lnTo>
                  <a:pt x="0" y="1506"/>
                </a:lnTo>
              </a:path>
            </a:pathLst>
          </a:cu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31" name="Freeform 267"/>
          <p:cNvSpPr>
            <a:spLocks/>
          </p:cNvSpPr>
          <p:nvPr/>
        </p:nvSpPr>
        <p:spPr bwMode="auto">
          <a:xfrm>
            <a:off x="3476625" y="457200"/>
            <a:ext cx="3241675" cy="5553075"/>
          </a:xfrm>
          <a:custGeom>
            <a:avLst/>
            <a:gdLst>
              <a:gd name="T0" fmla="*/ 2042 w 2042"/>
              <a:gd name="T1" fmla="*/ 0 h 3498"/>
              <a:gd name="T2" fmla="*/ 0 w 2042"/>
              <a:gd name="T3" fmla="*/ 3498 h 3498"/>
              <a:gd name="T4" fmla="*/ 0 60000 65536"/>
              <a:gd name="T5" fmla="*/ 0 60000 65536"/>
              <a:gd name="T6" fmla="*/ 0 w 2042"/>
              <a:gd name="T7" fmla="*/ 0 h 3498"/>
              <a:gd name="T8" fmla="*/ 2042 w 2042"/>
              <a:gd name="T9" fmla="*/ 3498 h 34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42" h="3498">
                <a:moveTo>
                  <a:pt x="2042" y="0"/>
                </a:moveTo>
                <a:lnTo>
                  <a:pt x="0" y="3498"/>
                </a:lnTo>
              </a:path>
            </a:pathLst>
          </a:cu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6864" name="Group 268"/>
          <p:cNvGrpSpPr>
            <a:grpSpLocks noChangeAspect="1"/>
          </p:cNvGrpSpPr>
          <p:nvPr/>
        </p:nvGrpSpPr>
        <p:grpSpPr bwMode="auto">
          <a:xfrm>
            <a:off x="6767513" y="2565400"/>
            <a:ext cx="581025" cy="723900"/>
            <a:chOff x="2697" y="1932"/>
            <a:chExt cx="366" cy="456"/>
          </a:xfrm>
        </p:grpSpPr>
        <p:sp useBgFill="1">
          <p:nvSpPr>
            <p:cNvPr id="21644" name="AutoShape 269"/>
            <p:cNvSpPr>
              <a:spLocks noChangeAspect="1" noChangeArrowheads="1" noTextEdit="1"/>
            </p:cNvSpPr>
            <p:nvPr/>
          </p:nvSpPr>
          <p:spPr bwMode="auto">
            <a:xfrm>
              <a:off x="2697" y="1932"/>
              <a:ext cx="366" cy="4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45" name="Rectangle 270"/>
            <p:cNvSpPr>
              <a:spLocks noChangeArrowheads="1"/>
            </p:cNvSpPr>
            <p:nvPr/>
          </p:nvSpPr>
          <p:spPr bwMode="auto">
            <a:xfrm>
              <a:off x="2703" y="1938"/>
              <a:ext cx="354" cy="44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646" name="Rectangle 271"/>
            <p:cNvSpPr>
              <a:spLocks noChangeArrowheads="1"/>
            </p:cNvSpPr>
            <p:nvPr/>
          </p:nvSpPr>
          <p:spPr bwMode="auto">
            <a:xfrm>
              <a:off x="2883" y="2022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3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647" name="Freeform 272"/>
            <p:cNvSpPr>
              <a:spLocks/>
            </p:cNvSpPr>
            <p:nvPr/>
          </p:nvSpPr>
          <p:spPr bwMode="auto">
            <a:xfrm>
              <a:off x="2811" y="2010"/>
              <a:ext cx="138" cy="138"/>
            </a:xfrm>
            <a:custGeom>
              <a:avLst/>
              <a:gdLst>
                <a:gd name="T0" fmla="*/ 0 w 23"/>
                <a:gd name="T1" fmla="*/ 16 h 23"/>
                <a:gd name="T2" fmla="*/ 2 w 23"/>
                <a:gd name="T3" fmla="*/ 16 h 23"/>
                <a:gd name="T4" fmla="*/ 5 w 23"/>
                <a:gd name="T5" fmla="*/ 23 h 23"/>
                <a:gd name="T6" fmla="*/ 11 w 23"/>
                <a:gd name="T7" fmla="*/ 0 h 23"/>
                <a:gd name="T8" fmla="*/ 23 w 23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16"/>
                  </a:moveTo>
                  <a:lnTo>
                    <a:pt x="2" y="16"/>
                  </a:lnTo>
                  <a:lnTo>
                    <a:pt x="5" y="23"/>
                  </a:lnTo>
                  <a:lnTo>
                    <a:pt x="11" y="0"/>
                  </a:lnTo>
                  <a:lnTo>
                    <a:pt x="23" y="0"/>
                  </a:lnTo>
                </a:path>
              </a:pathLst>
            </a:custGeom>
            <a:ln w="9525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48" name="Rectangle 273"/>
            <p:cNvSpPr>
              <a:spLocks noChangeArrowheads="1"/>
            </p:cNvSpPr>
            <p:nvPr/>
          </p:nvSpPr>
          <p:spPr bwMode="auto">
            <a:xfrm>
              <a:off x="2847" y="2190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3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649" name="Rectangle 274"/>
            <p:cNvSpPr>
              <a:spLocks noChangeArrowheads="1"/>
            </p:cNvSpPr>
            <p:nvPr/>
          </p:nvSpPr>
          <p:spPr bwMode="auto">
            <a:xfrm>
              <a:off x="2793" y="2166"/>
              <a:ext cx="174" cy="6"/>
            </a:xfrm>
            <a:prstGeom prst="rect">
              <a:avLst/>
            </a:prstGeom>
            <a:ln w="9525">
              <a:solidFill>
                <a:srgbClr val="99003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6865" name="Group 275"/>
          <p:cNvGrpSpPr>
            <a:grpSpLocks noChangeAspect="1"/>
          </p:cNvGrpSpPr>
          <p:nvPr/>
        </p:nvGrpSpPr>
        <p:grpSpPr bwMode="auto">
          <a:xfrm>
            <a:off x="6767513" y="1484313"/>
            <a:ext cx="390525" cy="476250"/>
            <a:chOff x="295" y="1139"/>
            <a:chExt cx="246" cy="300"/>
          </a:xfrm>
        </p:grpSpPr>
        <p:sp useBgFill="1">
          <p:nvSpPr>
            <p:cNvPr id="21641" name="AutoShape 276"/>
            <p:cNvSpPr>
              <a:spLocks noChangeAspect="1" noChangeArrowheads="1" noTextEdit="1"/>
            </p:cNvSpPr>
            <p:nvPr/>
          </p:nvSpPr>
          <p:spPr bwMode="auto">
            <a:xfrm>
              <a:off x="295" y="1139"/>
              <a:ext cx="246" cy="30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42" name="Rectangle 277"/>
            <p:cNvSpPr>
              <a:spLocks noChangeArrowheads="1"/>
            </p:cNvSpPr>
            <p:nvPr/>
          </p:nvSpPr>
          <p:spPr bwMode="auto">
            <a:xfrm>
              <a:off x="301" y="1145"/>
              <a:ext cx="234" cy="28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43" name="Rectangle 278"/>
            <p:cNvSpPr>
              <a:spLocks noChangeArrowheads="1"/>
            </p:cNvSpPr>
            <p:nvPr/>
          </p:nvSpPr>
          <p:spPr bwMode="auto">
            <a:xfrm>
              <a:off x="379" y="1211"/>
              <a:ext cx="76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9900"/>
                  </a:solidFill>
                </a:rPr>
                <a:t>1</a:t>
              </a:r>
              <a:endParaRPr lang="ru-RU">
                <a:solidFill>
                  <a:srgbClr val="009900"/>
                </a:solidFill>
              </a:endParaRPr>
            </a:p>
          </p:txBody>
        </p:sp>
      </p:grpSp>
      <p:grpSp>
        <p:nvGrpSpPr>
          <p:cNvPr id="36866" name="Group 279"/>
          <p:cNvGrpSpPr>
            <a:grpSpLocks noChangeAspect="1"/>
          </p:cNvGrpSpPr>
          <p:nvPr/>
        </p:nvGrpSpPr>
        <p:grpSpPr bwMode="auto">
          <a:xfrm>
            <a:off x="6804025" y="152400"/>
            <a:ext cx="561975" cy="649288"/>
            <a:chOff x="249" y="1616"/>
            <a:chExt cx="354" cy="318"/>
          </a:xfrm>
        </p:grpSpPr>
        <p:sp useBgFill="1">
          <p:nvSpPr>
            <p:cNvPr id="21637" name="AutoShape 280"/>
            <p:cNvSpPr>
              <a:spLocks noChangeAspect="1" noChangeArrowheads="1" noTextEdit="1"/>
            </p:cNvSpPr>
            <p:nvPr/>
          </p:nvSpPr>
          <p:spPr bwMode="auto">
            <a:xfrm>
              <a:off x="249" y="1616"/>
              <a:ext cx="354" cy="31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8" name="Rectangle 281"/>
            <p:cNvSpPr>
              <a:spLocks noChangeArrowheads="1"/>
            </p:cNvSpPr>
            <p:nvPr/>
          </p:nvSpPr>
          <p:spPr bwMode="auto">
            <a:xfrm>
              <a:off x="255" y="1622"/>
              <a:ext cx="342" cy="3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9" name="Rectangle 282"/>
            <p:cNvSpPr>
              <a:spLocks noChangeArrowheads="1"/>
            </p:cNvSpPr>
            <p:nvPr/>
          </p:nvSpPr>
          <p:spPr bwMode="auto">
            <a:xfrm>
              <a:off x="429" y="1706"/>
              <a:ext cx="76" cy="127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640" name="Freeform 283"/>
            <p:cNvSpPr>
              <a:spLocks/>
            </p:cNvSpPr>
            <p:nvPr/>
          </p:nvSpPr>
          <p:spPr bwMode="auto">
            <a:xfrm>
              <a:off x="339" y="1694"/>
              <a:ext cx="168" cy="168"/>
            </a:xfrm>
            <a:custGeom>
              <a:avLst/>
              <a:gdLst>
                <a:gd name="T0" fmla="*/ 0 w 28"/>
                <a:gd name="T1" fmla="*/ 19 h 28"/>
                <a:gd name="T2" fmla="*/ 3 w 28"/>
                <a:gd name="T3" fmla="*/ 19 h 28"/>
                <a:gd name="T4" fmla="*/ 7 w 28"/>
                <a:gd name="T5" fmla="*/ 28 h 28"/>
                <a:gd name="T6" fmla="*/ 14 w 28"/>
                <a:gd name="T7" fmla="*/ 0 h 28"/>
                <a:gd name="T8" fmla="*/ 28 w 2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8"/>
                <a:gd name="T17" fmla="*/ 28 w 2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8">
                  <a:moveTo>
                    <a:pt x="0" y="19"/>
                  </a:moveTo>
                  <a:lnTo>
                    <a:pt x="3" y="19"/>
                  </a:lnTo>
                  <a:lnTo>
                    <a:pt x="7" y="28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148" name="Oval 284"/>
          <p:cNvSpPr>
            <a:spLocks noChangeArrowheads="1"/>
          </p:cNvSpPr>
          <p:nvPr/>
        </p:nvSpPr>
        <p:spPr bwMode="auto">
          <a:xfrm>
            <a:off x="6681788" y="404813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49" name="Oval 285"/>
          <p:cNvSpPr>
            <a:spLocks noChangeArrowheads="1"/>
          </p:cNvSpPr>
          <p:nvPr/>
        </p:nvSpPr>
        <p:spPr bwMode="auto">
          <a:xfrm>
            <a:off x="6681788" y="2816225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50" name="Oval 286"/>
          <p:cNvSpPr>
            <a:spLocks noChangeArrowheads="1"/>
          </p:cNvSpPr>
          <p:nvPr/>
        </p:nvSpPr>
        <p:spPr bwMode="auto">
          <a:xfrm>
            <a:off x="6696075" y="191611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51" name="Freeform 287"/>
          <p:cNvSpPr>
            <a:spLocks/>
          </p:cNvSpPr>
          <p:nvPr/>
        </p:nvSpPr>
        <p:spPr bwMode="auto">
          <a:xfrm flipV="1">
            <a:off x="3527425" y="2276475"/>
            <a:ext cx="2557463" cy="4581525"/>
          </a:xfrm>
          <a:custGeom>
            <a:avLst/>
            <a:gdLst>
              <a:gd name="T0" fmla="*/ 2042 w 2042"/>
              <a:gd name="T1" fmla="*/ 0 h 3498"/>
              <a:gd name="T2" fmla="*/ 0 w 2042"/>
              <a:gd name="T3" fmla="*/ 3498 h 3498"/>
              <a:gd name="T4" fmla="*/ 0 60000 65536"/>
              <a:gd name="T5" fmla="*/ 0 60000 65536"/>
              <a:gd name="T6" fmla="*/ 0 w 2042"/>
              <a:gd name="T7" fmla="*/ 0 h 3498"/>
              <a:gd name="T8" fmla="*/ 2042 w 2042"/>
              <a:gd name="T9" fmla="*/ 3498 h 34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42" h="3498">
                <a:moveTo>
                  <a:pt x="2042" y="0"/>
                </a:moveTo>
                <a:lnTo>
                  <a:pt x="0" y="3498"/>
                </a:lnTo>
              </a:path>
            </a:pathLst>
          </a:cu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52" name="Freeform 288"/>
          <p:cNvSpPr>
            <a:spLocks/>
          </p:cNvSpPr>
          <p:nvPr/>
        </p:nvSpPr>
        <p:spPr bwMode="auto">
          <a:xfrm>
            <a:off x="2700338" y="3106738"/>
            <a:ext cx="4027487" cy="2265362"/>
          </a:xfrm>
          <a:custGeom>
            <a:avLst/>
            <a:gdLst>
              <a:gd name="T0" fmla="*/ 2537 w 2537"/>
              <a:gd name="T1" fmla="*/ 1427 h 1427"/>
              <a:gd name="T2" fmla="*/ 0 w 2537"/>
              <a:gd name="T3" fmla="*/ 0 h 1427"/>
              <a:gd name="T4" fmla="*/ 0 60000 65536"/>
              <a:gd name="T5" fmla="*/ 0 60000 65536"/>
              <a:gd name="T6" fmla="*/ 0 w 2537"/>
              <a:gd name="T7" fmla="*/ 0 h 1427"/>
              <a:gd name="T8" fmla="*/ 2537 w 2537"/>
              <a:gd name="T9" fmla="*/ 1427 h 142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37" h="1427">
                <a:moveTo>
                  <a:pt x="2537" y="1427"/>
                </a:moveTo>
                <a:lnTo>
                  <a:pt x="0" y="0"/>
                </a:lnTo>
              </a:path>
            </a:pathLst>
          </a:cu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53" name="Freeform 289"/>
          <p:cNvSpPr>
            <a:spLocks/>
          </p:cNvSpPr>
          <p:nvPr/>
        </p:nvSpPr>
        <p:spPr bwMode="auto">
          <a:xfrm>
            <a:off x="3024188" y="2600325"/>
            <a:ext cx="3690937" cy="3702050"/>
          </a:xfrm>
          <a:custGeom>
            <a:avLst/>
            <a:gdLst>
              <a:gd name="T0" fmla="*/ 2325 w 2325"/>
              <a:gd name="T1" fmla="*/ 2332 h 2332"/>
              <a:gd name="T2" fmla="*/ 0 w 2325"/>
              <a:gd name="T3" fmla="*/ 0 h 2332"/>
              <a:gd name="T4" fmla="*/ 0 60000 65536"/>
              <a:gd name="T5" fmla="*/ 0 60000 65536"/>
              <a:gd name="T6" fmla="*/ 0 w 2325"/>
              <a:gd name="T7" fmla="*/ 0 h 2332"/>
              <a:gd name="T8" fmla="*/ 2325 w 2325"/>
              <a:gd name="T9" fmla="*/ 2332 h 23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25" h="2332">
                <a:moveTo>
                  <a:pt x="2325" y="2332"/>
                </a:moveTo>
                <a:lnTo>
                  <a:pt x="0" y="0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54" name="Oval 290"/>
          <p:cNvSpPr>
            <a:spLocks noChangeArrowheads="1"/>
          </p:cNvSpPr>
          <p:nvPr/>
        </p:nvSpPr>
        <p:spPr bwMode="auto">
          <a:xfrm>
            <a:off x="6659563" y="5335588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55" name="Oval 291"/>
          <p:cNvSpPr>
            <a:spLocks noChangeArrowheads="1"/>
          </p:cNvSpPr>
          <p:nvPr/>
        </p:nvSpPr>
        <p:spPr bwMode="auto">
          <a:xfrm>
            <a:off x="6667500" y="625475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56" name="Freeform 292"/>
          <p:cNvSpPr>
            <a:spLocks/>
          </p:cNvSpPr>
          <p:nvPr/>
        </p:nvSpPr>
        <p:spPr bwMode="auto">
          <a:xfrm flipH="1">
            <a:off x="2447925" y="1952625"/>
            <a:ext cx="611188" cy="684213"/>
          </a:xfrm>
          <a:custGeom>
            <a:avLst/>
            <a:gdLst>
              <a:gd name="T0" fmla="*/ 424 w 424"/>
              <a:gd name="T1" fmla="*/ 0 h 416"/>
              <a:gd name="T2" fmla="*/ 0 w 424"/>
              <a:gd name="T3" fmla="*/ 416 h 416"/>
              <a:gd name="T4" fmla="*/ 0 60000 65536"/>
              <a:gd name="T5" fmla="*/ 0 60000 65536"/>
              <a:gd name="T6" fmla="*/ 0 w 424"/>
              <a:gd name="T7" fmla="*/ 0 h 416"/>
              <a:gd name="T8" fmla="*/ 424 w 424"/>
              <a:gd name="T9" fmla="*/ 416 h 4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24" h="416">
                <a:moveTo>
                  <a:pt x="424" y="0"/>
                </a:moveTo>
                <a:lnTo>
                  <a:pt x="0" y="416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57" name="Oval 293"/>
          <p:cNvSpPr>
            <a:spLocks noChangeArrowheads="1"/>
          </p:cNvSpPr>
          <p:nvPr/>
        </p:nvSpPr>
        <p:spPr bwMode="auto">
          <a:xfrm>
            <a:off x="2411413" y="191611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6867" name="Group 294"/>
          <p:cNvGrpSpPr>
            <a:grpSpLocks noChangeAspect="1"/>
          </p:cNvGrpSpPr>
          <p:nvPr/>
        </p:nvGrpSpPr>
        <p:grpSpPr bwMode="auto">
          <a:xfrm>
            <a:off x="2159000" y="1376363"/>
            <a:ext cx="542925" cy="476250"/>
            <a:chOff x="204" y="731"/>
            <a:chExt cx="342" cy="300"/>
          </a:xfrm>
        </p:grpSpPr>
        <p:sp useBgFill="1">
          <p:nvSpPr>
            <p:cNvPr id="21634" name="AutoShape 295"/>
            <p:cNvSpPr>
              <a:spLocks noChangeAspect="1" noChangeArrowheads="1" noTextEdit="1"/>
            </p:cNvSpPr>
            <p:nvPr/>
          </p:nvSpPr>
          <p:spPr bwMode="auto">
            <a:xfrm>
              <a:off x="204" y="731"/>
              <a:ext cx="342" cy="30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5" name="Rectangle 296"/>
            <p:cNvSpPr>
              <a:spLocks noChangeArrowheads="1"/>
            </p:cNvSpPr>
            <p:nvPr/>
          </p:nvSpPr>
          <p:spPr bwMode="auto">
            <a:xfrm>
              <a:off x="210" y="737"/>
              <a:ext cx="330" cy="28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6" name="Rectangle 297"/>
            <p:cNvSpPr>
              <a:spLocks noChangeArrowheads="1"/>
            </p:cNvSpPr>
            <p:nvPr/>
          </p:nvSpPr>
          <p:spPr bwMode="auto">
            <a:xfrm>
              <a:off x="288" y="803"/>
              <a:ext cx="159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9900"/>
                  </a:solidFill>
                </a:rPr>
                <a:t>- 1</a:t>
              </a:r>
              <a:endParaRPr lang="ru-RU">
                <a:solidFill>
                  <a:srgbClr val="009900"/>
                </a:solidFill>
              </a:endParaRPr>
            </a:p>
          </p:txBody>
        </p:sp>
      </p:grpSp>
      <p:grpSp>
        <p:nvGrpSpPr>
          <p:cNvPr id="36868" name="Group 298"/>
          <p:cNvGrpSpPr>
            <a:grpSpLocks noChangeAspect="1"/>
          </p:cNvGrpSpPr>
          <p:nvPr/>
        </p:nvGrpSpPr>
        <p:grpSpPr bwMode="auto">
          <a:xfrm>
            <a:off x="5327650" y="1233488"/>
            <a:ext cx="581025" cy="723900"/>
            <a:chOff x="2697" y="1932"/>
            <a:chExt cx="366" cy="456"/>
          </a:xfrm>
        </p:grpSpPr>
        <p:sp useBgFill="1">
          <p:nvSpPr>
            <p:cNvPr id="21628" name="AutoShape 299"/>
            <p:cNvSpPr>
              <a:spLocks noChangeAspect="1" noChangeArrowheads="1" noTextEdit="1"/>
            </p:cNvSpPr>
            <p:nvPr/>
          </p:nvSpPr>
          <p:spPr bwMode="auto">
            <a:xfrm>
              <a:off x="2697" y="1932"/>
              <a:ext cx="366" cy="4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29" name="Rectangle 300"/>
            <p:cNvSpPr>
              <a:spLocks noChangeArrowheads="1"/>
            </p:cNvSpPr>
            <p:nvPr/>
          </p:nvSpPr>
          <p:spPr bwMode="auto">
            <a:xfrm>
              <a:off x="2703" y="1938"/>
              <a:ext cx="354" cy="44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630" name="Rectangle 301"/>
            <p:cNvSpPr>
              <a:spLocks noChangeArrowheads="1"/>
            </p:cNvSpPr>
            <p:nvPr/>
          </p:nvSpPr>
          <p:spPr bwMode="auto">
            <a:xfrm>
              <a:off x="2883" y="2022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631" name="Freeform 302"/>
            <p:cNvSpPr>
              <a:spLocks/>
            </p:cNvSpPr>
            <p:nvPr/>
          </p:nvSpPr>
          <p:spPr bwMode="auto">
            <a:xfrm>
              <a:off x="2811" y="2010"/>
              <a:ext cx="138" cy="138"/>
            </a:xfrm>
            <a:custGeom>
              <a:avLst/>
              <a:gdLst>
                <a:gd name="T0" fmla="*/ 0 w 23"/>
                <a:gd name="T1" fmla="*/ 16 h 23"/>
                <a:gd name="T2" fmla="*/ 2 w 23"/>
                <a:gd name="T3" fmla="*/ 16 h 23"/>
                <a:gd name="T4" fmla="*/ 5 w 23"/>
                <a:gd name="T5" fmla="*/ 23 h 23"/>
                <a:gd name="T6" fmla="*/ 11 w 23"/>
                <a:gd name="T7" fmla="*/ 0 h 23"/>
                <a:gd name="T8" fmla="*/ 23 w 23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16"/>
                  </a:moveTo>
                  <a:lnTo>
                    <a:pt x="2" y="16"/>
                  </a:lnTo>
                  <a:lnTo>
                    <a:pt x="5" y="23"/>
                  </a:lnTo>
                  <a:lnTo>
                    <a:pt x="11" y="0"/>
                  </a:lnTo>
                  <a:lnTo>
                    <a:pt x="23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2" name="Rectangle 303"/>
            <p:cNvSpPr>
              <a:spLocks noChangeArrowheads="1"/>
            </p:cNvSpPr>
            <p:nvPr/>
          </p:nvSpPr>
          <p:spPr bwMode="auto">
            <a:xfrm>
              <a:off x="2847" y="2190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633" name="Rectangle 304"/>
            <p:cNvSpPr>
              <a:spLocks noChangeArrowheads="1"/>
            </p:cNvSpPr>
            <p:nvPr/>
          </p:nvSpPr>
          <p:spPr bwMode="auto">
            <a:xfrm>
              <a:off x="2793" y="2166"/>
              <a:ext cx="174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169" name="Freeform 305"/>
          <p:cNvSpPr>
            <a:spLocks/>
          </p:cNvSpPr>
          <p:nvPr/>
        </p:nvSpPr>
        <p:spPr bwMode="auto">
          <a:xfrm>
            <a:off x="6732588" y="1974850"/>
            <a:ext cx="1522412" cy="877888"/>
          </a:xfrm>
          <a:custGeom>
            <a:avLst/>
            <a:gdLst>
              <a:gd name="T0" fmla="*/ 959 w 959"/>
              <a:gd name="T1" fmla="*/ 0 h 553"/>
              <a:gd name="T2" fmla="*/ 0 w 959"/>
              <a:gd name="T3" fmla="*/ 553 h 553"/>
              <a:gd name="T4" fmla="*/ 0 60000 65536"/>
              <a:gd name="T5" fmla="*/ 0 60000 65536"/>
              <a:gd name="T6" fmla="*/ 0 w 959"/>
              <a:gd name="T7" fmla="*/ 0 h 553"/>
              <a:gd name="T8" fmla="*/ 959 w 959"/>
              <a:gd name="T9" fmla="*/ 553 h 55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59" h="553">
                <a:moveTo>
                  <a:pt x="959" y="0"/>
                </a:moveTo>
                <a:lnTo>
                  <a:pt x="0" y="553"/>
                </a:lnTo>
              </a:path>
            </a:pathLst>
          </a:cu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70" name="Oval 306"/>
          <p:cNvSpPr>
            <a:spLocks noChangeArrowheads="1"/>
          </p:cNvSpPr>
          <p:nvPr/>
        </p:nvSpPr>
        <p:spPr bwMode="auto">
          <a:xfrm>
            <a:off x="5759450" y="1916113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71" name="Oval 307"/>
          <p:cNvSpPr>
            <a:spLocks noChangeArrowheads="1"/>
          </p:cNvSpPr>
          <p:nvPr/>
        </p:nvSpPr>
        <p:spPr bwMode="auto">
          <a:xfrm>
            <a:off x="8208963" y="191611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72" name="Freeform 308"/>
          <p:cNvSpPr>
            <a:spLocks/>
          </p:cNvSpPr>
          <p:nvPr/>
        </p:nvSpPr>
        <p:spPr bwMode="auto">
          <a:xfrm>
            <a:off x="863600" y="1981200"/>
            <a:ext cx="1836738" cy="1087438"/>
          </a:xfrm>
          <a:custGeom>
            <a:avLst/>
            <a:gdLst>
              <a:gd name="T0" fmla="*/ 0 w 1157"/>
              <a:gd name="T1" fmla="*/ 0 h 685"/>
              <a:gd name="T2" fmla="*/ 1157 w 1157"/>
              <a:gd name="T3" fmla="*/ 685 h 685"/>
              <a:gd name="T4" fmla="*/ 0 60000 65536"/>
              <a:gd name="T5" fmla="*/ 0 60000 65536"/>
              <a:gd name="T6" fmla="*/ 0 w 1157"/>
              <a:gd name="T7" fmla="*/ 0 h 685"/>
              <a:gd name="T8" fmla="*/ 1157 w 1157"/>
              <a:gd name="T9" fmla="*/ 685 h 68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57" h="685">
                <a:moveTo>
                  <a:pt x="0" y="0"/>
                </a:moveTo>
                <a:lnTo>
                  <a:pt x="1157" y="685"/>
                </a:lnTo>
              </a:path>
            </a:pathLst>
          </a:cu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73" name="Oval 309"/>
          <p:cNvSpPr>
            <a:spLocks noChangeArrowheads="1"/>
          </p:cNvSpPr>
          <p:nvPr/>
        </p:nvSpPr>
        <p:spPr bwMode="auto">
          <a:xfrm>
            <a:off x="827088" y="191611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6869" name="Group 310"/>
          <p:cNvGrpSpPr>
            <a:grpSpLocks noChangeAspect="1"/>
          </p:cNvGrpSpPr>
          <p:nvPr/>
        </p:nvGrpSpPr>
        <p:grpSpPr bwMode="auto">
          <a:xfrm>
            <a:off x="684213" y="1376363"/>
            <a:ext cx="723900" cy="504825"/>
            <a:chOff x="204" y="1139"/>
            <a:chExt cx="456" cy="318"/>
          </a:xfrm>
        </p:grpSpPr>
        <p:sp useBgFill="1">
          <p:nvSpPr>
            <p:cNvPr id="21623" name="AutoShape 311"/>
            <p:cNvSpPr>
              <a:spLocks noChangeAspect="1" noChangeArrowheads="1" noTextEdit="1"/>
            </p:cNvSpPr>
            <p:nvPr/>
          </p:nvSpPr>
          <p:spPr bwMode="auto">
            <a:xfrm>
              <a:off x="204" y="1139"/>
              <a:ext cx="456" cy="31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24" name="Rectangle 312"/>
            <p:cNvSpPr>
              <a:spLocks noChangeArrowheads="1"/>
            </p:cNvSpPr>
            <p:nvPr/>
          </p:nvSpPr>
          <p:spPr bwMode="auto">
            <a:xfrm>
              <a:off x="210" y="1145"/>
              <a:ext cx="444" cy="3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25" name="Rectangle 313"/>
            <p:cNvSpPr>
              <a:spLocks noChangeArrowheads="1"/>
            </p:cNvSpPr>
            <p:nvPr/>
          </p:nvSpPr>
          <p:spPr bwMode="auto">
            <a:xfrm>
              <a:off x="288" y="1229"/>
              <a:ext cx="83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A50021"/>
                  </a:solidFill>
                </a:rPr>
                <a:t>- 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26" name="Rectangle 314"/>
            <p:cNvSpPr>
              <a:spLocks noChangeArrowheads="1"/>
            </p:cNvSpPr>
            <p:nvPr/>
          </p:nvSpPr>
          <p:spPr bwMode="auto">
            <a:xfrm>
              <a:off x="462" y="1229"/>
              <a:ext cx="76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A50021"/>
                  </a:solidFill>
                </a:rPr>
                <a:t>3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27" name="Freeform 315"/>
            <p:cNvSpPr>
              <a:spLocks/>
            </p:cNvSpPr>
            <p:nvPr/>
          </p:nvSpPr>
          <p:spPr bwMode="auto">
            <a:xfrm>
              <a:off x="372" y="1217"/>
              <a:ext cx="168" cy="168"/>
            </a:xfrm>
            <a:custGeom>
              <a:avLst/>
              <a:gdLst>
                <a:gd name="T0" fmla="*/ 0 w 28"/>
                <a:gd name="T1" fmla="*/ 19 h 28"/>
                <a:gd name="T2" fmla="*/ 3 w 28"/>
                <a:gd name="T3" fmla="*/ 19 h 28"/>
                <a:gd name="T4" fmla="*/ 7 w 28"/>
                <a:gd name="T5" fmla="*/ 28 h 28"/>
                <a:gd name="T6" fmla="*/ 14 w 28"/>
                <a:gd name="T7" fmla="*/ 0 h 28"/>
                <a:gd name="T8" fmla="*/ 28 w 2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8"/>
                <a:gd name="T17" fmla="*/ 28 w 2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8">
                  <a:moveTo>
                    <a:pt x="0" y="19"/>
                  </a:moveTo>
                  <a:lnTo>
                    <a:pt x="3" y="19"/>
                  </a:lnTo>
                  <a:lnTo>
                    <a:pt x="7" y="28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ln w="952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180" name="Freeform 316"/>
          <p:cNvSpPr>
            <a:spLocks/>
          </p:cNvSpPr>
          <p:nvPr/>
        </p:nvSpPr>
        <p:spPr bwMode="auto">
          <a:xfrm>
            <a:off x="3362325" y="1981200"/>
            <a:ext cx="152400" cy="285750"/>
          </a:xfrm>
          <a:custGeom>
            <a:avLst/>
            <a:gdLst>
              <a:gd name="T0" fmla="*/ 96 w 96"/>
              <a:gd name="T1" fmla="*/ 180 h 180"/>
              <a:gd name="T2" fmla="*/ 0 w 96"/>
              <a:gd name="T3" fmla="*/ 0 h 180"/>
              <a:gd name="T4" fmla="*/ 0 60000 65536"/>
              <a:gd name="T5" fmla="*/ 0 60000 65536"/>
              <a:gd name="T6" fmla="*/ 0 w 96"/>
              <a:gd name="T7" fmla="*/ 0 h 180"/>
              <a:gd name="T8" fmla="*/ 96 w 96"/>
              <a:gd name="T9" fmla="*/ 180 h 1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6" h="180">
                <a:moveTo>
                  <a:pt x="96" y="180"/>
                </a:moveTo>
                <a:lnTo>
                  <a:pt x="0" y="0"/>
                </a:lnTo>
              </a:path>
            </a:pathLst>
          </a:cu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81" name="Oval 317"/>
          <p:cNvSpPr>
            <a:spLocks noChangeArrowheads="1"/>
          </p:cNvSpPr>
          <p:nvPr/>
        </p:nvSpPr>
        <p:spPr bwMode="auto">
          <a:xfrm>
            <a:off x="3311525" y="1916113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82" name="Text Box 318"/>
          <p:cNvSpPr txBox="1">
            <a:spLocks noChangeArrowheads="1"/>
          </p:cNvSpPr>
          <p:nvPr/>
        </p:nvSpPr>
        <p:spPr bwMode="auto">
          <a:xfrm>
            <a:off x="8532813" y="5949950"/>
            <a:ext cx="466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AC007F"/>
                </a:solidFill>
              </a:rPr>
              <a:t>-</a:t>
            </a:r>
            <a:endParaRPr lang="ru-RU" sz="3600" b="1">
              <a:solidFill>
                <a:srgbClr val="AC007F"/>
              </a:solidFill>
            </a:endParaRPr>
          </a:p>
        </p:txBody>
      </p:sp>
      <p:sp>
        <p:nvSpPr>
          <p:cNvPr id="37183" name="Arc 319"/>
          <p:cNvSpPr>
            <a:spLocks/>
          </p:cNvSpPr>
          <p:nvPr/>
        </p:nvSpPr>
        <p:spPr bwMode="auto">
          <a:xfrm rot="11979229" flipH="1">
            <a:off x="7812088" y="5405438"/>
            <a:ext cx="771525" cy="1452562"/>
          </a:xfrm>
          <a:custGeom>
            <a:avLst/>
            <a:gdLst>
              <a:gd name="T0" fmla="*/ 151376 w 21600"/>
              <a:gd name="T1" fmla="*/ 0 h 22917"/>
              <a:gd name="T2" fmla="*/ 769025 w 21600"/>
              <a:gd name="T3" fmla="*/ 1452562 h 22917"/>
              <a:gd name="T4" fmla="*/ 0 w 21600"/>
              <a:gd name="T5" fmla="*/ 1342465 h 22917"/>
              <a:gd name="T6" fmla="*/ 0 60000 65536"/>
              <a:gd name="T7" fmla="*/ 0 60000 65536"/>
              <a:gd name="T8" fmla="*/ 0 60000 65536"/>
              <a:gd name="T9" fmla="*/ 0 w 21600"/>
              <a:gd name="T10" fmla="*/ 0 h 22917"/>
              <a:gd name="T11" fmla="*/ 21600 w 21600"/>
              <a:gd name="T12" fmla="*/ 22917 h 229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917" fill="none" extrusionOk="0">
                <a:moveTo>
                  <a:pt x="4238" y="-1"/>
                </a:moveTo>
                <a:cubicBezTo>
                  <a:pt x="14333" y="2019"/>
                  <a:pt x="21600" y="10884"/>
                  <a:pt x="21600" y="21180"/>
                </a:cubicBezTo>
                <a:cubicBezTo>
                  <a:pt x="21600" y="21759"/>
                  <a:pt x="21576" y="22339"/>
                  <a:pt x="21530" y="22917"/>
                </a:cubicBezTo>
              </a:path>
              <a:path w="21600" h="22917" stroke="0" extrusionOk="0">
                <a:moveTo>
                  <a:pt x="4238" y="-1"/>
                </a:moveTo>
                <a:cubicBezTo>
                  <a:pt x="14333" y="2019"/>
                  <a:pt x="21600" y="10884"/>
                  <a:pt x="21600" y="21180"/>
                </a:cubicBezTo>
                <a:cubicBezTo>
                  <a:pt x="21600" y="21759"/>
                  <a:pt x="21576" y="22339"/>
                  <a:pt x="21530" y="22917"/>
                </a:cubicBezTo>
                <a:lnTo>
                  <a:pt x="0" y="21180"/>
                </a:lnTo>
                <a:close/>
              </a:path>
            </a:pathLst>
          </a:custGeom>
          <a:noFill/>
          <a:ln w="38100">
            <a:solidFill>
              <a:srgbClr val="6F0096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84" name="Text Box 320"/>
          <p:cNvSpPr txBox="1">
            <a:spLocks noChangeArrowheads="1"/>
          </p:cNvSpPr>
          <p:nvPr/>
        </p:nvSpPr>
        <p:spPr bwMode="auto">
          <a:xfrm>
            <a:off x="0" y="2349500"/>
            <a:ext cx="1692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AC007F"/>
                </a:solidFill>
              </a:rPr>
              <a:t>Ось  котангенсов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7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7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7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7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3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3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3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68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7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7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500"/>
                            </p:stCondLst>
                            <p:childTnLst>
                              <p:par>
                                <p:cTn id="4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7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000"/>
                            </p:stCondLst>
                            <p:childTnLst>
                              <p:par>
                                <p:cTn id="7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3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7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7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7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7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35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000"/>
                                        <p:tgtEl>
                                          <p:spTgt spid="3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7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7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7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7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000"/>
                                        <p:tgtEl>
                                          <p:spTgt spid="37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8500"/>
                            </p:stCondLst>
                            <p:childTnLst>
                              <p:par>
                                <p:cTn id="12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37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3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3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3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9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1500"/>
                            </p:stCondLst>
                            <p:childTnLst>
                              <p:par>
                                <p:cTn id="138" presetID="19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nimClr clrSpc="rgb" dir="cw">
                                      <p:cBhvr>
                                        <p:cTn id="140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2500"/>
                            </p:stCondLst>
                            <p:childTnLst>
                              <p:par>
                                <p:cTn id="15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3500"/>
                            </p:stCondLst>
                            <p:childTnLst>
                              <p:par>
                                <p:cTn id="1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2000"/>
                                        <p:tgtEl>
                                          <p:spTgt spid="3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5500"/>
                            </p:stCondLst>
                            <p:childTnLst>
                              <p:par>
                                <p:cTn id="16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3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7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6500"/>
                            </p:stCondLst>
                            <p:childTnLst>
                              <p:par>
                                <p:cTn id="1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2000"/>
                                        <p:tgtEl>
                                          <p:spTgt spid="3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8500"/>
                            </p:stCondLst>
                            <p:childTnLst>
                              <p:par>
                                <p:cTn id="17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7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7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7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7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9000"/>
                            </p:stCondLst>
                            <p:childTnLst>
                              <p:par>
                                <p:cTn id="1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2000"/>
                                        <p:tgtEl>
                                          <p:spTgt spid="3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9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3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3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31500"/>
                            </p:stCondLst>
                            <p:childTnLst>
                              <p:par>
                                <p:cTn id="2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2000"/>
                                        <p:tgtEl>
                                          <p:spTgt spid="3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33500"/>
                            </p:stCondLst>
                            <p:childTnLst>
                              <p:par>
                                <p:cTn id="21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3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37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3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3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2" grpId="0" animBg="1"/>
      <p:bldP spid="37127" grpId="0" animBg="1"/>
      <p:bldP spid="37128" grpId="0"/>
      <p:bldP spid="37129" grpId="0" animBg="1"/>
      <p:bldP spid="37130" grpId="0" animBg="1"/>
      <p:bldP spid="37131" grpId="0" animBg="1"/>
      <p:bldP spid="37148" grpId="0" animBg="1"/>
      <p:bldP spid="37149" grpId="0" animBg="1"/>
      <p:bldP spid="37150" grpId="0" animBg="1"/>
      <p:bldP spid="37150" grpId="1" animBg="1"/>
      <p:bldP spid="37151" grpId="0" animBg="1"/>
      <p:bldP spid="37152" grpId="0" animBg="1"/>
      <p:bldP spid="37153" grpId="0" animBg="1"/>
      <p:bldP spid="37154" grpId="0" animBg="1"/>
      <p:bldP spid="37155" grpId="0" animBg="1"/>
      <p:bldP spid="37156" grpId="0" animBg="1"/>
      <p:bldP spid="37157" grpId="0" animBg="1"/>
      <p:bldP spid="37169" grpId="0" animBg="1"/>
      <p:bldP spid="37170" grpId="0" animBg="1"/>
      <p:bldP spid="37171" grpId="0" animBg="1"/>
      <p:bldP spid="37172" grpId="0" animBg="1"/>
      <p:bldP spid="37173" grpId="0" animBg="1"/>
      <p:bldP spid="37180" grpId="0" animBg="1"/>
      <p:bldP spid="37181" grpId="0" animBg="1"/>
      <p:bldP spid="37182" grpId="0"/>
      <p:bldP spid="37183" grpId="0" animBg="1"/>
      <p:bldP spid="371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642918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Таблица значений синуса, косинуса, тангенса, котангенса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таблица тригонометрических функций 360 градус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2182559"/>
            <a:ext cx="9144000" cy="36038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643174" y="785794"/>
            <a:ext cx="38377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свойства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728" y="1785926"/>
            <a:ext cx="6215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любого числа</a:t>
            </a:r>
            <a:r>
              <a:rPr lang="en-US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справедливы равенства:</a:t>
            </a:r>
            <a:endParaRPr lang="ru-RU" sz="2000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5984" y="2357430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sin(-t) = -sin(t)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cos(- t) = cos(t)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190" y="2357430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tg(- t) = -tg(t)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ctg(- t) = -ctg(t)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0100" y="3143248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2π •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 ) = sin(t)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2π •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 ) = cos(t)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868" y="3143248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 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-sin(t)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-cos(t)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29322" y="3143248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 ) = tg(t)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•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 ) = ctg(t)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1868" y="4000504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/2 ) = cos(t)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/2 ) = -sin(t)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Рисунок 15" descr="окр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714752"/>
            <a:ext cx="3260593" cy="2974576"/>
          </a:xfrm>
          <a:prstGeom prst="rect">
            <a:avLst/>
          </a:prstGeom>
        </p:spPr>
      </p:pic>
      <p:pic>
        <p:nvPicPr>
          <p:cNvPr id="17" name="Рисунок 16" descr="окр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3786190"/>
            <a:ext cx="3260593" cy="2974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500042"/>
            <a:ext cx="55347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Синус и косинус в жизни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1857364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чего нужны синусы и косинусы в обычной жизни?</a:t>
            </a:r>
            <a:endParaRPr lang="ru-RU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2357430"/>
            <a:ext cx="86439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На практике синусы и косинусы применяются во всех инженерных специальностях, особенно в строительных. Их используют моряки и летчики в расчетах курса движения. Не обходятся без синусов и косинусов геодезисты, и даже путешественники. В географии применяют для измерения расстояний между объектами, а также в спутниковых навигационных системах.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tumblr_l9frk5i9Vj1qa1fgco1_5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214818"/>
            <a:ext cx="2786082" cy="2122995"/>
          </a:xfrm>
          <a:prstGeom prst="rect">
            <a:avLst/>
          </a:prstGeom>
        </p:spPr>
      </p:pic>
      <p:pic>
        <p:nvPicPr>
          <p:cNvPr id="8" name="Рисунок 7" descr="Navstar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182" y="4214818"/>
            <a:ext cx="2143140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1280px-Frieberger_drum_marine_sextan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43636" y="4286256"/>
            <a:ext cx="2762237" cy="20716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1512</Words>
  <Application>Microsoft Office PowerPoint</Application>
  <PresentationFormat>Экран (4:3)</PresentationFormat>
  <Paragraphs>253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Синус и косинус</vt:lpstr>
      <vt:lpstr>Тангенс и котангенс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кабинет 102</cp:lastModifiedBy>
  <cp:revision>74</cp:revision>
  <dcterms:created xsi:type="dcterms:W3CDTF">2014-11-11T08:01:01Z</dcterms:created>
  <dcterms:modified xsi:type="dcterms:W3CDTF">2020-12-11T09:21:33Z</dcterms:modified>
</cp:coreProperties>
</file>