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  <p:sldId id="256" r:id="rId4"/>
    <p:sldId id="257" r:id="rId5"/>
    <p:sldId id="267" r:id="rId6"/>
    <p:sldId id="266" r:id="rId7"/>
    <p:sldId id="268" r:id="rId8"/>
    <p:sldId id="273" r:id="rId9"/>
  </p:sldIdLst>
  <p:sldSz cx="9144000" cy="5143500" type="screen16x9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mbri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mbri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mbri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mbri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mbri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270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135D4-A351-4214-A476-A72B98100FC0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E30EC-18AE-4C6E-81C7-0C07B43722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2DEB4-A91A-42FF-9BF4-835A5D1F7E08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E9A51-D0C9-4E17-8477-DE8B3A016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518F4-C460-4C3C-90F9-0C4569506C10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F52CE-0D35-4E74-8A88-AF3DECF860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623CE-90FE-4F4F-A249-529DD4DEE47F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3EA9E-ABFC-40F2-AA0C-466FA374A6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E4CB4-8403-4F5B-8DFE-66F04F0ADF18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F989A-EDAB-4742-9CF8-7D99D59987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D6E02-2DFB-4287-843E-7D7502F8E256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2160A-FF70-4C39-BFF3-C26E61E890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CA7FD-BD25-41AB-BDC7-EE7EFDF93EBF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08540-3784-4C02-BFF3-F9D7477838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9E4D4-D673-42A8-AD6A-52135B5C9467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A59C8-3453-4BDC-94BC-B3B79BC80A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E36E3-A840-4FD0-988F-83D114CA9634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E4377-6E94-4CED-9EB1-E52E0CE2B1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1CE44-BC61-41B4-B4F4-A9A6D84F3B2C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8592F-08DF-4A34-874A-7B249C0B9F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55530-A75F-48E6-BB68-D1F7B79670A9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DC71D-C74B-4ADA-8C4E-64D78F4D0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B41A0A-B0ED-4916-A02D-66E32620C699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8B58F2-C56E-462B-B326-36B2A877A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928808"/>
            <a:ext cx="8229600" cy="857250"/>
          </a:xfrm>
        </p:spPr>
        <p:txBody>
          <a:bodyPr/>
          <a:lstStyle/>
          <a:p>
            <a:r>
              <a:rPr lang="ru-RU" dirty="0" smtClean="0"/>
              <a:t>Преобразование выражений с радикалами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Algebra 10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490538"/>
            <a:ext cx="7672387" cy="424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Прямоугольник 3"/>
          <p:cNvSpPr>
            <a:spLocks noChangeArrowheads="1"/>
          </p:cNvSpPr>
          <p:nvPr/>
        </p:nvSpPr>
        <p:spPr bwMode="auto">
          <a:xfrm>
            <a:off x="1331913" y="2427288"/>
            <a:ext cx="64801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e-BY" sz="2000"/>
              <a:t>Выражения, содержащие корни, </a:t>
            </a:r>
            <a:r>
              <a:rPr lang="ru-RU" sz="2000"/>
              <a:t>называют  </a:t>
            </a:r>
            <a:r>
              <a:rPr lang="ru-RU" sz="2000">
                <a:solidFill>
                  <a:srgbClr val="FF0000"/>
                </a:solidFill>
              </a:rPr>
              <a:t>выражения с радикалами </a:t>
            </a:r>
            <a:r>
              <a:rPr lang="ru-RU" sz="2000"/>
              <a:t>либо </a:t>
            </a:r>
            <a:r>
              <a:rPr lang="ru-RU" sz="2000">
                <a:solidFill>
                  <a:srgbClr val="FF0000"/>
                </a:solidFill>
              </a:rPr>
              <a:t>иррациональные выражения</a:t>
            </a:r>
            <a:r>
              <a:rPr lang="ru-RU" sz="2000"/>
              <a:t>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3568" y="1363138"/>
            <a:ext cx="5238328" cy="416524"/>
          </a:xfrm>
          <a:prstGeom prst="rect">
            <a:avLst/>
          </a:prstGeom>
          <a:blipFill rotWithShape="1">
            <a:blip r:embed="rId2"/>
            <a:stretch>
              <a:fillRect l="-931" t="-1471" b="-17647"/>
            </a:stretch>
          </a:blipFill>
          <a:ln>
            <a:noFill/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5" name="Прямоугольник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1560" y="1885532"/>
            <a:ext cx="2120709" cy="398186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6" name="Прямоугольник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3568" y="2347785"/>
            <a:ext cx="1357295" cy="656013"/>
          </a:xfrm>
          <a:prstGeom prst="rect">
            <a:avLst/>
          </a:prstGeom>
          <a:blipFill rotWithShape="1">
            <a:blip r:embed="rId4"/>
            <a:stretch>
              <a:fillRect l="-3587" r="-3139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7" name="Прямоугольник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3180" y="3063502"/>
            <a:ext cx="1793568" cy="444352"/>
          </a:xfrm>
          <a:prstGeom prst="rect">
            <a:avLst/>
          </a:prstGeom>
          <a:blipFill rotWithShape="1">
            <a:blip r:embed="rId5"/>
            <a:stretch>
              <a:fillRect l="-2721" b="-22222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8" name="Прямоугольник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3568" y="3725424"/>
            <a:ext cx="1654877" cy="430502"/>
          </a:xfrm>
          <a:prstGeom prst="rect">
            <a:avLst/>
          </a:prstGeom>
          <a:blipFill rotWithShape="1">
            <a:blip r:embed="rId6"/>
            <a:stretch>
              <a:fillRect r="-2206" b="-19718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9" name="Прямоугольник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3568" y="4384210"/>
            <a:ext cx="1770934" cy="444352"/>
          </a:xfrm>
          <a:prstGeom prst="rect">
            <a:avLst/>
          </a:prstGeom>
          <a:blipFill rotWithShape="1">
            <a:blip r:embed="rId7"/>
            <a:stretch>
              <a:fillRect l="-2749" b="-20548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3080" name="Прямоугольник 1"/>
          <p:cNvSpPr>
            <a:spLocks noChangeArrowheads="1"/>
          </p:cNvSpPr>
          <p:nvPr/>
        </p:nvSpPr>
        <p:spPr bwMode="auto">
          <a:xfrm>
            <a:off x="711200" y="555625"/>
            <a:ext cx="6007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070C0"/>
                </a:solidFill>
              </a:rPr>
              <a:t> Формулы извлечения корня n-й степени: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267494"/>
            <a:ext cx="7848872" cy="567912"/>
          </a:xfrm>
          <a:prstGeom prst="rect">
            <a:avLst/>
          </a:prstGeom>
          <a:blipFill rotWithShape="1">
            <a:blip r:embed="rId2"/>
            <a:stretch>
              <a:fillRect l="-621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95288" y="847725"/>
            <a:ext cx="842486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23850" y="890588"/>
            <a:ext cx="12049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70C0"/>
                </a:solidFill>
              </a:rPr>
              <a:t>Решение</a:t>
            </a:r>
            <a:r>
              <a:rPr lang="en-US">
                <a:solidFill>
                  <a:srgbClr val="0070C0"/>
                </a:solidFill>
              </a:rPr>
              <a:t>.</a:t>
            </a:r>
            <a:r>
              <a:rPr lang="ru-RU">
                <a:solidFill>
                  <a:srgbClr val="0070C0"/>
                </a:solidFill>
              </a:rPr>
              <a:t> </a:t>
            </a:r>
            <a:endParaRPr lang="ru-RU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23850" y="1309688"/>
            <a:ext cx="436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 </a:t>
            </a:r>
            <a:r>
              <a:rPr lang="be-BY"/>
              <a:t>а)</a:t>
            </a:r>
            <a:endParaRPr lang="ru-RU"/>
          </a:p>
        </p:txBody>
      </p:sp>
      <p:sp>
        <p:nvSpPr>
          <p:cNvPr id="7" name="Прямоугольник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18573" y="1075332"/>
            <a:ext cx="1727973" cy="407484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6948488" y="847725"/>
            <a:ext cx="0" cy="4100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1697" y="1236090"/>
            <a:ext cx="5544616" cy="443326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1" name="Прямоугольник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0150" y="1679416"/>
            <a:ext cx="2137445" cy="441275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2" name="Прямоугольник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702237" y="1679416"/>
            <a:ext cx="1552476" cy="441275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395288" y="2220913"/>
            <a:ext cx="449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б) </a:t>
            </a:r>
          </a:p>
        </p:txBody>
      </p:sp>
      <p:sp>
        <p:nvSpPr>
          <p:cNvPr id="14" name="Прямоугольник 1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18572" y="1677365"/>
            <a:ext cx="1701899" cy="443326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5" name="Прямоугольник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71714" y="2117301"/>
            <a:ext cx="3009927" cy="575479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6" name="Прямоугольник 1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63888" y="2184402"/>
            <a:ext cx="1347228" cy="441275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7" name="Прямоугольник 1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85059" y="2175546"/>
            <a:ext cx="1538498" cy="441275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8" name="Прямоугольник 1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11487" y="2692780"/>
            <a:ext cx="1243995" cy="414152"/>
          </a:xfrm>
          <a:prstGeom prst="rect">
            <a:avLst/>
          </a:prstGeom>
          <a:blipFill rotWithShape="1">
            <a:blip r:embed="rId11"/>
            <a:stretch>
              <a:fillRect r="-4902" b="-19118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9" name="Прямоугольник 1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5535" y="3267179"/>
            <a:ext cx="5153655" cy="481350"/>
          </a:xfrm>
          <a:prstGeom prst="rect">
            <a:avLst/>
          </a:prstGeom>
          <a:blipFill rotWithShape="1">
            <a:blip r:embed="rId12"/>
            <a:stretch>
              <a:fillRect l="-1065" b="-13924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8596" y="3857634"/>
            <a:ext cx="64294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Полученные выражения считаются более простыми, чем заданные, поскольку под знаком корня содержится более простое выражение. Подобное преобразование называют </a:t>
            </a:r>
            <a:r>
              <a:rPr lang="ru-RU" sz="1600" b="1" i="1" dirty="0" smtClean="0"/>
              <a:t>вынесением множителя за знак радикала (корня)</a:t>
            </a:r>
            <a:r>
              <a:rPr lang="ru-RU" sz="1600" b="1" i="1" dirty="0" smtClean="0"/>
              <a:t>.</a:t>
            </a:r>
            <a:endParaRPr lang="ru-RU" sz="16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63888" y="699542"/>
            <a:ext cx="1514710" cy="557589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5" name="Прямоугольник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12821" y="1635645"/>
            <a:ext cx="1816844" cy="557589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6" name="Прямоугольник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39752" y="2934988"/>
            <a:ext cx="4372672" cy="587725"/>
          </a:xfrm>
          <a:prstGeom prst="rect">
            <a:avLst/>
          </a:prstGeom>
          <a:blipFill rotWithShape="1">
            <a:blip r:embed="rId4"/>
            <a:stretch>
              <a:fillRect t="-1031" b="-25773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472" y="3786196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Эти  формулы применяют, в тех случаях, когда нет уверенности в том, что переменные принимают только неотрицательные значения.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339502"/>
            <a:ext cx="7848872" cy="398186"/>
          </a:xfrm>
          <a:prstGeom prst="rect">
            <a:avLst/>
          </a:prstGeom>
          <a:blipFill rotWithShape="1">
            <a:blip r:embed="rId2"/>
            <a:stretch>
              <a:fillRect l="-621" t="-1538" b="-23077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95288" y="847725"/>
            <a:ext cx="842486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23850" y="890588"/>
            <a:ext cx="12049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70C0"/>
                </a:solidFill>
              </a:rPr>
              <a:t>Решение</a:t>
            </a:r>
            <a:r>
              <a:rPr lang="en-US">
                <a:solidFill>
                  <a:srgbClr val="0070C0"/>
                </a:solidFill>
              </a:rPr>
              <a:t>.</a:t>
            </a:r>
            <a:r>
              <a:rPr lang="ru-RU">
                <a:solidFill>
                  <a:srgbClr val="0070C0"/>
                </a:solidFill>
              </a:rPr>
              <a:t> </a:t>
            </a:r>
            <a:endParaRPr lang="ru-RU"/>
          </a:p>
        </p:txBody>
      </p:sp>
      <p:sp>
        <p:nvSpPr>
          <p:cNvPr id="7" name="Прямоугольник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8224" y="1075332"/>
            <a:ext cx="2304256" cy="414472"/>
          </a:xfrm>
          <a:prstGeom prst="rect">
            <a:avLst/>
          </a:prstGeom>
          <a:blipFill rotWithShape="1">
            <a:blip r:embed="rId3"/>
            <a:stretch>
              <a:fillRect b="-13889"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6516688" y="847725"/>
            <a:ext cx="0" cy="4100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5535" y="3267179"/>
            <a:ext cx="2170531" cy="398186"/>
          </a:xfrm>
          <a:prstGeom prst="rect">
            <a:avLst/>
          </a:prstGeom>
          <a:blipFill rotWithShape="1">
            <a:blip r:embed="rId4"/>
            <a:stretch>
              <a:fillRect l="-2528" t="-1538" b="-23077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1272678"/>
            <a:ext cx="1355179" cy="463012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8" name="Прямоугольник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28089" y="1342382"/>
            <a:ext cx="1845120" cy="407547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20" name="Прямоугольник 1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1755972"/>
            <a:ext cx="1406475" cy="468590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21" name="Прямоугольник 2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21874" y="1817015"/>
            <a:ext cx="2127249" cy="407547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22" name="Прямоугольник 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2224562"/>
            <a:ext cx="1700850" cy="407547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23" name="Прямоугольник 2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38875" y="2233923"/>
            <a:ext cx="1389868" cy="398186"/>
          </a:xfrm>
          <a:prstGeom prst="rect">
            <a:avLst/>
          </a:prstGeom>
          <a:blipFill rotWithShape="1">
            <a:blip r:embed="rId10"/>
            <a:stretch>
              <a:fillRect t="-1515" b="-21212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24" name="TextBox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12394" y="2258611"/>
            <a:ext cx="436337" cy="369332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190949"/>
            <a:ext cx="7848872" cy="656013"/>
          </a:xfrm>
          <a:prstGeom prst="rect">
            <a:avLst/>
          </a:prstGeom>
          <a:blipFill rotWithShape="1">
            <a:blip r:embed="rId2"/>
            <a:stretch>
              <a:fillRect l="-621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95288" y="847725"/>
            <a:ext cx="842486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23850" y="890588"/>
            <a:ext cx="12049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70C0"/>
                </a:solidFill>
              </a:rPr>
              <a:t>Решение</a:t>
            </a:r>
            <a:r>
              <a:rPr lang="en-US">
                <a:solidFill>
                  <a:srgbClr val="0070C0"/>
                </a:solidFill>
              </a:rPr>
              <a:t>.</a:t>
            </a:r>
            <a:r>
              <a:rPr lang="ru-RU">
                <a:solidFill>
                  <a:srgbClr val="0070C0"/>
                </a:solidFill>
              </a:rPr>
              <a:t> </a:t>
            </a:r>
            <a:endParaRPr lang="ru-RU"/>
          </a:p>
        </p:txBody>
      </p:sp>
      <p:sp>
        <p:nvSpPr>
          <p:cNvPr id="7" name="Прямоугольник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092280" y="1075332"/>
            <a:ext cx="1728191" cy="398186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6948488" y="847725"/>
            <a:ext cx="0" cy="4100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6213" y="2985169"/>
            <a:ext cx="2915991" cy="656013"/>
          </a:xfrm>
          <a:prstGeom prst="rect">
            <a:avLst/>
          </a:prstGeom>
          <a:blipFill rotWithShape="1">
            <a:blip r:embed="rId4"/>
            <a:stretch>
              <a:fillRect l="-1670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6" name="Прямоугольник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1249729"/>
            <a:ext cx="1976888" cy="427746"/>
          </a:xfrm>
          <a:prstGeom prst="rect">
            <a:avLst/>
          </a:prstGeom>
          <a:blipFill rotWithShape="1">
            <a:blip r:embed="rId5"/>
            <a:stretch>
              <a:fillRect l="-2469" b="-18571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0" name="Прямоугольник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23728" y="1283220"/>
            <a:ext cx="1924758" cy="429220"/>
          </a:xfrm>
          <a:prstGeom prst="rect">
            <a:avLst/>
          </a:prstGeom>
          <a:blipFill rotWithShape="1">
            <a:blip r:embed="rId6"/>
            <a:stretch>
              <a:fillRect r="-3481" b="-18571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1" name="Прямоугольник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092279" y="1665296"/>
            <a:ext cx="1728191" cy="429605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2" name="Прямоугольник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28" y="1718346"/>
            <a:ext cx="2794804" cy="656013"/>
          </a:xfrm>
          <a:prstGeom prst="rect">
            <a:avLst/>
          </a:prstGeom>
          <a:blipFill rotWithShape="1">
            <a:blip r:embed="rId8"/>
            <a:stretch>
              <a:fillRect l="-1743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2844" y="3571882"/>
            <a:ext cx="69294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Наряду с вынесением множителя за знак радикала в необходимых случаях  используется и преобразование, так сказать, противоположной направленности: </a:t>
            </a:r>
            <a:r>
              <a:rPr lang="ru-RU" b="1" i="1" dirty="0" smtClean="0"/>
              <a:t>внесение множителя под знак радикала (корня). </a:t>
            </a:r>
            <a:r>
              <a:rPr lang="ru-RU" dirty="0" smtClean="0"/>
              <a:t>Это преобразование мы использовали в предыдущих двух примерах.</a:t>
            </a:r>
            <a:endParaRPr lang="ru-RU" b="1" i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3429006"/>
            <a:ext cx="78581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Выполнить </a:t>
            </a:r>
            <a:r>
              <a:rPr lang="ru-RU" dirty="0" smtClean="0">
                <a:solidFill>
                  <a:srgbClr val="0070C0"/>
                </a:solidFill>
              </a:rPr>
              <a:t>самостоятельную работу </a:t>
            </a:r>
            <a:r>
              <a:rPr lang="ru-RU" dirty="0" smtClean="0">
                <a:solidFill>
                  <a:srgbClr val="0070C0"/>
                </a:solidFill>
              </a:rPr>
              <a:t>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2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3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701477"/>
            <a:ext cx="5715040" cy="26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500166" y="214296"/>
            <a:ext cx="2940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Самостоятельная работа</a:t>
            </a:r>
            <a:endParaRPr lang="ru-RU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129</Words>
  <Application>Microsoft Office PowerPoint</Application>
  <PresentationFormat>Экран (16:9)</PresentationFormat>
  <Paragraphs>52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Преобразование выражений с радикалами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Knop</dc:creator>
  <cp:lastModifiedBy>SERGEY</cp:lastModifiedBy>
  <cp:revision>26</cp:revision>
  <dcterms:created xsi:type="dcterms:W3CDTF">2014-09-04T19:24:06Z</dcterms:created>
  <dcterms:modified xsi:type="dcterms:W3CDTF">2020-11-04T12:50:45Z</dcterms:modified>
</cp:coreProperties>
</file>