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6" r:id="rId1"/>
    <p:sldMasterId id="2147484172" r:id="rId2"/>
    <p:sldMasterId id="2147484184" r:id="rId3"/>
  </p:sldMasterIdLst>
  <p:notesMasterIdLst>
    <p:notesMasterId r:id="rId19"/>
  </p:notesMasterIdLst>
  <p:sldIdLst>
    <p:sldId id="258" r:id="rId4"/>
    <p:sldId id="268" r:id="rId5"/>
    <p:sldId id="270" r:id="rId6"/>
    <p:sldId id="292" r:id="rId7"/>
    <p:sldId id="269" r:id="rId8"/>
    <p:sldId id="272" r:id="rId9"/>
    <p:sldId id="275" r:id="rId10"/>
    <p:sldId id="284" r:id="rId11"/>
    <p:sldId id="279" r:id="rId12"/>
    <p:sldId id="281" r:id="rId13"/>
    <p:sldId id="296" r:id="rId14"/>
    <p:sldId id="297" r:id="rId15"/>
    <p:sldId id="298" r:id="rId16"/>
    <p:sldId id="291" r:id="rId17"/>
    <p:sldId id="294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828"/>
    <a:srgbClr val="2F2B20"/>
    <a:srgbClr val="007434"/>
    <a:srgbClr val="0096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888" autoAdjust="0"/>
  </p:normalViewPr>
  <p:slideViewPr>
    <p:cSldViewPr>
      <p:cViewPr varScale="1">
        <p:scale>
          <a:sx n="99" d="100"/>
          <a:sy n="99" d="100"/>
        </p:scale>
        <p:origin x="-73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13466E4-1F34-471B-9FF9-6DFD3C460906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3B715F5-5B74-482B-ABEF-AAE10C22D1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1F44D-4164-42FE-BE2A-FFC02A54F1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9E17A-AE54-4187-8846-D77BA766E5D7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FBE43-37FD-4694-9CD2-A1C3B90181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33D72-A4FF-4AE0-A3CE-8C568768B02A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E5D66-A511-45AA-80F6-B142617E15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5F9CC-7ABB-48D3-A54B-45CABD883B5F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46C00-1E59-4798-A779-5F45D05F03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6D6FA-ED3B-45C0-8FFA-0B36B264D18C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B36C6-5C6D-4D28-91AE-68C826A686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F281A-7B48-4855-AD3C-925BB9ADE1D8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24515-DAAE-4B43-8760-A951D7EF82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42DDF-25BA-4CF3-A678-8073AD378030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71B75-C356-4633-9397-3F7F1D1EC1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7AB37-C961-4C3A-8C74-CB80284CBB1E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99074-1CB0-4EE7-A317-9CBD6366AD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8B7C3-9612-4394-9175-5EE7751084D2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E9FA8-0C5F-4104-ACC8-04BAF5378C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5AB07-8897-444E-AC57-37995769275B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353AB-E3AB-4A7C-B92B-19E14AF685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0A945-DC82-4F2F-96CD-F2F0A18D7EF6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117B0-64D2-4875-B8F9-FD67C49307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0008A-EF3D-429B-851C-DDEF7678FA14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0DA9A-F6E6-470E-AEB4-E43103114F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BB792-5109-44D2-97A3-67BD5474DC69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5BAAF-47FA-42DA-8165-97729B66EF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2DD28-1CC8-4C73-A9CE-81DED08E4ACF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1778B-1B84-47CF-A3E3-3BDA3FF044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3B280-1340-4DB4-8108-B952E11AFCA7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8A0F2-A85E-4F24-B35E-6BC7F1292C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4841B-9E34-4BD7-8060-3A70EE3E4B28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C346A-87FF-4945-B1EA-61D57FD3B0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EDF0D-2B8C-4EB6-81D9-108C83B4676F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BD43B-2A04-4C58-8801-1602E970D0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12D73-18B4-4C2D-9DA0-7C6B81953E60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3EAC9-CD9B-4012-9DCF-643A47D901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CBFA2-D4CA-4C9B-AE63-FD92B00E44A3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4EE84-E2F4-40C7-BA67-405E75FC98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1336E-4965-46F9-BE93-0E3FCD257C28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01695-56D3-46E0-9913-8DF3AEF5E9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5127D-4FDF-4BDF-B9E3-24769DD8A215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AE8011-74EF-4BAE-85E2-CECECC779C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0C9E1-3C90-4F3E-B256-6BE43F2D169E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4805-AC49-4469-A2D0-77D47FCAF5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227E-DA00-4B48-9782-CCDE1DC710F2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E51EA-89B0-4ACE-9032-886113B73E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BD0AD-C394-4FA7-A056-E8938EC48895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EA689-A113-4D23-8B7C-7538A29D97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006B9-5B02-48CF-BE14-78FF0CF8C460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340B0-8DBF-4709-9D2B-EA9C604E7D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27806-6B95-452C-BF25-11748D4C05DA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33090-8F7F-4F2B-94AD-3DB7636B40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0AE47-7BB1-413B-AE95-EFCFC6757074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31961-4AD1-4418-844D-53431A7589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2BDF5-6CEE-428A-AC0F-3ED8528DC3B0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5DB9D-434B-4389-8E17-E59BCC339D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D496F-36D1-44C2-B604-7BC437EA04DC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406C9-6D6F-4706-8A9B-896514A83F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C648C-4441-4F6A-ABB9-4DE89EBA6361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4D61F-84A0-4C39-B882-0A98D7538E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8C5AA-47A7-423B-A0ED-CE9CC799956B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2FB43-692D-47B7-B68D-25519D9E01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773ED-E265-4523-A891-B1D0223F646A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2F7B8-994E-4687-8EAA-DC75FA3769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123B2-D70D-47A3-BD99-94FDCC853CD6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B924E-C2E9-475B-86E7-2FC52A9DDD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E4F24-BCFC-4C3E-BA3A-F710C60BB230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40FC295D-8837-4287-944C-D8C84F9535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F5FEC798-C0EA-46DF-B38F-437F56EDADB6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82" r:id="rId1"/>
    <p:sldLayoutId id="2147484483" r:id="rId2"/>
    <p:sldLayoutId id="2147484484" r:id="rId3"/>
    <p:sldLayoutId id="2147484485" r:id="rId4"/>
    <p:sldLayoutId id="2147484486" r:id="rId5"/>
    <p:sldLayoutId id="2147484487" r:id="rId6"/>
    <p:sldLayoutId id="2147484488" r:id="rId7"/>
    <p:sldLayoutId id="2147484489" r:id="rId8"/>
    <p:sldLayoutId id="2147484490" r:id="rId9"/>
    <p:sldLayoutId id="2147484491" r:id="rId10"/>
    <p:sldLayoutId id="214748449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D2CB6C"/>
        </a:buClr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ct val="20000"/>
        </a:spcBef>
        <a:spcAft>
          <a:spcPct val="0"/>
        </a:spcAft>
        <a:buClr>
          <a:srgbClr val="95A39D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C89F5D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E0906989-9D00-4486-8591-29B6EFCFA1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AC9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AC9"/>
                </a:solidFill>
                <a:latin typeface="+mn-lt"/>
              </a:defRPr>
            </a:lvl1pPr>
          </a:lstStyle>
          <a:p>
            <a:pPr>
              <a:defRPr/>
            </a:pPr>
            <a:fld id="{7115FB95-C06C-4027-99CE-B45E8DD496BE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15" r:id="rId1"/>
    <p:sldLayoutId id="2147484516" r:id="rId2"/>
    <p:sldLayoutId id="2147484517" r:id="rId3"/>
    <p:sldLayoutId id="2147484518" r:id="rId4"/>
    <p:sldLayoutId id="2147484519" r:id="rId5"/>
    <p:sldLayoutId id="2147484520" r:id="rId6"/>
    <p:sldLayoutId id="2147484521" r:id="rId7"/>
    <p:sldLayoutId id="2147484522" r:id="rId8"/>
    <p:sldLayoutId id="2147484523" r:id="rId9"/>
    <p:sldLayoutId id="2147484524" r:id="rId10"/>
    <p:sldLayoutId id="214748452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D2CB6C"/>
        </a:buClr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ct val="20000"/>
        </a:spcBef>
        <a:spcAft>
          <a:spcPct val="0"/>
        </a:spcAft>
        <a:buClr>
          <a:srgbClr val="95A39D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C89F5D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921467CD-7926-418A-8EA1-7512660786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AC9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AC9"/>
                </a:solidFill>
                <a:latin typeface="+mn-lt"/>
              </a:defRPr>
            </a:lvl1pPr>
          </a:lstStyle>
          <a:p>
            <a:pPr>
              <a:defRPr/>
            </a:pPr>
            <a:fld id="{3A17E4EE-6D00-4BD1-9F54-F49398173764}" type="datetimeFigureOut">
              <a:rPr lang="ru-RU"/>
              <a:pPr>
                <a:defRPr/>
              </a:pPr>
              <a:t>27.01.2022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26" r:id="rId1"/>
    <p:sldLayoutId id="2147484527" r:id="rId2"/>
    <p:sldLayoutId id="2147484528" r:id="rId3"/>
    <p:sldLayoutId id="2147484529" r:id="rId4"/>
    <p:sldLayoutId id="2147484530" r:id="rId5"/>
    <p:sldLayoutId id="2147484531" r:id="rId6"/>
    <p:sldLayoutId id="2147484532" r:id="rId7"/>
    <p:sldLayoutId id="2147484533" r:id="rId8"/>
    <p:sldLayoutId id="2147484534" r:id="rId9"/>
    <p:sldLayoutId id="2147484535" r:id="rId10"/>
    <p:sldLayoutId id="214748453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D2CB6C"/>
        </a:buClr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ct val="20000"/>
        </a:spcBef>
        <a:spcAft>
          <a:spcPct val="0"/>
        </a:spcAft>
        <a:buClr>
          <a:srgbClr val="95A39D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C89F5D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0113" y="1125538"/>
            <a:ext cx="7002462" cy="1701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    </a:t>
            </a:r>
            <a:r>
              <a:rPr lang="ru-RU" b="1" dirty="0" smtClean="0">
                <a:solidFill>
                  <a:srgbClr val="002060"/>
                </a:solidFill>
              </a:rPr>
              <a:t>Первообразная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125" cy="10668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  </a:t>
            </a:r>
            <a:endParaRPr lang="ru-RU" dirty="0"/>
          </a:p>
        </p:txBody>
      </p:sp>
      <p:sp>
        <p:nvSpPr>
          <p:cNvPr id="20483" name="Прямоугольник 3"/>
          <p:cNvSpPr>
            <a:spLocks noChangeArrowheads="1"/>
          </p:cNvSpPr>
          <p:nvPr/>
        </p:nvSpPr>
        <p:spPr bwMode="auto">
          <a:xfrm>
            <a:off x="611188" y="836613"/>
            <a:ext cx="73453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solidFill>
                  <a:srgbClr val="C00000"/>
                </a:solidFill>
                <a:latin typeface="Calibri" pitchFamily="34" charset="0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71450" y="160338"/>
            <a:ext cx="8418513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Три правила нахождения первообразных</a:t>
            </a:r>
          </a:p>
        </p:txBody>
      </p:sp>
      <p:sp>
        <p:nvSpPr>
          <p:cNvPr id="20485" name="TextBox 16"/>
          <p:cNvSpPr txBox="1">
            <a:spLocks noChangeArrowheads="1"/>
          </p:cNvSpPr>
          <p:nvPr/>
        </p:nvSpPr>
        <p:spPr bwMode="auto">
          <a:xfrm>
            <a:off x="212725" y="836613"/>
            <a:ext cx="8142288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Times New Roman" pitchFamily="18" charset="0"/>
                <a:cs typeface="Times New Roman" pitchFamily="18" charset="0"/>
              </a:rPr>
              <a:t>Если функции </a:t>
            </a:r>
            <a:r>
              <a:rPr lang="ru-RU" sz="2800" i="1">
                <a:latin typeface="Times New Roman" pitchFamily="18" charset="0"/>
                <a:cs typeface="Times New Roman" pitchFamily="18" charset="0"/>
              </a:rPr>
              <a:t>у=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f(x) 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i="1">
                <a:latin typeface="Times New Roman" pitchFamily="18" charset="0"/>
                <a:cs typeface="Times New Roman" pitchFamily="18" charset="0"/>
              </a:rPr>
              <a:t> у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=g(x) </a:t>
            </a:r>
            <a:r>
              <a:rPr lang="ru-RU" sz="2800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имеют на промежутке    </a:t>
            </a:r>
          </a:p>
          <a:p>
            <a:pPr algn="ctr"/>
            <a:r>
              <a:rPr lang="ru-RU" sz="2800">
                <a:latin typeface="Times New Roman" pitchFamily="18" charset="0"/>
                <a:cs typeface="Times New Roman" pitchFamily="18" charset="0"/>
              </a:rPr>
              <a:t>первообразные соответственно </a:t>
            </a:r>
            <a:r>
              <a:rPr lang="ru-RU" sz="2800" i="1">
                <a:latin typeface="Times New Roman" pitchFamily="18" charset="0"/>
                <a:cs typeface="Times New Roman" pitchFamily="18" charset="0"/>
              </a:rPr>
              <a:t>у=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F(x)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и  </a:t>
            </a:r>
            <a:r>
              <a:rPr lang="ru-RU" sz="2800" i="1">
                <a:latin typeface="Times New Roman" pitchFamily="18" charset="0"/>
                <a:cs typeface="Times New Roman" pitchFamily="18" charset="0"/>
              </a:rPr>
              <a:t>у=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G(x)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, то</a:t>
            </a: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483862" y="2780928"/>
          <a:ext cx="7600013" cy="3244729"/>
        </p:xfrm>
        <a:graphic>
          <a:graphicData uri="http://schemas.openxmlformats.org/drawingml/2006/table">
            <a:tbl>
              <a:tblPr/>
              <a:tblGrid>
                <a:gridCol w="3567659"/>
                <a:gridCol w="4032354"/>
              </a:tblGrid>
              <a:tr h="601745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Функция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Первообразная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ru-RU" sz="3600" b="1" i="1" dirty="0" smtClean="0">
                          <a:solidFill>
                            <a:srgbClr val="002060"/>
                          </a:solidFill>
                        </a:rPr>
                        <a:t>у</a:t>
                      </a:r>
                      <a:r>
                        <a:rPr lang="ru-RU" sz="3600" b="1" i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3600" b="1" i="1" dirty="0" smtClean="0">
                          <a:solidFill>
                            <a:srgbClr val="002060"/>
                          </a:solidFill>
                        </a:rPr>
                        <a:t>= </a:t>
                      </a:r>
                      <a:r>
                        <a:rPr lang="en-US" sz="3600" b="1" i="1" dirty="0" smtClean="0">
                          <a:solidFill>
                            <a:srgbClr val="002060"/>
                          </a:solidFill>
                        </a:rPr>
                        <a:t>f(x)</a:t>
                      </a:r>
                      <a:r>
                        <a:rPr lang="ru-RU" sz="3600" b="1" i="1" baseline="0" dirty="0" smtClean="0">
                          <a:solidFill>
                            <a:srgbClr val="002060"/>
                          </a:solidFill>
                        </a:rPr>
                        <a:t> + </a:t>
                      </a:r>
                      <a:r>
                        <a:rPr lang="en-US" sz="3600" b="1" i="1" dirty="0" smtClean="0">
                          <a:solidFill>
                            <a:srgbClr val="002060"/>
                          </a:solidFill>
                        </a:rPr>
                        <a:t>g(x) </a:t>
                      </a:r>
                      <a:endParaRPr lang="ru-RU" sz="3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rgbClr val="002060"/>
                          </a:solidFill>
                        </a:rPr>
                        <a:t>у</a:t>
                      </a:r>
                      <a:r>
                        <a:rPr lang="ru-RU" sz="3200" b="1" i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3200" b="1" i="1" dirty="0" smtClean="0">
                          <a:solidFill>
                            <a:srgbClr val="002060"/>
                          </a:solidFill>
                        </a:rPr>
                        <a:t>= </a:t>
                      </a:r>
                      <a:r>
                        <a:rPr lang="en-US" sz="3200" b="1" i="1" dirty="0" smtClean="0">
                          <a:solidFill>
                            <a:srgbClr val="002060"/>
                          </a:solidFill>
                        </a:rPr>
                        <a:t>F(x) </a:t>
                      </a:r>
                      <a:r>
                        <a:rPr lang="ru-RU" sz="3200" b="1" i="0" dirty="0" smtClean="0">
                          <a:solidFill>
                            <a:srgbClr val="002060"/>
                          </a:solidFill>
                        </a:rPr>
                        <a:t>+</a:t>
                      </a:r>
                      <a:r>
                        <a:rPr lang="ru-RU" sz="3200" b="1" i="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3200" b="1" i="1" dirty="0" smtClean="0">
                          <a:solidFill>
                            <a:srgbClr val="002060"/>
                          </a:solidFill>
                        </a:rPr>
                        <a:t>G(x)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53440"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solidFill>
                            <a:srgbClr val="002060"/>
                          </a:solidFill>
                        </a:rPr>
                        <a:t>у</a:t>
                      </a:r>
                      <a:r>
                        <a:rPr lang="ru-RU" sz="3200" b="1" i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3200" b="1" i="1" dirty="0" smtClean="0">
                          <a:solidFill>
                            <a:srgbClr val="002060"/>
                          </a:solidFill>
                        </a:rPr>
                        <a:t>=</a:t>
                      </a:r>
                      <a:r>
                        <a:rPr lang="en-US" sz="3200" b="1" i="1" dirty="0" smtClean="0">
                          <a:solidFill>
                            <a:srgbClr val="002060"/>
                          </a:solidFill>
                        </a:rPr>
                        <a:t>k</a:t>
                      </a:r>
                      <a:r>
                        <a:rPr lang="ru-RU" sz="3200" b="1" i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3200" b="1" i="1" dirty="0" smtClean="0">
                          <a:solidFill>
                            <a:srgbClr val="002060"/>
                          </a:solidFill>
                        </a:rPr>
                        <a:t>f(x)</a:t>
                      </a:r>
                      <a:r>
                        <a:rPr lang="ru-RU" sz="3200" b="1" i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endParaRPr lang="ru-RU" sz="3200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i="1" dirty="0" smtClean="0">
                          <a:solidFill>
                            <a:srgbClr val="002060"/>
                          </a:solidFill>
                        </a:rPr>
                        <a:t>у</a:t>
                      </a:r>
                      <a:r>
                        <a:rPr lang="ru-RU" sz="3200" b="1" i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3200" b="1" i="1" dirty="0" smtClean="0">
                          <a:solidFill>
                            <a:srgbClr val="002060"/>
                          </a:solidFill>
                        </a:rPr>
                        <a:t>=</a:t>
                      </a:r>
                      <a:r>
                        <a:rPr lang="en-US" sz="3200" b="1" i="1" dirty="0" smtClean="0">
                          <a:solidFill>
                            <a:srgbClr val="002060"/>
                          </a:solidFill>
                        </a:rPr>
                        <a:t>k</a:t>
                      </a:r>
                      <a:r>
                        <a:rPr lang="ru-RU" sz="3200" b="1" i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3200" b="1" i="1" dirty="0" smtClean="0">
                          <a:solidFill>
                            <a:srgbClr val="002060"/>
                          </a:solidFill>
                        </a:rPr>
                        <a:t>F(x)</a:t>
                      </a:r>
                      <a:r>
                        <a:rPr lang="ru-RU" sz="3200" b="1" i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endParaRPr lang="ru-RU" sz="3200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534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blipFill rotWithShape="1">
                      <a:blip r:embed="rId2"/>
                      <a:stretch>
                        <a:fillRect l="-171" t="-286429" r="-113162" b="-5714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2"/>
                      <a:stretch>
                        <a:fillRect l="-88654" t="-286429" r="-151" b="-5714"/>
                      </a:stretch>
                    </a:blip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7544" y="411510"/>
            <a:ext cx="6768752" cy="369332"/>
          </a:xfrm>
          <a:prstGeom prst="rect">
            <a:avLst/>
          </a:prstGeom>
          <a:blipFill rotWithShape="1">
            <a:blip r:embed="rId2"/>
            <a:stretch>
              <a:fillRect l="-811" t="-10000" b="-25000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4" name="TextBox 1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4189" y="1326317"/>
            <a:ext cx="3726020" cy="1200329"/>
          </a:xfrm>
          <a:prstGeom prst="rect">
            <a:avLst/>
          </a:prstGeom>
          <a:blipFill rotWithShape="1">
            <a:blip r:embed="rId3"/>
            <a:stretch>
              <a:fillRect l="-1473" r="-327" b="-510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5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5402" y="2571750"/>
            <a:ext cx="6021264" cy="369332"/>
          </a:xfrm>
          <a:prstGeom prst="rect">
            <a:avLst/>
          </a:prstGeom>
          <a:blipFill rotWithShape="1">
            <a:blip r:embed="rId4"/>
            <a:stretch>
              <a:fillRect l="-810" t="-10000" b="-25000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2643174" y="1000108"/>
            <a:ext cx="15716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Решение: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build="p"/>
      <p:bldP spid="15" grpId="0" animBg="1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7544" y="411510"/>
            <a:ext cx="6768752" cy="484043"/>
          </a:xfrm>
          <a:prstGeom prst="rect">
            <a:avLst/>
          </a:prstGeom>
          <a:blipFill rotWithShape="1">
            <a:blip r:embed="rId2"/>
            <a:stretch>
              <a:fillRect l="-811" b="-6329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4" name="Прямоугольник 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7543" y="1452942"/>
            <a:ext cx="1897507" cy="485518"/>
          </a:xfrm>
          <a:prstGeom prst="rect">
            <a:avLst/>
          </a:prstGeom>
          <a:blipFill rotWithShape="1">
            <a:blip r:embed="rId3"/>
            <a:stretch>
              <a:fillRect b="-5000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5" name="Text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4235" y="1954602"/>
            <a:ext cx="4820294" cy="524118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6" name="Прямоугольник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7727" y="2756416"/>
            <a:ext cx="4338175" cy="484043"/>
          </a:xfrm>
          <a:prstGeom prst="rect">
            <a:avLst/>
          </a:prstGeom>
          <a:blipFill rotWithShape="1">
            <a:blip r:embed="rId5"/>
            <a:stretch>
              <a:fillRect r="-141" b="-5000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571736" y="1000108"/>
            <a:ext cx="15001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Решение: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7544" y="411510"/>
            <a:ext cx="6768752" cy="459741"/>
          </a:xfrm>
          <a:prstGeom prst="rect">
            <a:avLst/>
          </a:prstGeom>
          <a:blipFill rotWithShape="1">
            <a:blip r:embed="rId2"/>
            <a:stretch>
              <a:fillRect l="-811" t="-1333" b="-6667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2928926" y="928670"/>
            <a:ext cx="15001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Решение:</a:t>
            </a:r>
            <a:endParaRPr lang="ru-RU" dirty="0"/>
          </a:p>
        </p:txBody>
      </p:sp>
      <p:sp>
        <p:nvSpPr>
          <p:cNvPr id="4" name="Прямоугольник 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7543" y="1452942"/>
            <a:ext cx="756938" cy="484876"/>
          </a:xfrm>
          <a:prstGeom prst="rect">
            <a:avLst/>
          </a:prstGeom>
          <a:blipFill rotWithShape="1">
            <a:blip r:embed="rId3"/>
            <a:stretch>
              <a:fillRect b="-1250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5" name="Text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16739" y="1446583"/>
            <a:ext cx="1149802" cy="484941"/>
          </a:xfrm>
          <a:prstGeom prst="rect">
            <a:avLst/>
          </a:prstGeom>
          <a:blipFill rotWithShape="1">
            <a:blip r:embed="rId4"/>
            <a:stretch>
              <a:fillRect b="-2500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6" name="TextBox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4235" y="1954602"/>
            <a:ext cx="3474926" cy="369332"/>
          </a:xfrm>
          <a:prstGeom prst="rect">
            <a:avLst/>
          </a:prstGeom>
          <a:blipFill rotWithShape="1">
            <a:blip r:embed="rId5"/>
            <a:stretch>
              <a:fillRect t="-10000" b="-25000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7" name="Прямоугольник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7727" y="2447257"/>
            <a:ext cx="5039456" cy="461152"/>
          </a:xfrm>
          <a:prstGeom prst="rect">
            <a:avLst/>
          </a:prstGeom>
          <a:blipFill rotWithShape="1">
            <a:blip r:embed="rId6"/>
            <a:stretch>
              <a:fillRect t="-1316" b="-5263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51735"/>
            <a:ext cx="8496944" cy="5992474"/>
          </a:xfrm>
          <a:prstGeom prst="rect">
            <a:avLst/>
          </a:prstGeom>
          <a:blipFill rotWithShape="1">
            <a:blip r:embed="rId2" cstate="print"/>
            <a:stretch>
              <a:fillRect l="-1435" t="-1017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4572000"/>
            <a:ext cx="6461125" cy="10668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mtClean="0"/>
              <a:t>       </a:t>
            </a:r>
            <a:endParaRPr lang="ru-RU" smtClean="0"/>
          </a:p>
        </p:txBody>
      </p:sp>
      <p:sp>
        <p:nvSpPr>
          <p:cNvPr id="5" name="Прямоугольник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411760" y="1196752"/>
            <a:ext cx="4572000" cy="5405647"/>
          </a:xfrm>
          <a:prstGeom prst="rect">
            <a:avLst/>
          </a:prstGeom>
          <a:blipFill rotWithShape="1">
            <a:blip r:embed="rId2" cstate="print"/>
            <a:stretch>
              <a:fillRect t="-1127" b="-2255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22532" name="Прямоугольник 1"/>
          <p:cNvSpPr>
            <a:spLocks noChangeArrowheads="1"/>
          </p:cNvSpPr>
          <p:nvPr/>
        </p:nvSpPr>
        <p:spPr bwMode="auto">
          <a:xfrm>
            <a:off x="-325438" y="196850"/>
            <a:ext cx="9829801" cy="129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Домашнее задание: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Для функции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y=f(x)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найдите хотя бы одну первообразную: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6088" y="103188"/>
            <a:ext cx="8353425" cy="107791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Используя определение производной функции,  решают ряд задач в алгебре, физике, химии.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17488" y="1255713"/>
            <a:ext cx="95392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Рассмотрим физический смысл производной</a:t>
            </a:r>
            <a:r>
              <a:rPr lang="ru-RU" sz="36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Овал 1"/>
          <p:cNvSpPr/>
          <p:nvPr/>
        </p:nvSpPr>
        <p:spPr>
          <a:xfrm>
            <a:off x="935038" y="5051425"/>
            <a:ext cx="233362" cy="28892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168400" y="5195888"/>
            <a:ext cx="194468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307975" y="4221163"/>
            <a:ext cx="215741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материальная </a:t>
            </a:r>
          </a:p>
          <a:p>
            <a:pPr algn="ctr"/>
            <a:r>
              <a:rPr lang="ru-RU" sz="2400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точка</a:t>
            </a:r>
          </a:p>
        </p:txBody>
      </p:sp>
      <p:sp>
        <p:nvSpPr>
          <p:cNvPr id="12" name="Text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25542" y="5204197"/>
            <a:ext cx="2172390" cy="1200329"/>
          </a:xfrm>
          <a:prstGeom prst="rect">
            <a:avLst/>
          </a:prstGeom>
          <a:blipFill rotWithShape="1">
            <a:blip r:embed="rId2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968375" y="6181725"/>
            <a:ext cx="3736975" cy="0"/>
          </a:xfrm>
          <a:prstGeom prst="straightConnector1">
            <a:avLst/>
          </a:prstGeom>
          <a:ln w="38100">
            <a:solidFill>
              <a:srgbClr val="00582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051300" y="5657850"/>
            <a:ext cx="29114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s(t) </a:t>
            </a:r>
            <a:r>
              <a:rPr lang="ru-RU" sz="2400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закон </a:t>
            </a:r>
          </a:p>
          <a:p>
            <a:pPr algn="ctr"/>
            <a:r>
              <a:rPr lang="ru-RU" sz="2400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движения</a:t>
            </a:r>
          </a:p>
          <a:p>
            <a:pPr algn="ctr"/>
            <a:endParaRPr lang="ru-RU" sz="2400" i="1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</p:txBody>
      </p:sp>
      <p:sp>
        <p:nvSpPr>
          <p:cNvPr id="17" name="TextBox 1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72866" y="1901292"/>
            <a:ext cx="8303042" cy="2080570"/>
          </a:xfrm>
          <a:prstGeom prst="rect">
            <a:avLst/>
          </a:prstGeom>
          <a:blipFill rotWithShape="1">
            <a:blip r:embed="rId3" cstate="print"/>
            <a:stretch>
              <a:fillRect l="-220" t="-4106" b="-8798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21" name="TextBox 2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051367" y="4291812"/>
            <a:ext cx="2877775" cy="944169"/>
          </a:xfrm>
          <a:prstGeom prst="rect">
            <a:avLst/>
          </a:prstGeom>
          <a:blipFill rotWithShape="1">
            <a:blip r:embed="rId4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5" presetID="42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 animBg="1"/>
      <p:bldP spid="11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Прямоугольник 3"/>
          <p:cNvSpPr>
            <a:spLocks noChangeArrowheads="1"/>
          </p:cNvSpPr>
          <p:nvPr/>
        </p:nvSpPr>
        <p:spPr bwMode="auto">
          <a:xfrm>
            <a:off x="336550" y="333375"/>
            <a:ext cx="8569325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Задача: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     Точка движется прямолинейно  по закону     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+ 2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( где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) – измеряется в м).     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            Найдите скорость точки в момент времени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=2с.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606425" y="2271713"/>
            <a:ext cx="17256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Решение: 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3276600" y="3249613"/>
            <a:ext cx="995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v(t) </a:t>
            </a:r>
            <a:r>
              <a:rPr lang="ru-RU" sz="28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3244850" y="4068763"/>
            <a:ext cx="10763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(2) =</a:t>
            </a:r>
          </a:p>
        </p:txBody>
      </p:sp>
      <p:sp>
        <p:nvSpPr>
          <p:cNvPr id="9" name="Прямоугольник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291013" y="4051300"/>
            <a:ext cx="2539478" cy="523220"/>
          </a:xfrm>
          <a:prstGeom prst="rect">
            <a:avLst/>
          </a:prstGeom>
          <a:blipFill rotWithShape="1">
            <a:blip r:embed="rId2"/>
            <a:stretch>
              <a:fillRect l="-5048" t="-11765" r="-3846" b="-32941"/>
            </a:stretch>
          </a:blipFill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4267200" y="3265488"/>
            <a:ext cx="1108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3t</a:t>
            </a:r>
            <a:r>
              <a:rPr lang="ru-RU" sz="2800" baseline="300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8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+ 2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5345113" y="5157788"/>
            <a:ext cx="2298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Ответ: 14 м</a:t>
            </a:r>
            <a:r>
              <a:rPr lang="en-US" sz="28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с.</a:t>
            </a:r>
          </a:p>
        </p:txBody>
      </p:sp>
      <p:sp>
        <p:nvSpPr>
          <p:cNvPr id="12" name="Прямоугольник 1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51397" y="2414305"/>
            <a:ext cx="2223109" cy="603242"/>
          </a:xfrm>
          <a:prstGeom prst="rect">
            <a:avLst/>
          </a:prstGeom>
          <a:blipFill rotWithShape="1">
            <a:blip r:embed="rId3" cstate="print"/>
            <a:stretch>
              <a:fillRect l="-2473" t="-10101" r="-6044" b="-32323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42" presetClass="entr" presetSubtype="0" fill="hold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4572000"/>
            <a:ext cx="6461125" cy="10668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mtClean="0"/>
              <a:t>       </a:t>
            </a:r>
            <a:endParaRPr lang="ru-RU" smtClean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428596" y="2285992"/>
            <a:ext cx="81153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Calibri" pitchFamily="34" charset="0"/>
              </a:rPr>
              <a:t>         </a:t>
            </a:r>
            <a:r>
              <a:rPr lang="ru-RU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математике  часто приходиться решать       </a:t>
            </a:r>
          </a:p>
          <a:p>
            <a:pPr algn="ctr"/>
            <a:r>
              <a:rPr lang="ru-RU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обратную задачу: </a:t>
            </a:r>
          </a:p>
          <a:p>
            <a:pPr algn="ctr"/>
            <a:r>
              <a:rPr lang="ru-RU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зная скорость найти закон движения.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38213" y="7316788"/>
            <a:ext cx="6461125" cy="74612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14339" name="Прямоугольник 3"/>
          <p:cNvSpPr>
            <a:spLocks noChangeArrowheads="1"/>
          </p:cNvSpPr>
          <p:nvPr/>
        </p:nvSpPr>
        <p:spPr bwMode="auto">
          <a:xfrm>
            <a:off x="136525" y="200025"/>
            <a:ext cx="141446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Задача: 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531938" y="158750"/>
            <a:ext cx="7475537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По прямой движется материальная точка, скорость которой в момент времени </a:t>
            </a:r>
            <a:r>
              <a:rPr lang="en-US" sz="28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  задается формулой  </a:t>
            </a:r>
            <a:r>
              <a:rPr lang="en-US" sz="28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) = 3</a:t>
            </a:r>
            <a:r>
              <a:rPr lang="en-US" sz="28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baseline="300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. Найдите закон движения. </a:t>
            </a:r>
          </a:p>
          <a:p>
            <a:r>
              <a:rPr lang="ru-RU" sz="28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-1588" y="1712913"/>
            <a:ext cx="17256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  <a:r>
              <a:rPr lang="ru-RU" sz="2800">
                <a:solidFill>
                  <a:srgbClr val="C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741488" y="1744663"/>
            <a:ext cx="44243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Пусть 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– закон движения</a:t>
            </a:r>
          </a:p>
        </p:txBody>
      </p:sp>
      <p:sp>
        <p:nvSpPr>
          <p:cNvPr id="8" name="Прямоугольник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784577" y="2234342"/>
            <a:ext cx="3219471" cy="560090"/>
          </a:xfrm>
          <a:prstGeom prst="rect">
            <a:avLst/>
          </a:prstGeom>
          <a:blipFill rotWithShape="1">
            <a:blip r:embed="rId2" cstate="print"/>
            <a:stretch>
              <a:fillRect l="-3977" t="-7692" b="-27473"/>
            </a:stretch>
          </a:blipFill>
          <a:ln>
            <a:noFill/>
          </a:ln>
          <a:extLst/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5375275" y="2214563"/>
            <a:ext cx="33734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007434"/>
                </a:solidFill>
                <a:latin typeface="Times New Roman" pitchFamily="18" charset="0"/>
                <a:cs typeface="Times New Roman" pitchFamily="18" charset="0"/>
              </a:rPr>
              <a:t>надо найти  функцию,  производная которой               равна 3</a:t>
            </a:r>
            <a:r>
              <a:rPr lang="en-US" sz="2400">
                <a:solidFill>
                  <a:srgbClr val="007434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aseline="30000">
                <a:solidFill>
                  <a:srgbClr val="007434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>
                <a:solidFill>
                  <a:srgbClr val="007434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10" name="Прямоугольник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809836" y="2699857"/>
            <a:ext cx="3071482" cy="539315"/>
          </a:xfrm>
          <a:prstGeom prst="rect">
            <a:avLst/>
          </a:prstGeom>
          <a:blipFill rotWithShape="1">
            <a:blip r:embed="rId3" cstate="print"/>
            <a:stretch>
              <a:fillRect t="-9091" r="-3175" b="-32955"/>
            </a:stretch>
          </a:blipFill>
          <a:ln>
            <a:noFill/>
          </a:ln>
          <a:extLst/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276225" y="3302000"/>
            <a:ext cx="6159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Эта задача решена верно, но не полно. 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642938" y="3790950"/>
            <a:ext cx="87836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 </a:t>
            </a:r>
            <a:r>
              <a:rPr lang="ru-RU" sz="2800">
                <a:solidFill>
                  <a:srgbClr val="2F2B20"/>
                </a:solidFill>
                <a:latin typeface="Times New Roman" pitchFamily="18" charset="0"/>
                <a:cs typeface="Times New Roman" pitchFamily="18" charset="0"/>
              </a:rPr>
              <a:t>Эта задача имеет бесконечное множество решени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й.</a:t>
            </a:r>
          </a:p>
        </p:txBody>
      </p:sp>
      <p:sp>
        <p:nvSpPr>
          <p:cNvPr id="13" name="Прямоугольник 1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36563" y="4376738"/>
            <a:ext cx="3029804" cy="539315"/>
          </a:xfrm>
          <a:prstGeom prst="rect">
            <a:avLst/>
          </a:prstGeom>
          <a:blipFill rotWithShape="1">
            <a:blip r:embed="rId4" cstate="print"/>
            <a:stretch>
              <a:fillRect l="-4225" t="-7955" r="-2817" b="-31818"/>
            </a:stretch>
          </a:blipFill>
          <a:ln>
            <a:noFill/>
          </a:ln>
          <a:extLst/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3344863" y="4416425"/>
            <a:ext cx="6096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00000"/>
                </a:solidFill>
                <a:latin typeface="Calibri" pitchFamily="34" charset="0"/>
              </a:rPr>
              <a:t>3t</a:t>
            </a:r>
            <a:r>
              <a:rPr lang="en-US" sz="2800" baseline="30000">
                <a:solidFill>
                  <a:srgbClr val="C00000"/>
                </a:solidFill>
                <a:latin typeface="Calibri" pitchFamily="34" charset="0"/>
              </a:rPr>
              <a:t>2</a:t>
            </a:r>
            <a:endParaRPr lang="ru-RU" sz="280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5" name="Прямоугольник 1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395288" y="4886325"/>
            <a:ext cx="3164456" cy="560090"/>
          </a:xfrm>
          <a:prstGeom prst="rect">
            <a:avLst/>
          </a:prstGeom>
          <a:blipFill rotWithShape="1">
            <a:blip r:embed="rId5" cstate="print"/>
            <a:stretch>
              <a:fillRect l="-4046" t="-7692" b="-27473"/>
            </a:stretch>
          </a:blipFill>
          <a:ln>
            <a:noFill/>
          </a:ln>
          <a:extLst/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3328988" y="4872038"/>
            <a:ext cx="6096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00000"/>
                </a:solidFill>
                <a:latin typeface="Calibri" pitchFamily="34" charset="0"/>
              </a:rPr>
              <a:t>3t</a:t>
            </a:r>
            <a:r>
              <a:rPr lang="en-US" sz="2800" baseline="30000">
                <a:solidFill>
                  <a:srgbClr val="C00000"/>
                </a:solidFill>
                <a:latin typeface="Calibri" pitchFamily="34" charset="0"/>
              </a:rPr>
              <a:t>2</a:t>
            </a:r>
            <a:endParaRPr lang="ru-RU" sz="280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7" name="Прямоугольник 1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395288" y="5394325"/>
            <a:ext cx="3164456" cy="560090"/>
          </a:xfrm>
          <a:prstGeom prst="rect">
            <a:avLst/>
          </a:prstGeom>
          <a:blipFill rotWithShape="1">
            <a:blip r:embed="rId6" cstate="print"/>
            <a:stretch>
              <a:fillRect l="-4046" t="-7609" b="-26087"/>
            </a:stretch>
          </a:blipFill>
          <a:ln>
            <a:noFill/>
          </a:ln>
          <a:extLst/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3305175" y="5410200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00000"/>
                </a:solidFill>
                <a:latin typeface="Calibri" pitchFamily="34" charset="0"/>
              </a:rPr>
              <a:t>3t</a:t>
            </a:r>
            <a:r>
              <a:rPr lang="en-US" sz="2800" baseline="30000">
                <a:solidFill>
                  <a:srgbClr val="C00000"/>
                </a:solidFill>
                <a:latin typeface="Calibri" pitchFamily="34" charset="0"/>
              </a:rPr>
              <a:t>2</a:t>
            </a:r>
            <a:endParaRPr lang="ru-RU" sz="280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3559175" y="6022975"/>
            <a:ext cx="6096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C00000"/>
                </a:solidFill>
                <a:latin typeface="Calibri" pitchFamily="34" charset="0"/>
              </a:rPr>
              <a:t>3</a:t>
            </a:r>
            <a:r>
              <a:rPr lang="en-US" sz="2800">
                <a:solidFill>
                  <a:srgbClr val="C00000"/>
                </a:solidFill>
                <a:latin typeface="Calibri" pitchFamily="34" charset="0"/>
              </a:rPr>
              <a:t>t</a:t>
            </a:r>
            <a:r>
              <a:rPr lang="ru-RU" sz="2800" baseline="30000">
                <a:solidFill>
                  <a:srgbClr val="C00000"/>
                </a:solidFill>
                <a:latin typeface="Calibri" pitchFamily="34" charset="0"/>
              </a:rPr>
              <a:t>2</a:t>
            </a:r>
            <a:endParaRPr lang="ru-RU" sz="280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5180013" y="4416425"/>
            <a:ext cx="376237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007434"/>
                </a:solidFill>
                <a:latin typeface="Times New Roman" pitchFamily="18" charset="0"/>
                <a:cs typeface="Times New Roman" pitchFamily="18" charset="0"/>
              </a:rPr>
              <a:t>можно сделать вывод, что любая функция вида 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baseline="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>
                <a:solidFill>
                  <a:srgbClr val="007434"/>
                </a:solidFill>
                <a:latin typeface="Times New Roman" pitchFamily="18" charset="0"/>
                <a:cs typeface="Times New Roman" pitchFamily="18" charset="0"/>
              </a:rPr>
              <a:t>является решением данной задачи, где 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>
                <a:solidFill>
                  <a:srgbClr val="007434"/>
                </a:solidFill>
                <a:latin typeface="Times New Roman" pitchFamily="18" charset="0"/>
                <a:cs typeface="Times New Roman" pitchFamily="18" charset="0"/>
              </a:rPr>
              <a:t> любое число.</a:t>
            </a:r>
          </a:p>
        </p:txBody>
      </p:sp>
      <p:sp>
        <p:nvSpPr>
          <p:cNvPr id="23" name="Прямоугольник 2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06342" y="5934075"/>
            <a:ext cx="3378682" cy="700705"/>
          </a:xfrm>
          <a:prstGeom prst="rect">
            <a:avLst/>
          </a:prstGeom>
          <a:blipFill rotWithShape="1">
            <a:blip r:embed="rId7" cstate="print"/>
            <a:stretch>
              <a:fillRect l="-3791" b="-10435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89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94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99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104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109" presetID="42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11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28500"/>
                            </p:stCondLst>
                            <p:childTnLst>
                              <p:par>
                                <p:cTn id="120" presetID="26" presetClass="entr" presetSubtype="0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1" grpId="0"/>
      <p:bldP spid="12" grpId="0"/>
      <p:bldP spid="14" grpId="0"/>
      <p:bldP spid="16" grpId="0"/>
      <p:bldP spid="18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Прямоугольник 7"/>
          <p:cNvSpPr>
            <a:spLocks noChangeArrowheads="1"/>
          </p:cNvSpPr>
          <p:nvPr/>
        </p:nvSpPr>
        <p:spPr bwMode="auto">
          <a:xfrm>
            <a:off x="215900" y="69850"/>
            <a:ext cx="82804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При решении задачи, мы, зная производную функции,  восстановили ее первичный образ.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-130175" y="1182688"/>
            <a:ext cx="907415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2060"/>
                </a:solidFill>
                <a:latin typeface="Calibri" pitchFamily="34" charset="0"/>
              </a:rPr>
              <a:t>     </a:t>
            </a:r>
            <a:r>
              <a:rPr lang="ru-RU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Эта операция восстановления  - операция  </a:t>
            </a:r>
          </a:p>
          <a:p>
            <a:r>
              <a:rPr lang="ru-RU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интегрирования.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95288" y="2260600"/>
            <a:ext cx="8208962" cy="10763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Восстановленная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функция –</a:t>
            </a:r>
            <a:r>
              <a:rPr lang="ru-RU" sz="32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первообразная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         ( первичный образ функции)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215900" y="4221163"/>
            <a:ext cx="2268538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007434"/>
                </a:solidFill>
                <a:latin typeface="Times New Roman" pitchFamily="18" charset="0"/>
                <a:cs typeface="Times New Roman" pitchFamily="18" charset="0"/>
              </a:rPr>
              <a:t>Операция</a:t>
            </a:r>
          </a:p>
          <a:p>
            <a:r>
              <a:rPr lang="ru-RU" sz="2800">
                <a:solidFill>
                  <a:srgbClr val="007434"/>
                </a:solidFill>
                <a:latin typeface="Times New Roman" pitchFamily="18" charset="0"/>
                <a:cs typeface="Times New Roman" pitchFamily="18" charset="0"/>
              </a:rPr>
              <a:t>дифферен-цирования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2195513" y="4364038"/>
            <a:ext cx="0" cy="10445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2557463" y="3746500"/>
            <a:ext cx="2879725" cy="166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 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функция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 = F</a:t>
            </a:r>
            <a:r>
              <a:rPr lang="ru-RU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(х)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(первообразная)</a:t>
            </a:r>
          </a:p>
          <a:p>
            <a:r>
              <a:rPr lang="ru-RU" sz="2800">
                <a:solidFill>
                  <a:srgbClr val="002060"/>
                </a:solidFill>
                <a:latin typeface="Calibri" pitchFamily="34" charset="0"/>
              </a:rPr>
              <a:t> </a:t>
            </a: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5940425" y="4221163"/>
            <a:ext cx="220821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7434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>
                <a:solidFill>
                  <a:srgbClr val="007434"/>
                </a:solidFill>
                <a:latin typeface="Times New Roman" pitchFamily="18" charset="0"/>
                <a:cs typeface="Times New Roman" pitchFamily="18" charset="0"/>
              </a:rPr>
              <a:t>Операция   </a:t>
            </a:r>
          </a:p>
          <a:p>
            <a:r>
              <a:rPr lang="ru-RU" sz="2800">
                <a:solidFill>
                  <a:srgbClr val="007434"/>
                </a:solidFill>
                <a:latin typeface="Times New Roman" pitchFamily="18" charset="0"/>
                <a:cs typeface="Times New Roman" pitchFamily="18" charset="0"/>
              </a:rPr>
              <a:t>  интегри-  </a:t>
            </a:r>
          </a:p>
          <a:p>
            <a:r>
              <a:rPr lang="ru-RU" sz="2800">
                <a:solidFill>
                  <a:srgbClr val="007434"/>
                </a:solidFill>
                <a:latin typeface="Times New Roman" pitchFamily="18" charset="0"/>
                <a:cs typeface="Times New Roman" pitchFamily="18" charset="0"/>
              </a:rPr>
              <a:t>  рования</a:t>
            </a:r>
          </a:p>
        </p:txBody>
      </p:sp>
      <p:cxnSp>
        <p:nvCxnSpPr>
          <p:cNvPr id="17" name="Прямая со стрелкой 16"/>
          <p:cNvCxnSpPr/>
          <p:nvPr/>
        </p:nvCxnSpPr>
        <p:spPr>
          <a:xfrm flipV="1">
            <a:off x="5726113" y="4338638"/>
            <a:ext cx="0" cy="11493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2754313" y="4886325"/>
            <a:ext cx="290036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y = f</a:t>
            </a:r>
            <a:r>
              <a:rPr lang="ru-RU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(х)</a:t>
            </a:r>
            <a:r>
              <a:rPr lang="ru-RU" sz="2800" baseline="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производная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4" grpId="0"/>
      <p:bldP spid="15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hape 83"/>
          <p:cNvSpPr txBox="1">
            <a:spLocks noChangeArrowheads="1"/>
          </p:cNvSpPr>
          <p:nvPr/>
        </p:nvSpPr>
        <p:spPr bwMode="auto">
          <a:xfrm>
            <a:off x="492125" y="1260475"/>
            <a:ext cx="7967663" cy="289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>
            <a:spAutoFit/>
          </a:bodyPr>
          <a:lstStyle/>
          <a:p>
            <a:pPr algn="ctr"/>
            <a:r>
              <a:rPr lang="ru-RU" sz="4400" i="1" dirty="0" err="1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y</a:t>
            </a:r>
            <a:r>
              <a:rPr lang="ru-RU" sz="4400" i="1" dirty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= F(</a:t>
            </a:r>
            <a:r>
              <a:rPr lang="ru-RU" sz="4400" i="1" dirty="0" err="1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x</a:t>
            </a:r>
            <a:r>
              <a:rPr lang="ru-RU" sz="4400" i="1" dirty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)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называют первообразной для </a:t>
            </a:r>
            <a:r>
              <a:rPr lang="ru-RU" sz="4400" i="1" dirty="0" err="1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y</a:t>
            </a:r>
            <a:r>
              <a:rPr lang="ru-RU" sz="4400" i="1" dirty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= </a:t>
            </a:r>
            <a:r>
              <a:rPr lang="ru-RU" sz="4400" i="1" dirty="0" err="1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f</a:t>
            </a:r>
            <a:r>
              <a:rPr lang="ru-RU" sz="4400" i="1" dirty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(</a:t>
            </a:r>
            <a:r>
              <a:rPr lang="ru-RU" sz="4400" i="1" dirty="0" err="1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x</a:t>
            </a:r>
            <a:r>
              <a:rPr lang="ru-RU" sz="4400" i="1" dirty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)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на промежутке </a:t>
            </a:r>
            <a:r>
              <a:rPr lang="ru-RU" sz="4400" i="1" dirty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X,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если при </a:t>
            </a:r>
            <a:r>
              <a:rPr lang="ru-RU" sz="4400" i="1" dirty="0" err="1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x</a:t>
            </a:r>
            <a:r>
              <a:rPr lang="ru-RU" sz="4400" i="1" dirty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</a:t>
            </a:r>
            <a:r>
              <a:rPr lang="ru-RU" sz="4400" dirty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∈</a:t>
            </a:r>
            <a:r>
              <a:rPr lang="ru-RU" sz="4400" i="1" dirty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X</a:t>
            </a:r>
          </a:p>
          <a:p>
            <a:pPr algn="ctr"/>
            <a:r>
              <a:rPr lang="ru-RU" sz="4400" i="1" dirty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F'(</a:t>
            </a:r>
            <a:r>
              <a:rPr lang="ru-RU" sz="4400" i="1" dirty="0" err="1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x</a:t>
            </a:r>
            <a:r>
              <a:rPr lang="ru-RU" sz="4400" i="1" dirty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) = </a:t>
            </a:r>
            <a:r>
              <a:rPr lang="ru-RU" sz="4400" i="1" dirty="0" err="1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f</a:t>
            </a:r>
            <a:r>
              <a:rPr lang="ru-RU" sz="4400" i="1" dirty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(</a:t>
            </a:r>
            <a:r>
              <a:rPr lang="ru-RU" sz="4400" i="1" dirty="0" err="1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x</a:t>
            </a:r>
            <a:r>
              <a:rPr lang="ru-RU" sz="4400" i="1" dirty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)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6388" name="Прямоугольник 2"/>
          <p:cNvSpPr>
            <a:spLocks noChangeArrowheads="1"/>
          </p:cNvSpPr>
          <p:nvPr/>
        </p:nvSpPr>
        <p:spPr bwMode="auto">
          <a:xfrm>
            <a:off x="1187450" y="333375"/>
            <a:ext cx="7440613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Определение первообразной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4572000"/>
            <a:ext cx="6461125" cy="10668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mtClean="0"/>
              <a:t>       </a:t>
            </a:r>
            <a:endParaRPr lang="ru-RU" smtClean="0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79388" y="190500"/>
            <a:ext cx="73453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Запомните: 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679700" y="241300"/>
            <a:ext cx="5957888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Первообразная – это родитель</a:t>
            </a:r>
          </a:p>
          <a:p>
            <a:endParaRPr lang="ru-RU"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 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620838" y="692150"/>
            <a:ext cx="27336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Calibri" pitchFamily="34" charset="0"/>
              </a:rPr>
              <a:t>  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производной:</a:t>
            </a:r>
          </a:p>
        </p:txBody>
      </p:sp>
      <p:sp>
        <p:nvSpPr>
          <p:cNvPr id="8" name="Прямоугольник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468152" y="674229"/>
            <a:ext cx="1937775" cy="603242"/>
          </a:xfrm>
          <a:prstGeom prst="rect">
            <a:avLst/>
          </a:prstGeom>
          <a:blipFill rotWithShape="1">
            <a:blip r:embed="rId2" cstate="print"/>
            <a:stretch>
              <a:fillRect t="-10101" r="-6604" b="-32323"/>
            </a:stretch>
          </a:blipFill>
          <a:ln>
            <a:noFill/>
          </a:ln>
          <a:extLst/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3" name="TextBox 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5266" y="1380925"/>
            <a:ext cx="8500019" cy="5170646"/>
          </a:xfrm>
          <a:prstGeom prst="rect">
            <a:avLst/>
          </a:prstGeom>
          <a:blipFill rotWithShape="1">
            <a:blip r:embed="rId3" cstate="print"/>
            <a:stretch>
              <a:fillRect l="-1649" t="-1533" r="-789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00613" y="136525"/>
            <a:ext cx="5616575" cy="13096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4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Задача: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40" dirty="0">
                <a:latin typeface="Times New Roman" pitchFamily="18" charset="0"/>
                <a:cs typeface="Times New Roman" pitchFamily="18" charset="0"/>
              </a:rPr>
              <a:t>Найдите все первообразные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40" dirty="0">
                <a:latin typeface="Times New Roman" pitchFamily="18" charset="0"/>
                <a:cs typeface="Times New Roman" pitchFamily="18" charset="0"/>
              </a:rPr>
              <a:t>для функций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5953125" y="1500188"/>
            <a:ext cx="13382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(х)=3 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5867400" y="2312988"/>
            <a:ext cx="15763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(х)= х</a:t>
            </a:r>
            <a:r>
              <a:rPr lang="ru-RU" sz="32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5961063" y="3098800"/>
            <a:ext cx="188595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(х)=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cosx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5991225" y="3857625"/>
            <a:ext cx="15430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(х)=12 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6040438" y="4581525"/>
            <a:ext cx="157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(х)=х</a:t>
            </a:r>
            <a:r>
              <a:rPr lang="ru-RU" sz="3200" baseline="300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323528" y="332656"/>
          <a:ext cx="4464496" cy="6192686"/>
        </p:xfrm>
        <a:graphic>
          <a:graphicData uri="http://schemas.openxmlformats.org/drawingml/2006/table">
            <a:tbl>
              <a:tblPr firstRow="1" bandRow="1"/>
              <a:tblGrid>
                <a:gridCol w="2232248"/>
                <a:gridCol w="2232248"/>
              </a:tblGrid>
              <a:tr h="46388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f(x)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F(x)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388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 rotWithShape="1">
                      <a:blip r:embed="rId2"/>
                      <a:stretch>
                        <a:fillRect l="-100000" t="-101316" r="-273" b="-1136842"/>
                      </a:stretch>
                    </a:blipFill>
                  </a:tcPr>
                </a:tc>
              </a:tr>
              <a:tr h="80581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 rotWithShape="1">
                      <a:blip r:embed="rId2"/>
                      <a:stretch>
                        <a:fillRect t="-115909" r="-100273" b="-554545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 rotWithShape="1">
                      <a:blip r:embed="rId2"/>
                      <a:stretch>
                        <a:fillRect l="-100000" t="-115909" r="-273" b="-554545"/>
                      </a:stretch>
                    </a:blipFill>
                  </a:tcPr>
                </a:tc>
              </a:tr>
              <a:tr h="75634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 rotWithShape="1">
                      <a:blip r:embed="rId2"/>
                      <a:stretch>
                        <a:fillRect t="-229839" r="-100273" b="-490323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 rotWithShape="1">
                      <a:blip r:embed="rId2"/>
                      <a:stretch>
                        <a:fillRect l="-100000" t="-229839" r="-273" b="-490323"/>
                      </a:stretch>
                    </a:blipFill>
                  </a:tcPr>
                </a:tc>
              </a:tr>
              <a:tr h="46388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 rotWithShape="1">
                      <a:blip r:embed="rId2"/>
                      <a:stretch>
                        <a:fillRect t="-538158" r="-100273" b="-70000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 rotWithShape="1">
                      <a:blip r:embed="rId2"/>
                      <a:stretch>
                        <a:fillRect l="-100000" t="-538158" r="-273" b="-700000"/>
                      </a:stretch>
                    </a:blipFill>
                  </a:tcPr>
                </a:tc>
              </a:tr>
              <a:tr h="46388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 rotWithShape="1">
                      <a:blip r:embed="rId2"/>
                      <a:stretch>
                        <a:fillRect t="-638158" r="-100273" b="-60000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 rotWithShape="1">
                      <a:blip r:embed="rId2"/>
                      <a:stretch>
                        <a:fillRect l="-100000" t="-638158" r="-273" b="-600000"/>
                      </a:stretch>
                    </a:blipFill>
                  </a:tcPr>
                </a:tc>
              </a:tr>
              <a:tr h="75634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 rotWithShape="1">
                      <a:blip r:embed="rId2"/>
                      <a:stretch>
                        <a:fillRect t="-452419" r="-100273" b="-267742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 rotWithShape="1">
                      <a:blip r:embed="rId2"/>
                      <a:stretch>
                        <a:fillRect l="-100000" t="-452419" r="-273" b="-267742"/>
                      </a:stretch>
                    </a:blipFill>
                  </a:tcPr>
                </a:tc>
              </a:tr>
              <a:tr h="75634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 rotWithShape="1">
                      <a:blip r:embed="rId2"/>
                      <a:stretch>
                        <a:fillRect t="-552419" r="-100273" b="-167742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 rotWithShape="1">
                      <a:blip r:embed="rId2"/>
                      <a:stretch>
                        <a:fillRect l="-100000" t="-552419" r="-273" b="-167742"/>
                      </a:stretch>
                    </a:blipFill>
                  </a:tcPr>
                </a:tc>
              </a:tr>
              <a:tr h="46388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 rotWithShape="1">
                      <a:blip r:embed="rId2"/>
                      <a:stretch>
                        <a:fillRect t="-1064474" r="-100273" b="-173684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 rotWithShape="1">
                      <a:blip r:embed="rId2"/>
                      <a:stretch>
                        <a:fillRect l="-100000" t="-1064474" r="-273" b="-173684"/>
                      </a:stretch>
                    </a:blipFill>
                  </a:tcPr>
                </a:tc>
              </a:tr>
              <a:tr h="79843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 rotWithShape="1">
                      <a:blip r:embed="rId2"/>
                      <a:stretch>
                        <a:fillRect t="-675573" r="-100273" b="-763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 rotWithShape="1">
                      <a:blip r:embed="rId2"/>
                      <a:stretch>
                        <a:fillRect l="-100000" t="-675573" r="-273" b="-763"/>
                      </a:stretch>
                    </a:blip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Соседство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Соседство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1702</TotalTime>
  <Words>399</Words>
  <Application>Microsoft Office PowerPoint</Application>
  <PresentationFormat>Экран (4:3)</PresentationFormat>
  <Paragraphs>111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Соседство</vt:lpstr>
      <vt:lpstr>4_Соседство</vt:lpstr>
      <vt:lpstr>1_Соседство</vt:lpstr>
      <vt:lpstr>      Первообразная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Учитель</dc:creator>
  <cp:lastModifiedBy>SERGEY</cp:lastModifiedBy>
  <cp:revision>132</cp:revision>
  <dcterms:created xsi:type="dcterms:W3CDTF">2012-04-01T08:16:02Z</dcterms:created>
  <dcterms:modified xsi:type="dcterms:W3CDTF">2022-01-27T13:23:21Z</dcterms:modified>
</cp:coreProperties>
</file>