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6" r:id="rId1"/>
    <p:sldMasterId id="2147484068" r:id="rId2"/>
    <p:sldMasterId id="2147484172" r:id="rId3"/>
    <p:sldMasterId id="2147484184" r:id="rId4"/>
  </p:sldMasterIdLst>
  <p:notesMasterIdLst>
    <p:notesMasterId r:id="rId25"/>
  </p:notesMasterIdLst>
  <p:sldIdLst>
    <p:sldId id="258" r:id="rId5"/>
    <p:sldId id="290" r:id="rId6"/>
    <p:sldId id="268" r:id="rId7"/>
    <p:sldId id="270" r:id="rId8"/>
    <p:sldId id="292" r:id="rId9"/>
    <p:sldId id="269" r:id="rId10"/>
    <p:sldId id="272" r:id="rId11"/>
    <p:sldId id="298" r:id="rId12"/>
    <p:sldId id="299" r:id="rId13"/>
    <p:sldId id="277" r:id="rId14"/>
    <p:sldId id="300" r:id="rId15"/>
    <p:sldId id="279" r:id="rId16"/>
    <p:sldId id="281" r:id="rId17"/>
    <p:sldId id="301" r:id="rId18"/>
    <p:sldId id="302" r:id="rId19"/>
    <p:sldId id="303" r:id="rId20"/>
    <p:sldId id="304" r:id="rId21"/>
    <p:sldId id="284" r:id="rId22"/>
    <p:sldId id="294" r:id="rId23"/>
    <p:sldId id="305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28"/>
    <a:srgbClr val="2F2B20"/>
    <a:srgbClr val="007434"/>
    <a:srgbClr val="0096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888" autoAdjust="0"/>
  </p:normalViewPr>
  <p:slideViewPr>
    <p:cSldViewPr>
      <p:cViewPr varScale="1">
        <p:scale>
          <a:sx n="87" d="100"/>
          <a:sy n="87" d="100"/>
        </p:scale>
        <p:origin x="-106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13466E4-1F34-471B-9FF9-6DFD3C460906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3B715F5-5B74-482B-ABEF-AAE10C22D1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1F44D-4164-42FE-BE2A-FFC02A54F1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9E17A-AE54-4187-8846-D77BA766E5D7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FBE43-37FD-4694-9CD2-A1C3B90181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33D72-A4FF-4AE0-A3CE-8C568768B02A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E5D66-A511-45AA-80F6-B142617E15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5F9CC-7ABB-48D3-A54B-45CABD883B5F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60132-70A6-4B6C-9C7D-8899E29FC7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ADA0F-8B5F-4E7D-83BD-A26DE0606082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CE5CD-19D5-4C4F-9BF8-19BFD9DF12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EABE2-6E3E-4481-87D9-F6ABFAB8F806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62D6D-936B-4F9B-A379-E7AC7C6FF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CBFD9-404A-49E1-856E-DD27AD19EE88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E9853-13E7-48F0-B230-A134FA3EE0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EEE63-B837-498F-9948-0CE695566EA2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1CA2B-1E26-4E21-842D-55435421AA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5C3E2-5C29-4E6C-A145-5AA4055F6AC8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3A5DD-8531-492F-B5A5-5058E3707A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719F0-C4E1-4EA8-A607-1E10E2024335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48710-DA7D-4963-9E78-A684E23A5C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58752-A688-4DDA-974A-30EAE3AB2A3A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1DB1C-0EEA-4FE3-89C9-976BDF9FAB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36667-8355-4A23-A1AB-9D2EBB23A58C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0DA9A-F6E6-470E-AEB4-E43103114F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BB792-5109-44D2-97A3-67BD5474DC69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8AEC8-6416-4432-AB32-7EC3F7532C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4FB34-8E6B-413F-A40F-DE2183BC1E6B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BF370-3DAD-4A24-9571-D471832CA8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AC6DE-6030-4C3B-BD9C-041065FEC62E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EAC5C-9CA0-4380-B5AC-E05A1993DC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97568-4DB9-4A23-87E3-F5F09368EADA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46C00-1E59-4798-A779-5F45D05F03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6D6FA-ED3B-45C0-8FFA-0B36B264D18C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B36C6-5C6D-4D28-91AE-68C826A686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F281A-7B48-4855-AD3C-925BB9ADE1D8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24515-DAAE-4B43-8760-A951D7EF82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42DDF-25BA-4CF3-A678-8073AD378030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71B75-C356-4633-9397-3F7F1D1EC1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7AB37-C961-4C3A-8C74-CB80284CBB1E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99074-1CB0-4EE7-A317-9CBD6366AD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8B7C3-9612-4394-9175-5EE7751084D2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E9FA8-0C5F-4104-ACC8-04BAF5378C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5AB07-8897-444E-AC57-37995769275B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353AB-E3AB-4A7C-B92B-19E14AF685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0A945-DC82-4F2F-96CD-F2F0A18D7EF6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E51EA-89B0-4ACE-9032-886113B73E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BD0AD-C394-4FA7-A056-E8938EC48895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117B0-64D2-4875-B8F9-FD67C49307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0008A-EF3D-429B-851C-DDEF7678FA14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5BAAF-47FA-42DA-8165-97729B66EF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2DD28-1CC8-4C73-A9CE-81DED08E4ACF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1778B-1B84-47CF-A3E3-3BDA3FF044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3B280-1340-4DB4-8108-B952E11AFCA7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8A0F2-A85E-4F24-B35E-6BC7F1292C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4841B-9E34-4BD7-8060-3A70EE3E4B28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C346A-87FF-4945-B1EA-61D57FD3B0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EDF0D-2B8C-4EB6-81D9-108C83B4676F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BD43B-2A04-4C58-8801-1602E970D0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12D73-18B4-4C2D-9DA0-7C6B81953E60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3EAC9-CD9B-4012-9DCF-643A47D901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CBFA2-D4CA-4C9B-AE63-FD92B00E44A3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4EE84-E2F4-40C7-BA67-405E75FC98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1336E-4965-46F9-BE93-0E3FCD257C28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01695-56D3-46E0-9913-8DF3AEF5E9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5127D-4FDF-4BDF-B9E3-24769DD8A215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E8011-74EF-4BAE-85E2-CECECC779C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0C9E1-3C90-4F3E-B256-6BE43F2D169E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DB9D-434B-4389-8E17-E59BCC339D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D496F-36D1-44C2-B604-7BC437EA04DC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84805-AC49-4469-A2D0-77D47FCAF5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227E-DA00-4B48-9782-CCDE1DC710F2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EA689-A113-4D23-8B7C-7538A29D97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006B9-5B02-48CF-BE14-78FF0CF8C460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340B0-8DBF-4709-9D2B-EA9C604E7D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27806-6B95-452C-BF25-11748D4C05DA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33090-8F7F-4F2B-94AD-3DB7636B40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0AE47-7BB1-413B-AE95-EFCFC6757074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31961-4AD1-4418-844D-53431A7589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2BDF5-6CEE-428A-AC0F-3ED8528DC3B0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406C9-6D6F-4706-8A9B-896514A83F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C648C-4441-4F6A-ABB9-4DE89EBA6361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4D61F-84A0-4C39-B882-0A98D7538E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8C5AA-47A7-423B-A0ED-CE9CC799956B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2FB43-692D-47B7-B68D-25519D9E01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773ED-E265-4523-A891-B1D0223F646A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2F7B8-994E-4687-8EAA-DC75FA3769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123B2-D70D-47A3-BD99-94FDCC853CD6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B924E-C2E9-475B-86E7-2FC52A9DDD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E4F24-BCFC-4C3E-BA3A-F710C60BB230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0FC295D-8837-4287-944C-D8C84F9535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F5FEC798-C0EA-46DF-B38F-437F56EDADB6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2" r:id="rId1"/>
    <p:sldLayoutId id="2147484483" r:id="rId2"/>
    <p:sldLayoutId id="2147484484" r:id="rId3"/>
    <p:sldLayoutId id="2147484485" r:id="rId4"/>
    <p:sldLayoutId id="2147484486" r:id="rId5"/>
    <p:sldLayoutId id="2147484487" r:id="rId6"/>
    <p:sldLayoutId id="2147484488" r:id="rId7"/>
    <p:sldLayoutId id="2147484489" r:id="rId8"/>
    <p:sldLayoutId id="2147484490" r:id="rId9"/>
    <p:sldLayoutId id="2147484491" r:id="rId10"/>
    <p:sldLayoutId id="214748449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194178D-7B2E-4E8B-B84D-0E561863DA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AC9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AC9"/>
                </a:solidFill>
                <a:latin typeface="+mn-lt"/>
              </a:defRPr>
            </a:lvl1pPr>
          </a:lstStyle>
          <a:p>
            <a:pPr>
              <a:defRPr/>
            </a:pPr>
            <a:fld id="{4A198B5C-CC92-46E2-984E-27A360F66350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4" r:id="rId1"/>
    <p:sldLayoutId id="2147484505" r:id="rId2"/>
    <p:sldLayoutId id="2147484506" r:id="rId3"/>
    <p:sldLayoutId id="2147484507" r:id="rId4"/>
    <p:sldLayoutId id="2147484508" r:id="rId5"/>
    <p:sldLayoutId id="2147484509" r:id="rId6"/>
    <p:sldLayoutId id="2147484510" r:id="rId7"/>
    <p:sldLayoutId id="2147484511" r:id="rId8"/>
    <p:sldLayoutId id="2147484512" r:id="rId9"/>
    <p:sldLayoutId id="2147484513" r:id="rId10"/>
    <p:sldLayoutId id="214748451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E0906989-9D00-4486-8591-29B6EFCFA1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AC9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AC9"/>
                </a:solidFill>
                <a:latin typeface="+mn-lt"/>
              </a:defRPr>
            </a:lvl1pPr>
          </a:lstStyle>
          <a:p>
            <a:pPr>
              <a:defRPr/>
            </a:pPr>
            <a:fld id="{7115FB95-C06C-4027-99CE-B45E8DD496BE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5" r:id="rId1"/>
    <p:sldLayoutId id="2147484516" r:id="rId2"/>
    <p:sldLayoutId id="2147484517" r:id="rId3"/>
    <p:sldLayoutId id="2147484518" r:id="rId4"/>
    <p:sldLayoutId id="2147484519" r:id="rId5"/>
    <p:sldLayoutId id="2147484520" r:id="rId6"/>
    <p:sldLayoutId id="2147484521" r:id="rId7"/>
    <p:sldLayoutId id="2147484522" r:id="rId8"/>
    <p:sldLayoutId id="2147484523" r:id="rId9"/>
    <p:sldLayoutId id="2147484524" r:id="rId10"/>
    <p:sldLayoutId id="214748452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21467CD-7926-418A-8EA1-7512660786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AC9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AC9"/>
                </a:solidFill>
                <a:latin typeface="+mn-lt"/>
              </a:defRPr>
            </a:lvl1pPr>
          </a:lstStyle>
          <a:p>
            <a:pPr>
              <a:defRPr/>
            </a:pPr>
            <a:fld id="{3A17E4EE-6D00-4BD1-9F54-F49398173764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6" r:id="rId1"/>
    <p:sldLayoutId id="2147484527" r:id="rId2"/>
    <p:sldLayoutId id="2147484528" r:id="rId3"/>
    <p:sldLayoutId id="2147484529" r:id="rId4"/>
    <p:sldLayoutId id="2147484530" r:id="rId5"/>
    <p:sldLayoutId id="2147484531" r:id="rId6"/>
    <p:sldLayoutId id="2147484532" r:id="rId7"/>
    <p:sldLayoutId id="2147484533" r:id="rId8"/>
    <p:sldLayoutId id="2147484534" r:id="rId9"/>
    <p:sldLayoutId id="2147484535" r:id="rId10"/>
    <p:sldLayoutId id="214748453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baza.ru/urok/algebra/10/015/001.html" TargetMode="External"/><Relationship Id="rId2" Type="http://schemas.openxmlformats.org/officeDocument/2006/relationships/hyperlink" Target="https://docbaza.ru/urok/algebra/10/014/" TargetMode="External"/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0113" y="1125538"/>
            <a:ext cx="7002462" cy="1701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    </a:t>
            </a:r>
            <a:r>
              <a:rPr lang="ru-RU" b="1" dirty="0" smtClean="0">
                <a:solidFill>
                  <a:srgbClr val="002060"/>
                </a:solidFill>
              </a:rPr>
              <a:t>Первообразная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3716338"/>
            <a:ext cx="7270750" cy="10668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685800" y="6623050"/>
            <a:ext cx="6461125" cy="46038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17411" name="Прямоугольник 10"/>
          <p:cNvSpPr>
            <a:spLocks noChangeArrowheads="1"/>
          </p:cNvSpPr>
          <p:nvPr/>
        </p:nvSpPr>
        <p:spPr bwMode="auto">
          <a:xfrm>
            <a:off x="363538" y="476250"/>
            <a:ext cx="2268537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007434"/>
                </a:solidFill>
                <a:latin typeface="Times New Roman" pitchFamily="18" charset="0"/>
                <a:cs typeface="Times New Roman" pitchFamily="18" charset="0"/>
              </a:rPr>
              <a:t>Операция</a:t>
            </a:r>
          </a:p>
          <a:p>
            <a:r>
              <a:rPr lang="ru-RU" sz="2800">
                <a:solidFill>
                  <a:srgbClr val="007434"/>
                </a:solidFill>
                <a:latin typeface="Times New Roman" pitchFamily="18" charset="0"/>
                <a:cs typeface="Times New Roman" pitchFamily="18" charset="0"/>
              </a:rPr>
              <a:t>дифферен-цирования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2439988" y="647700"/>
            <a:ext cx="0" cy="10429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413" name="Прямоугольник 13"/>
          <p:cNvSpPr>
            <a:spLocks noChangeArrowheads="1"/>
          </p:cNvSpPr>
          <p:nvPr/>
        </p:nvSpPr>
        <p:spPr bwMode="auto">
          <a:xfrm>
            <a:off x="2787650" y="9525"/>
            <a:ext cx="2879725" cy="252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 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ru-RU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 = F</a:t>
            </a:r>
            <a:r>
              <a:rPr lang="ru-RU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(х)       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(первообразная)</a:t>
            </a:r>
          </a:p>
          <a:p>
            <a:r>
              <a:rPr lang="ru-RU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 = f</a:t>
            </a:r>
            <a:r>
              <a:rPr lang="ru-RU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(х) </a:t>
            </a:r>
            <a:r>
              <a:rPr lang="ru-RU" sz="2800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r>
              <a:rPr lang="ru-RU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производная</a:t>
            </a:r>
          </a:p>
          <a:p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17414" name="Прямоугольник 14"/>
          <p:cNvSpPr>
            <a:spLocks noChangeArrowheads="1"/>
          </p:cNvSpPr>
          <p:nvPr/>
        </p:nvSpPr>
        <p:spPr bwMode="auto">
          <a:xfrm>
            <a:off x="6051550" y="458788"/>
            <a:ext cx="220821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007434"/>
                </a:solidFill>
                <a:latin typeface="Times New Roman" pitchFamily="18" charset="0"/>
                <a:cs typeface="Times New Roman" pitchFamily="18" charset="0"/>
              </a:rPr>
              <a:t>Операция   </a:t>
            </a:r>
          </a:p>
          <a:p>
            <a:r>
              <a:rPr lang="ru-RU" sz="2800">
                <a:solidFill>
                  <a:srgbClr val="007434"/>
                </a:solidFill>
                <a:latin typeface="Times New Roman" pitchFamily="18" charset="0"/>
                <a:cs typeface="Times New Roman" pitchFamily="18" charset="0"/>
              </a:rPr>
              <a:t>  интегри-  </a:t>
            </a:r>
          </a:p>
          <a:p>
            <a:r>
              <a:rPr lang="ru-RU" sz="2800">
                <a:solidFill>
                  <a:srgbClr val="007434"/>
                </a:solidFill>
                <a:latin typeface="Times New Roman" pitchFamily="18" charset="0"/>
                <a:cs typeface="Times New Roman" pitchFamily="18" charset="0"/>
              </a:rPr>
              <a:t>  рования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 flipV="1">
            <a:off x="5740400" y="593725"/>
            <a:ext cx="0" cy="11509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519113" y="2189163"/>
            <a:ext cx="771525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    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В математике много операций которые      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                      являются обратными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28763" y="3311525"/>
            <a:ext cx="104616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9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527550" y="3228975"/>
            <a:ext cx="4683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C00000"/>
                </a:solidFill>
                <a:latin typeface="Calibri" pitchFamily="34" charset="0"/>
              </a:rPr>
              <a:t>? </a:t>
            </a:r>
          </a:p>
        </p:txBody>
      </p:sp>
      <p:sp>
        <p:nvSpPr>
          <p:cNvPr id="16" name="Прямоугольник 1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04171" y="4131765"/>
            <a:ext cx="1659109" cy="824456"/>
          </a:xfrm>
          <a:prstGeom prst="rect">
            <a:avLst/>
          </a:prstGeom>
          <a:blipFill rotWithShape="1">
            <a:blip r:embed="rId2" cstate="print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4527550" y="4205288"/>
            <a:ext cx="428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19" name="Прямоугольник 1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41429" y="4168349"/>
            <a:ext cx="1851341" cy="658322"/>
          </a:xfrm>
          <a:prstGeom prst="rect">
            <a:avLst/>
          </a:prstGeom>
          <a:blipFill rotWithShape="1">
            <a:blip r:embed="rId3" cstate="print"/>
            <a:stretch>
              <a:fillRect l="-2640" t="-926" b="-12963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579438" y="4956175"/>
            <a:ext cx="7896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Сегодня мы познакомились с новой операцией</a:t>
            </a: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523875" y="5080000"/>
            <a:ext cx="30257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 </a:t>
            </a:r>
          </a:p>
          <a:p>
            <a:r>
              <a:rPr lang="ru-RU" sz="2800">
                <a:solidFill>
                  <a:srgbClr val="007434"/>
                </a:solidFill>
                <a:latin typeface="Times New Roman" pitchFamily="18" charset="0"/>
                <a:cs typeface="Times New Roman" pitchFamily="18" charset="0"/>
              </a:rPr>
              <a:t>интегрирование 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4594225" y="5356225"/>
            <a:ext cx="3492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2800">
                <a:solidFill>
                  <a:srgbClr val="007434"/>
                </a:solidFill>
                <a:latin typeface="Times New Roman" pitchFamily="18" charset="0"/>
                <a:cs typeface="Times New Roman" pitchFamily="18" charset="0"/>
              </a:rPr>
              <a:t>дифференцирование</a:t>
            </a: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4354513" y="5375275"/>
            <a:ext cx="468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C00000"/>
                </a:solidFill>
                <a:latin typeface="Calibri" pitchFamily="34" charset="0"/>
              </a:rPr>
              <a:t>? </a:t>
            </a:r>
          </a:p>
        </p:txBody>
      </p:sp>
      <p:sp>
        <p:nvSpPr>
          <p:cNvPr id="8" name="TextBox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027504" y="3228463"/>
            <a:ext cx="1384674" cy="573940"/>
          </a:xfrm>
          <a:prstGeom prst="rect">
            <a:avLst/>
          </a:prstGeom>
          <a:blipFill rotWithShape="1">
            <a:blip r:embed="rId4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1" presetID="1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43" presetID="12" presetClass="exit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5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48" presetID="26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77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83" presetID="6" presetClass="exit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4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87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6" grpId="1"/>
      <p:bldP spid="18" grpId="0" build="allAtOnce"/>
      <p:bldP spid="20" grpId="0"/>
      <p:bldP spid="21" grpId="0"/>
      <p:bldP spid="22" grpId="0"/>
      <p:bldP spid="2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468313" y="5516563"/>
            <a:ext cx="2735262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4500563" y="5516563"/>
            <a:ext cx="2951162" cy="7191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4500563" y="4652963"/>
            <a:ext cx="2951162" cy="504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468313" y="4652963"/>
            <a:ext cx="27352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4572000" y="3644900"/>
            <a:ext cx="2879725" cy="504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468313" y="3716338"/>
            <a:ext cx="27352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4572000" y="2781300"/>
            <a:ext cx="2879725" cy="504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68313" y="2852738"/>
            <a:ext cx="2735262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4572000" y="1844675"/>
            <a:ext cx="2879725" cy="504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468313" y="1844675"/>
            <a:ext cx="27352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11188" y="1916113"/>
            <a:ext cx="2305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i="1"/>
              <a:t>умножение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572000" y="1916113"/>
            <a:ext cx="1889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b="1" i="1"/>
              <a:t>            деление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468313" y="2924175"/>
            <a:ext cx="2735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i="1"/>
              <a:t>сложение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5148263" y="2852738"/>
            <a:ext cx="1944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i="1"/>
              <a:t>вычитание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95288" y="3789363"/>
            <a:ext cx="295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i="1"/>
              <a:t>возведение в степень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4572000" y="3716338"/>
            <a:ext cx="3095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i="1"/>
              <a:t>извлечение корня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95288" y="4652963"/>
            <a:ext cx="2808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i="1"/>
              <a:t>дифференцирование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500563" y="4725988"/>
            <a:ext cx="3025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i="1"/>
              <a:t>      интегрирование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1403350" y="5013325"/>
            <a:ext cx="1081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ru-RU" i="1">
              <a:latin typeface="Bradley Hand ITC" panose="03070402050302030203" pitchFamily="66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title"/>
          </p:nvPr>
        </p:nvSpPr>
        <p:spPr>
          <a:xfrm>
            <a:off x="1381919" y="484187"/>
            <a:ext cx="6237287" cy="714375"/>
          </a:xfrm>
        </p:spPr>
        <p:txBody>
          <a:bodyPr>
            <a:normAutofit/>
          </a:bodyPr>
          <a:lstStyle/>
          <a:p>
            <a:r>
              <a:rPr lang="ru-RU" altLang="ru-RU" sz="3200" b="1" i="1" dirty="0"/>
              <a:t>Взаимно-обратные операции</a:t>
            </a:r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3419475" y="2133600"/>
            <a:ext cx="936625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>
            <a:off x="3419475" y="3068638"/>
            <a:ext cx="936625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>
            <a:off x="3419475" y="4005263"/>
            <a:ext cx="936625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3419475" y="4941888"/>
            <a:ext cx="936625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539750" y="5516563"/>
            <a:ext cx="2663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i="1"/>
              <a:t>процесс нахождения производной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4643438" y="5589588"/>
            <a:ext cx="28813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4500563" y="5589588"/>
            <a:ext cx="28813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i="1"/>
              <a:t>процесс нахождения первообразной</a:t>
            </a:r>
          </a:p>
        </p:txBody>
      </p:sp>
      <p:sp>
        <p:nvSpPr>
          <p:cNvPr id="2081" name="Line 33"/>
          <p:cNvSpPr>
            <a:spLocks noChangeShapeType="1"/>
          </p:cNvSpPr>
          <p:nvPr/>
        </p:nvSpPr>
        <p:spPr bwMode="auto">
          <a:xfrm>
            <a:off x="1619250" y="5157788"/>
            <a:ext cx="0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82" name="Line 34"/>
          <p:cNvSpPr>
            <a:spLocks noChangeShapeType="1"/>
          </p:cNvSpPr>
          <p:nvPr/>
        </p:nvSpPr>
        <p:spPr bwMode="auto">
          <a:xfrm>
            <a:off x="5795963" y="5157788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83" name="Line 35"/>
          <p:cNvSpPr>
            <a:spLocks noChangeShapeType="1"/>
          </p:cNvSpPr>
          <p:nvPr/>
        </p:nvSpPr>
        <p:spPr bwMode="auto">
          <a:xfrm>
            <a:off x="3419475" y="5876925"/>
            <a:ext cx="936625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60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3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3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10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10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9" grpId="0" animBg="1"/>
      <p:bldP spid="2079" grpId="1" animBg="1"/>
      <p:bldP spid="2080" grpId="0" animBg="1"/>
      <p:bldP spid="2053" grpId="0"/>
      <p:bldP spid="2055" grpId="0"/>
      <p:bldP spid="2056" grpId="0"/>
      <p:bldP spid="2058" grpId="0"/>
      <p:bldP spid="2059" grpId="0"/>
      <p:bldP spid="2060" grpId="0"/>
      <p:bldP spid="2061" grpId="0"/>
      <p:bldP spid="2072" grpId="0" animBg="1"/>
      <p:bldP spid="2073" grpId="0" animBg="1"/>
      <p:bldP spid="2074" grpId="0" animBg="1"/>
      <p:bldP spid="2075" grpId="0" animBg="1"/>
      <p:bldP spid="2076" grpId="0"/>
      <p:bldP spid="2081" grpId="0" animBg="1"/>
      <p:bldP spid="2082" grpId="0" animBg="1"/>
      <p:bldP spid="208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00613" y="136525"/>
            <a:ext cx="5616575" cy="142192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4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Найдите все первообразные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функций, используя таблицу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первообразных: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5000628" y="1571612"/>
            <a:ext cx="30139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)=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F(x)=3x+C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5000628" y="2285992"/>
            <a:ext cx="16113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)=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5072066" y="3071810"/>
            <a:ext cx="38940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)=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F(x)=sin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x+C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428596" y="545441"/>
          <a:ext cx="4359428" cy="6217059"/>
        </p:xfrm>
        <a:graphic>
          <a:graphicData uri="http://schemas.openxmlformats.org/drawingml/2006/table">
            <a:tbl>
              <a:tblPr firstRow="1" bandRow="1"/>
              <a:tblGrid>
                <a:gridCol w="2179714"/>
                <a:gridCol w="2179714"/>
              </a:tblGrid>
              <a:tr h="67500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Функция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f(x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Первообразная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F(x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65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rotWithShape="1">
                      <a:blip r:embed="rId2"/>
                      <a:stretch>
                        <a:fillRect l="-100000" t="-101316" r="-273" b="-1136842"/>
                      </a:stretch>
                    </a:blipFill>
                  </a:tcPr>
                </a:tc>
              </a:tr>
              <a:tr h="77588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rotWithShape="1">
                      <a:blip r:embed="rId2"/>
                      <a:stretch>
                        <a:fillRect t="-115909" r="-100273" b="-55454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rotWithShape="1">
                      <a:blip r:embed="rId2"/>
                      <a:stretch>
                        <a:fillRect l="-100000" t="-115909" r="-273" b="-554545"/>
                      </a:stretch>
                    </a:blipFill>
                  </a:tcPr>
                </a:tc>
              </a:tr>
              <a:tr h="7282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rotWithShape="1">
                      <a:blip r:embed="rId2"/>
                      <a:stretch>
                        <a:fillRect t="-229839" r="-100273" b="-490323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rotWithShape="1">
                      <a:blip r:embed="rId2"/>
                      <a:stretch>
                        <a:fillRect l="-100000" t="-229839" r="-273" b="-490323"/>
                      </a:stretch>
                    </a:blipFill>
                  </a:tcPr>
                </a:tc>
              </a:tr>
              <a:tr h="4466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rotWithShape="1">
                      <a:blip r:embed="rId2"/>
                      <a:stretch>
                        <a:fillRect t="-538158" r="-100273" b="-700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rotWithShape="1">
                      <a:blip r:embed="rId2"/>
                      <a:stretch>
                        <a:fillRect l="-100000" t="-538158" r="-273" b="-700000"/>
                      </a:stretch>
                    </a:blipFill>
                  </a:tcPr>
                </a:tc>
              </a:tr>
              <a:tr h="4466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rotWithShape="1">
                      <a:blip r:embed="rId2"/>
                      <a:stretch>
                        <a:fillRect t="-638158" r="-100273" b="-600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rotWithShape="1">
                      <a:blip r:embed="rId2"/>
                      <a:stretch>
                        <a:fillRect l="-100000" t="-638158" r="-273" b="-600000"/>
                      </a:stretch>
                    </a:blipFill>
                  </a:tcPr>
                </a:tc>
              </a:tr>
              <a:tr h="7282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rotWithShape="1">
                      <a:blip r:embed="rId2"/>
                      <a:stretch>
                        <a:fillRect t="-452419" r="-100273" b="-267742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rotWithShape="1">
                      <a:blip r:embed="rId2"/>
                      <a:stretch>
                        <a:fillRect l="-100000" t="-452419" r="-273" b="-267742"/>
                      </a:stretch>
                    </a:blipFill>
                  </a:tcPr>
                </a:tc>
              </a:tr>
              <a:tr h="7282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rotWithShape="1">
                      <a:blip r:embed="rId2"/>
                      <a:stretch>
                        <a:fillRect t="-552419" r="-100273" b="-167742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rotWithShape="1">
                      <a:blip r:embed="rId2"/>
                      <a:stretch>
                        <a:fillRect l="-100000" t="-552419" r="-273" b="-167742"/>
                      </a:stretch>
                    </a:blipFill>
                  </a:tcPr>
                </a:tc>
              </a:tr>
              <a:tr h="4466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rotWithShape="1">
                      <a:blip r:embed="rId2"/>
                      <a:stretch>
                        <a:fillRect t="-1064474" r="-100273" b="-173684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rotWithShape="1">
                      <a:blip r:embed="rId2"/>
                      <a:stretch>
                        <a:fillRect l="-100000" t="-1064474" r="-273" b="-173684"/>
                      </a:stretch>
                    </a:blipFill>
                  </a:tcPr>
                </a:tc>
              </a:tr>
              <a:tr h="7687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rotWithShape="1">
                      <a:blip r:embed="rId2"/>
                      <a:stretch>
                        <a:fillRect t="-675573" r="-100273" b="-763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rotWithShape="1">
                      <a:blip r:embed="rId2"/>
                      <a:stretch>
                        <a:fillRect l="-100000" t="-675573" r="-273" b="-763"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42910" y="142852"/>
            <a:ext cx="3984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Таблица первообразных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2239358"/>
            <a:ext cx="2342410" cy="6181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125" cy="10668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 </a:t>
            </a:r>
            <a:endParaRPr lang="ru-RU" dirty="0"/>
          </a:p>
        </p:txBody>
      </p:sp>
      <p:sp>
        <p:nvSpPr>
          <p:cNvPr id="20483" name="Прямоугольник 3"/>
          <p:cNvSpPr>
            <a:spLocks noChangeArrowheads="1"/>
          </p:cNvSpPr>
          <p:nvPr/>
        </p:nvSpPr>
        <p:spPr bwMode="auto">
          <a:xfrm>
            <a:off x="611188" y="836613"/>
            <a:ext cx="73453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C00000"/>
                </a:solidFill>
                <a:latin typeface="Calibri" pitchFamily="34" charset="0"/>
              </a:rPr>
              <a:t> 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1450" y="160338"/>
            <a:ext cx="8418513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Три правила нахождения первообразных</a:t>
            </a:r>
          </a:p>
        </p:txBody>
      </p:sp>
      <p:sp>
        <p:nvSpPr>
          <p:cNvPr id="20485" name="TextBox 16"/>
          <p:cNvSpPr txBox="1">
            <a:spLocks noChangeArrowheads="1"/>
          </p:cNvSpPr>
          <p:nvPr/>
        </p:nvSpPr>
        <p:spPr bwMode="auto">
          <a:xfrm>
            <a:off x="212725" y="836613"/>
            <a:ext cx="8142288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Если функции 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у=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f(x) 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 у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=g(x) 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имеют на промежутке    </a:t>
            </a:r>
          </a:p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первообразные соответственно 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у=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F(x)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и  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у=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G(x)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, то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483862" y="2780928"/>
          <a:ext cx="7600013" cy="3244729"/>
        </p:xfrm>
        <a:graphic>
          <a:graphicData uri="http://schemas.openxmlformats.org/drawingml/2006/table">
            <a:tbl>
              <a:tblPr/>
              <a:tblGrid>
                <a:gridCol w="3567659"/>
                <a:gridCol w="4032354"/>
              </a:tblGrid>
              <a:tr h="60174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Функция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Первообразная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rgbClr val="002060"/>
                          </a:solidFill>
                        </a:rPr>
                        <a:t>у</a:t>
                      </a:r>
                      <a:r>
                        <a:rPr lang="ru-RU" sz="3600" b="1" i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3600" b="1" i="1" dirty="0" smtClean="0">
                          <a:solidFill>
                            <a:srgbClr val="002060"/>
                          </a:solidFill>
                        </a:rPr>
                        <a:t>= </a:t>
                      </a:r>
                      <a:r>
                        <a:rPr lang="en-US" sz="3600" b="1" i="1" dirty="0" smtClean="0">
                          <a:solidFill>
                            <a:srgbClr val="002060"/>
                          </a:solidFill>
                        </a:rPr>
                        <a:t>f(x)</a:t>
                      </a:r>
                      <a:r>
                        <a:rPr lang="ru-RU" sz="3600" b="1" i="1" baseline="0" dirty="0" smtClean="0">
                          <a:solidFill>
                            <a:srgbClr val="002060"/>
                          </a:solidFill>
                        </a:rPr>
                        <a:t> + </a:t>
                      </a:r>
                      <a:r>
                        <a:rPr lang="en-US" sz="3600" b="1" i="1" dirty="0" smtClean="0">
                          <a:solidFill>
                            <a:srgbClr val="002060"/>
                          </a:solidFill>
                        </a:rPr>
                        <a:t>g(x) 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rgbClr val="002060"/>
                          </a:solidFill>
                        </a:rPr>
                        <a:t>у</a:t>
                      </a:r>
                      <a:r>
                        <a:rPr lang="ru-RU" sz="3200" b="1" i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3200" b="1" i="1" dirty="0" smtClean="0">
                          <a:solidFill>
                            <a:srgbClr val="002060"/>
                          </a:solidFill>
                        </a:rPr>
                        <a:t>= </a:t>
                      </a:r>
                      <a:r>
                        <a:rPr lang="en-US" sz="3200" b="1" i="1" dirty="0" smtClean="0">
                          <a:solidFill>
                            <a:srgbClr val="002060"/>
                          </a:solidFill>
                        </a:rPr>
                        <a:t>F(x) </a:t>
                      </a:r>
                      <a:r>
                        <a:rPr lang="ru-RU" sz="3200" b="1" i="0" dirty="0" smtClean="0">
                          <a:solidFill>
                            <a:srgbClr val="002060"/>
                          </a:solidFill>
                        </a:rPr>
                        <a:t>+</a:t>
                      </a:r>
                      <a:r>
                        <a:rPr lang="ru-RU" sz="3200" b="1" i="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200" b="1" i="1" dirty="0" smtClean="0">
                          <a:solidFill>
                            <a:srgbClr val="002060"/>
                          </a:solidFill>
                        </a:rPr>
                        <a:t>G(x)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53440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rgbClr val="002060"/>
                          </a:solidFill>
                        </a:rPr>
                        <a:t>у</a:t>
                      </a:r>
                      <a:r>
                        <a:rPr lang="ru-RU" sz="3200" b="1" i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3200" b="1" i="1" dirty="0" smtClean="0">
                          <a:solidFill>
                            <a:srgbClr val="002060"/>
                          </a:solidFill>
                        </a:rPr>
                        <a:t>=</a:t>
                      </a:r>
                      <a:r>
                        <a:rPr lang="en-US" sz="3200" b="1" i="1" dirty="0" smtClean="0">
                          <a:solidFill>
                            <a:srgbClr val="002060"/>
                          </a:solidFill>
                        </a:rPr>
                        <a:t>k</a:t>
                      </a:r>
                      <a:r>
                        <a:rPr lang="ru-RU" sz="3200" b="1" i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200" b="1" i="1" dirty="0" smtClean="0">
                          <a:solidFill>
                            <a:srgbClr val="002060"/>
                          </a:solidFill>
                        </a:rPr>
                        <a:t>f(x)</a:t>
                      </a:r>
                      <a:r>
                        <a:rPr lang="ru-RU" sz="3200" b="1" i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ru-RU" sz="32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i="1" dirty="0" smtClean="0">
                          <a:solidFill>
                            <a:srgbClr val="002060"/>
                          </a:solidFill>
                        </a:rPr>
                        <a:t>у</a:t>
                      </a:r>
                      <a:r>
                        <a:rPr lang="ru-RU" sz="3200" b="1" i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3200" b="1" i="1" dirty="0" smtClean="0">
                          <a:solidFill>
                            <a:srgbClr val="002060"/>
                          </a:solidFill>
                        </a:rPr>
                        <a:t>=</a:t>
                      </a:r>
                      <a:r>
                        <a:rPr lang="en-US" sz="3200" b="1" i="1" dirty="0" smtClean="0">
                          <a:solidFill>
                            <a:srgbClr val="002060"/>
                          </a:solidFill>
                        </a:rPr>
                        <a:t>k</a:t>
                      </a:r>
                      <a:r>
                        <a:rPr lang="ru-RU" sz="3200" b="1" i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200" b="1" i="1" dirty="0" smtClean="0">
                          <a:solidFill>
                            <a:srgbClr val="002060"/>
                          </a:solidFill>
                        </a:rPr>
                        <a:t>F(x)</a:t>
                      </a:r>
                      <a:r>
                        <a:rPr lang="ru-RU" sz="3200" b="1" i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ru-RU" sz="32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534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blipFill rotWithShape="1">
                      <a:blip r:embed="rId2"/>
                      <a:stretch>
                        <a:fillRect l="-171" t="-286429" r="-113162" b="-5714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2"/>
                      <a:stretch>
                        <a:fillRect l="-88654" t="-286429" r="-151" b="-5714"/>
                      </a:stretch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500174"/>
            <a:ext cx="8101042" cy="1647827"/>
          </a:xfrm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ru-RU" sz="8000" b="1" dirty="0" smtClean="0">
                <a:latin typeface="Monotype Corsiva" pitchFamily="66" charset="0"/>
              </a:rPr>
              <a:t>Образцы решения</a:t>
            </a:r>
            <a:endParaRPr lang="ru-RU" sz="8000" b="1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400800" cy="609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Найдите общий вид первообразных для функций: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/>
              <a:t>1. </a:t>
            </a:r>
            <a:r>
              <a:rPr lang="en-US" sz="4800" b="1" dirty="0" smtClean="0"/>
              <a:t>f</a:t>
            </a:r>
            <a:r>
              <a:rPr lang="ru-RU" sz="4800" b="1" dirty="0" smtClean="0"/>
              <a:t>(</a:t>
            </a:r>
            <a:r>
              <a:rPr lang="ru-RU" sz="4800" b="1" dirty="0" err="1" smtClean="0"/>
              <a:t>х</a:t>
            </a:r>
            <a:r>
              <a:rPr lang="ru-RU" sz="4800" b="1" dirty="0" smtClean="0"/>
              <a:t>) = </a:t>
            </a:r>
            <a:r>
              <a:rPr lang="ru-RU" sz="4800" b="1" dirty="0" err="1" smtClean="0"/>
              <a:t>х</a:t>
            </a:r>
            <a:r>
              <a:rPr lang="ru-RU" sz="4800" b="1" dirty="0" smtClean="0">
                <a:latin typeface="Cambria Math"/>
                <a:ea typeface="Cambria Math"/>
              </a:rPr>
              <a:t>³ - </a:t>
            </a:r>
            <a:r>
              <a:rPr lang="ru-RU" sz="4800" b="1" dirty="0" err="1" smtClean="0">
                <a:latin typeface="Cambria Math"/>
                <a:ea typeface="Cambria Math"/>
              </a:rPr>
              <a:t>х</a:t>
            </a:r>
            <a:r>
              <a:rPr lang="ru-RU" sz="4800" b="1" dirty="0" smtClean="0">
                <a:latin typeface="Cambria Math"/>
                <a:ea typeface="Cambria Math"/>
              </a:rPr>
              <a:t>⁴</a:t>
            </a:r>
          </a:p>
          <a:p>
            <a:pPr algn="ctr">
              <a:buNone/>
            </a:pPr>
            <a:r>
              <a:rPr lang="ru-RU" sz="4800" b="1" dirty="0" smtClean="0">
                <a:latin typeface="Cambria Math"/>
                <a:ea typeface="Cambria Math"/>
              </a:rPr>
              <a:t>Решение </a:t>
            </a:r>
          </a:p>
          <a:p>
            <a:pPr algn="ctr">
              <a:buNone/>
            </a:pPr>
            <a:r>
              <a:rPr lang="en-US" sz="4800" b="1" dirty="0" smtClean="0">
                <a:latin typeface="Cambria Math"/>
                <a:ea typeface="Cambria Math"/>
              </a:rPr>
              <a:t>F</a:t>
            </a:r>
            <a:r>
              <a:rPr lang="ru-RU" sz="4800" b="1" dirty="0" smtClean="0">
                <a:latin typeface="Cambria Math"/>
                <a:ea typeface="Cambria Math"/>
              </a:rPr>
              <a:t>(</a:t>
            </a:r>
            <a:r>
              <a:rPr lang="ru-RU" sz="4800" b="1" dirty="0" err="1" smtClean="0">
                <a:latin typeface="Cambria Math"/>
                <a:ea typeface="Cambria Math"/>
              </a:rPr>
              <a:t>х</a:t>
            </a:r>
            <a:r>
              <a:rPr lang="ru-RU" sz="4800" b="1" dirty="0" smtClean="0">
                <a:latin typeface="Cambria Math"/>
                <a:ea typeface="Cambria Math"/>
              </a:rPr>
              <a:t>) </a:t>
            </a:r>
            <a:r>
              <a:rPr lang="ru-RU" sz="4800" b="1" dirty="0" err="1" smtClean="0">
                <a:latin typeface="Cambria Math"/>
                <a:ea typeface="Cambria Math"/>
              </a:rPr>
              <a:t>=¼х</a:t>
            </a:r>
            <a:r>
              <a:rPr lang="ru-RU" sz="4800" b="1" dirty="0" smtClean="0">
                <a:latin typeface="Cambria Math"/>
                <a:ea typeface="Cambria Math"/>
              </a:rPr>
              <a:t>⁴ - ⅕</a:t>
            </a:r>
            <a:r>
              <a:rPr lang="ru-RU" sz="4800" b="1" dirty="0" err="1" smtClean="0">
                <a:latin typeface="Cambria Math"/>
                <a:ea typeface="Cambria Math"/>
              </a:rPr>
              <a:t>х</a:t>
            </a:r>
            <a:r>
              <a:rPr lang="ru-RU" sz="4800" b="1" dirty="0" smtClean="0">
                <a:latin typeface="Cambria Math"/>
                <a:ea typeface="Cambria Math"/>
              </a:rPr>
              <a:t>⁵ + С</a:t>
            </a:r>
          </a:p>
          <a:p>
            <a:pPr algn="ctr">
              <a:buNone/>
            </a:pPr>
            <a:endParaRPr lang="ru-RU" sz="4800" b="1" dirty="0" smtClean="0">
              <a:latin typeface="Cambria Math"/>
              <a:ea typeface="Cambria Math"/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Cambria Math"/>
                <a:ea typeface="Cambria Math"/>
              </a:rPr>
              <a:t>(Правило 1)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Найдите общий вид первообразных для функций: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/>
              <a:t>2. </a:t>
            </a:r>
            <a:r>
              <a:rPr lang="en-US" sz="4800" b="1" dirty="0" smtClean="0"/>
              <a:t>f</a:t>
            </a:r>
            <a:r>
              <a:rPr lang="ru-RU" sz="4800" b="1" dirty="0" smtClean="0"/>
              <a:t>(</a:t>
            </a:r>
            <a:r>
              <a:rPr lang="ru-RU" sz="4800" b="1" dirty="0" err="1" smtClean="0"/>
              <a:t>х</a:t>
            </a:r>
            <a:r>
              <a:rPr lang="ru-RU" sz="4800" b="1" dirty="0" smtClean="0"/>
              <a:t>) = 5</a:t>
            </a:r>
            <a:r>
              <a:rPr lang="en-US" sz="4800" b="1" dirty="0" err="1" smtClean="0"/>
              <a:t>cos</a:t>
            </a:r>
            <a:r>
              <a:rPr lang="en-US" sz="4800" b="1" dirty="0" smtClean="0"/>
              <a:t> x</a:t>
            </a:r>
            <a:endParaRPr lang="ru-RU" sz="4800" b="1" dirty="0" smtClean="0">
              <a:latin typeface="Cambria Math"/>
              <a:ea typeface="Cambria Math"/>
            </a:endParaRPr>
          </a:p>
          <a:p>
            <a:pPr algn="ctr">
              <a:buNone/>
            </a:pPr>
            <a:r>
              <a:rPr lang="ru-RU" sz="4800" b="1" dirty="0" smtClean="0">
                <a:latin typeface="Cambria Math"/>
                <a:ea typeface="Cambria Math"/>
              </a:rPr>
              <a:t>Решение </a:t>
            </a:r>
          </a:p>
          <a:p>
            <a:pPr algn="ctr">
              <a:buNone/>
            </a:pPr>
            <a:r>
              <a:rPr lang="en-US" sz="4800" b="1" dirty="0" smtClean="0">
                <a:latin typeface="Cambria Math"/>
                <a:ea typeface="Cambria Math"/>
              </a:rPr>
              <a:t>F</a:t>
            </a:r>
            <a:r>
              <a:rPr lang="ru-RU" sz="4800" b="1" dirty="0" smtClean="0">
                <a:latin typeface="Cambria Math"/>
                <a:ea typeface="Cambria Math"/>
              </a:rPr>
              <a:t>(</a:t>
            </a:r>
            <a:r>
              <a:rPr lang="ru-RU" sz="4800" b="1" dirty="0" err="1" smtClean="0">
                <a:latin typeface="Cambria Math"/>
                <a:ea typeface="Cambria Math"/>
              </a:rPr>
              <a:t>х</a:t>
            </a:r>
            <a:r>
              <a:rPr lang="ru-RU" sz="4800" b="1" dirty="0" smtClean="0">
                <a:latin typeface="Cambria Math"/>
                <a:ea typeface="Cambria Math"/>
              </a:rPr>
              <a:t>) =</a:t>
            </a:r>
            <a:r>
              <a:rPr lang="en-US" sz="4800" b="1" dirty="0" smtClean="0">
                <a:latin typeface="Cambria Math"/>
                <a:ea typeface="Cambria Math"/>
              </a:rPr>
              <a:t> 5sin x + C</a:t>
            </a:r>
            <a:endParaRPr lang="ru-RU" sz="4800" b="1" dirty="0" smtClean="0">
              <a:latin typeface="Cambria Math"/>
              <a:ea typeface="Cambria Math"/>
            </a:endParaRPr>
          </a:p>
          <a:p>
            <a:pPr algn="ctr">
              <a:buNone/>
            </a:pPr>
            <a:endParaRPr lang="ru-RU" sz="4800" b="1" dirty="0" smtClean="0">
              <a:latin typeface="Cambria Math"/>
              <a:ea typeface="Cambria Math"/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Cambria Math"/>
                <a:ea typeface="Cambria Math"/>
              </a:rPr>
              <a:t>(Правило 2)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Найдите общий вид первообразных для функций: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/>
              <a:t>1. </a:t>
            </a:r>
            <a:r>
              <a:rPr lang="en-US" sz="4800" b="1" dirty="0" smtClean="0"/>
              <a:t>f</a:t>
            </a:r>
            <a:r>
              <a:rPr lang="ru-RU" sz="4800" b="1" dirty="0" smtClean="0"/>
              <a:t>(</a:t>
            </a:r>
            <a:r>
              <a:rPr lang="ru-RU" sz="4800" b="1" dirty="0" err="1" smtClean="0"/>
              <a:t>х</a:t>
            </a:r>
            <a:r>
              <a:rPr lang="ru-RU" sz="4800" b="1" dirty="0" smtClean="0"/>
              <a:t>) = </a:t>
            </a:r>
            <a:r>
              <a:rPr lang="en-US" sz="4800" b="1" dirty="0" smtClean="0"/>
              <a:t>sin4x</a:t>
            </a:r>
            <a:endParaRPr lang="ru-RU" sz="4800" b="1" dirty="0" smtClean="0">
              <a:latin typeface="Cambria Math"/>
              <a:ea typeface="Cambria Math"/>
            </a:endParaRPr>
          </a:p>
          <a:p>
            <a:pPr algn="ctr">
              <a:buNone/>
            </a:pPr>
            <a:r>
              <a:rPr lang="ru-RU" sz="4800" b="1" dirty="0" smtClean="0">
                <a:latin typeface="Cambria Math"/>
                <a:ea typeface="Cambria Math"/>
              </a:rPr>
              <a:t>Решение </a:t>
            </a:r>
          </a:p>
          <a:p>
            <a:pPr algn="ctr">
              <a:buNone/>
            </a:pPr>
            <a:r>
              <a:rPr lang="en-US" sz="4800" b="1" dirty="0" smtClean="0">
                <a:latin typeface="Cambria Math"/>
                <a:ea typeface="Cambria Math"/>
              </a:rPr>
              <a:t>F</a:t>
            </a:r>
            <a:r>
              <a:rPr lang="ru-RU" sz="4800" b="1" dirty="0" smtClean="0">
                <a:latin typeface="Cambria Math"/>
                <a:ea typeface="Cambria Math"/>
              </a:rPr>
              <a:t>(</a:t>
            </a:r>
            <a:r>
              <a:rPr lang="ru-RU" sz="4800" b="1" dirty="0" err="1" smtClean="0">
                <a:latin typeface="Cambria Math"/>
                <a:ea typeface="Cambria Math"/>
              </a:rPr>
              <a:t>х</a:t>
            </a:r>
            <a:r>
              <a:rPr lang="ru-RU" sz="4800" b="1" dirty="0" smtClean="0">
                <a:latin typeface="Cambria Math"/>
                <a:ea typeface="Cambria Math"/>
              </a:rPr>
              <a:t>) =¼</a:t>
            </a:r>
            <a:r>
              <a:rPr lang="en-US" sz="4800" b="1" dirty="0" smtClean="0">
                <a:latin typeface="Cambria Math"/>
                <a:ea typeface="Cambria Math"/>
              </a:rPr>
              <a:t>(-cos4x) + C</a:t>
            </a:r>
            <a:endParaRPr lang="ru-RU" sz="4800" b="1" dirty="0" smtClean="0">
              <a:latin typeface="Cambria Math"/>
              <a:ea typeface="Cambria Math"/>
            </a:endParaRPr>
          </a:p>
          <a:p>
            <a:pPr algn="ctr">
              <a:buNone/>
            </a:pPr>
            <a:endParaRPr lang="ru-RU" sz="4800" b="1" dirty="0" smtClean="0">
              <a:latin typeface="Cambria Math"/>
              <a:ea typeface="Cambria Math"/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Cambria Math"/>
                <a:ea typeface="Cambria Math"/>
              </a:rPr>
              <a:t>(Правило </a:t>
            </a:r>
            <a:r>
              <a:rPr lang="en-US" sz="4000" b="1" dirty="0" smtClean="0">
                <a:solidFill>
                  <a:srgbClr val="FF0000"/>
                </a:solidFill>
                <a:latin typeface="Cambria Math"/>
                <a:ea typeface="Cambria Math"/>
              </a:rPr>
              <a:t>3</a:t>
            </a:r>
            <a:r>
              <a:rPr lang="ru-RU" sz="4000" b="1" dirty="0" smtClean="0">
                <a:solidFill>
                  <a:srgbClr val="FF0000"/>
                </a:solidFill>
                <a:latin typeface="Cambria Math"/>
                <a:ea typeface="Cambria Math"/>
              </a:rPr>
              <a:t>)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4572000"/>
            <a:ext cx="6461125" cy="10668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       </a:t>
            </a:r>
            <a:endParaRPr lang="ru-RU" smtClean="0"/>
          </a:p>
        </p:txBody>
      </p:sp>
      <p:sp>
        <p:nvSpPr>
          <p:cNvPr id="3" name="TextBox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5266" y="1380925"/>
            <a:ext cx="8500019" cy="5170646"/>
          </a:xfrm>
          <a:prstGeom prst="rect">
            <a:avLst/>
          </a:prstGeom>
          <a:blipFill rotWithShape="1">
            <a:blip r:embed="rId2" cstate="print"/>
            <a:stretch>
              <a:fillRect l="-1649" t="-1533" r="-789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14612" y="214290"/>
            <a:ext cx="3542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Домашнее задание: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4480" y="857232"/>
            <a:ext cx="600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Написать конспект и выполнить задания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4572000"/>
            <a:ext cx="6461125" cy="10668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       </a:t>
            </a:r>
            <a:endParaRPr lang="ru-RU" smtClean="0"/>
          </a:p>
        </p:txBody>
      </p:sp>
      <p:sp>
        <p:nvSpPr>
          <p:cNvPr id="5" name="Прямоугольник 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411760" y="1196752"/>
            <a:ext cx="4572000" cy="5405647"/>
          </a:xfrm>
          <a:prstGeom prst="rect">
            <a:avLst/>
          </a:prstGeom>
          <a:blipFill rotWithShape="1">
            <a:blip r:embed="rId2" cstate="print"/>
            <a:stretch>
              <a:fillRect t="-1127" b="-2255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2532" name="Прямоугольник 1"/>
          <p:cNvSpPr>
            <a:spLocks noChangeArrowheads="1"/>
          </p:cNvSpPr>
          <p:nvPr/>
        </p:nvSpPr>
        <p:spPr bwMode="auto">
          <a:xfrm>
            <a:off x="-325437" y="196850"/>
            <a:ext cx="946943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функции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y=f(x)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найдите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 первообразные, используя таблицу первообразных и правила нахождения первообразных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37"/>
          <p:cNvSpPr txBox="1">
            <a:spLocks/>
          </p:cNvSpPr>
          <p:nvPr/>
        </p:nvSpPr>
        <p:spPr>
          <a:xfrm>
            <a:off x="428596" y="214290"/>
            <a:ext cx="8229600" cy="1200329"/>
          </a:xfrm>
          <a:prstGeom prst="rect">
            <a:avLst/>
          </a:prstGeom>
        </p:spPr>
        <p:txBody>
          <a:bodyPr anchor="b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6600" kern="1200" spc="-100">
                <a:ln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algn="ctr">
              <a:defRPr/>
            </a:pP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Arial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Arial" charset="0"/>
              </a:rPr>
              <a:t>Повторение</a:t>
            </a:r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Arial" charset="0"/>
            </a:endParaRPr>
          </a:p>
          <a:p>
            <a:pPr algn="ctr">
              <a:defRPr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Arial" charset="0"/>
              </a:rPr>
              <a:t>Найдите производные функций:</a:t>
            </a: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Arial" charset="0"/>
            </a:endParaRPr>
          </a:p>
        </p:txBody>
      </p:sp>
      <p:sp>
        <p:nvSpPr>
          <p:cNvPr id="10" name="Text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475656" y="1120562"/>
            <a:ext cx="3888432" cy="5266057"/>
          </a:xfrm>
          <a:prstGeom prst="rect">
            <a:avLst/>
          </a:prstGeom>
          <a:blipFill rotWithShape="1">
            <a:blip r:embed="rId2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3840163" y="1146175"/>
            <a:ext cx="441325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3" name="Прямоугольник 1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737757" y="2100795"/>
            <a:ext cx="1030988" cy="646331"/>
          </a:xfrm>
          <a:prstGeom prst="rect">
            <a:avLst/>
          </a:prstGeom>
          <a:blipFill rotWithShape="1">
            <a:blip r:embed="rId3" cstate="print"/>
            <a:stretch>
              <a:fillRect l="-17751" t="-14151" b="-34906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4202113" y="2871788"/>
            <a:ext cx="1133475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dirty="0">
                <a:solidFill>
                  <a:srgbClr val="C00000"/>
                </a:solidFill>
              </a:rPr>
              <a:t>с</a:t>
            </a:r>
            <a:r>
              <a:rPr lang="en-US" sz="3600" dirty="0" err="1">
                <a:solidFill>
                  <a:srgbClr val="C00000"/>
                </a:solidFill>
              </a:rPr>
              <a:t>os</a:t>
            </a:r>
            <a:r>
              <a:rPr lang="ru-RU" sz="3600" dirty="0" err="1">
                <a:solidFill>
                  <a:srgbClr val="C00000"/>
                </a:solidFill>
              </a:rPr>
              <a:t>х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274955" y="3873396"/>
            <a:ext cx="1542345" cy="646331"/>
          </a:xfrm>
          <a:prstGeom prst="rect">
            <a:avLst/>
          </a:prstGeom>
          <a:blipFill rotWithShape="1">
            <a:blip r:embed="rId4" cstate="print"/>
            <a:stretch>
              <a:fillRect l="-11858" t="-14151" b="-34906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4922838" y="4519613"/>
            <a:ext cx="1941557" cy="820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dirty="0" smtClean="0">
                <a:solidFill>
                  <a:srgbClr val="C00000"/>
                </a:solidFill>
              </a:rPr>
              <a:t>-</a:t>
            </a:r>
            <a:r>
              <a:rPr lang="en-US" sz="3600" dirty="0" smtClean="0">
                <a:solidFill>
                  <a:srgbClr val="C00000"/>
                </a:solidFill>
              </a:rPr>
              <a:t>sin</a:t>
            </a:r>
            <a:r>
              <a:rPr lang="ru-RU" sz="3600" dirty="0" err="1">
                <a:solidFill>
                  <a:srgbClr val="C00000"/>
                </a:solidFill>
              </a:rPr>
              <a:t>х</a:t>
            </a:r>
            <a:r>
              <a:rPr lang="en-US" sz="3600" dirty="0">
                <a:solidFill>
                  <a:srgbClr val="C00000"/>
                </a:solidFill>
              </a:rPr>
              <a:t>+</a:t>
            </a:r>
            <a:r>
              <a:rPr lang="ru-RU" sz="3600" dirty="0">
                <a:solidFill>
                  <a:srgbClr val="C00000"/>
                </a:solidFill>
              </a:rPr>
              <a:t>12</a:t>
            </a:r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161696" y="5417405"/>
            <a:ext cx="1555875" cy="1030026"/>
          </a:xfrm>
          <a:prstGeom prst="rect">
            <a:avLst/>
          </a:prstGeom>
          <a:blipFill rotWithShape="1">
            <a:blip r:embed="rId5" cstate="print"/>
            <a:stretch>
              <a:fillRect l="-14118" b="-4142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857250" y="1285875"/>
            <a:ext cx="7358063" cy="5114925"/>
          </a:xfrm>
          <a:prstGeom prst="rect">
            <a:avLst/>
          </a:prstGeom>
          <a:noFill/>
        </p:spPr>
        <p:txBody>
          <a:bodyPr>
            <a:normAutofit fontScale="92500"/>
          </a:bodyPr>
          <a:lstStyle/>
          <a:p>
            <a:pPr marL="365125" indent="-282575" algn="just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r>
              <a:rPr lang="ru-RU" sz="2600" dirty="0">
                <a:latin typeface="+mn-lt"/>
                <a:cs typeface="+mn-cs"/>
              </a:rPr>
              <a:t>1) Алгебра и начала анализа. 10 -11 </a:t>
            </a:r>
            <a:r>
              <a:rPr lang="ru-RU" sz="2600" dirty="0" err="1">
                <a:latin typeface="+mn-lt"/>
                <a:cs typeface="+mn-cs"/>
              </a:rPr>
              <a:t>кл</a:t>
            </a:r>
            <a:r>
              <a:rPr lang="ru-RU" sz="2600" dirty="0">
                <a:latin typeface="+mn-lt"/>
                <a:cs typeface="+mn-cs"/>
              </a:rPr>
              <a:t>.: Учебник</a:t>
            </a:r>
            <a:r>
              <a:rPr lang="en-US" sz="2600" dirty="0">
                <a:latin typeface="+mn-lt"/>
                <a:cs typeface="+mn-cs"/>
              </a:rPr>
              <a:t> </a:t>
            </a:r>
            <a:r>
              <a:rPr lang="ru-RU" sz="2600" dirty="0">
                <a:latin typeface="+mn-lt"/>
                <a:cs typeface="+mn-cs"/>
              </a:rPr>
              <a:t>для </a:t>
            </a:r>
            <a:r>
              <a:rPr lang="ru-RU" sz="2600" dirty="0" err="1">
                <a:latin typeface="+mn-lt"/>
                <a:cs typeface="+mn-cs"/>
              </a:rPr>
              <a:t>общеобразоват</a:t>
            </a:r>
            <a:r>
              <a:rPr lang="ru-RU" sz="2600" dirty="0">
                <a:latin typeface="+mn-lt"/>
                <a:cs typeface="+mn-cs"/>
              </a:rPr>
              <a:t>. учреждений</a:t>
            </a:r>
            <a:r>
              <a:rPr lang="en-US" sz="2600" dirty="0">
                <a:latin typeface="+mn-lt"/>
                <a:cs typeface="+mn-cs"/>
              </a:rPr>
              <a:t> / </a:t>
            </a:r>
            <a:r>
              <a:rPr lang="ru-RU" sz="2600" dirty="0">
                <a:latin typeface="+mn-lt"/>
                <a:cs typeface="+mn-cs"/>
              </a:rPr>
              <a:t>А. Г. Мордкович. : 10-е – изд. – М.: Мнемозина, 2009;</a:t>
            </a:r>
            <a:r>
              <a:rPr lang="en-US" sz="2600" dirty="0">
                <a:latin typeface="+mn-lt"/>
                <a:cs typeface="+mn-cs"/>
              </a:rPr>
              <a:t> </a:t>
            </a:r>
            <a:r>
              <a:rPr lang="en-US" sz="2600" dirty="0">
                <a:latin typeface="+mn-lt"/>
                <a:cs typeface="+mn-cs"/>
                <a:hlinkClick r:id="rId2"/>
              </a:rPr>
              <a:t>https://docbaza.ru/urok/algebra/10/014/</a:t>
            </a:r>
            <a:endParaRPr lang="ru-RU" sz="2600" dirty="0">
              <a:latin typeface="+mn-lt"/>
              <a:cs typeface="+mn-cs"/>
            </a:endParaRPr>
          </a:p>
          <a:p>
            <a:pPr marL="365125" indent="-282575" algn="just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ru-RU" sz="2600" dirty="0">
                <a:latin typeface="+mn-lt"/>
                <a:cs typeface="+mn-cs"/>
              </a:rPr>
              <a:t>2) Алгебра и начала анализа. 10 -11 </a:t>
            </a:r>
            <a:r>
              <a:rPr lang="ru-RU" sz="2600" dirty="0" err="1">
                <a:latin typeface="+mn-lt"/>
                <a:cs typeface="+mn-cs"/>
              </a:rPr>
              <a:t>кл</a:t>
            </a:r>
            <a:r>
              <a:rPr lang="ru-RU" sz="2600" dirty="0">
                <a:latin typeface="+mn-lt"/>
                <a:cs typeface="+mn-cs"/>
              </a:rPr>
              <a:t>.: Задачник для </a:t>
            </a:r>
            <a:r>
              <a:rPr lang="ru-RU" sz="2600" dirty="0" err="1">
                <a:latin typeface="+mn-lt"/>
                <a:cs typeface="+mn-cs"/>
              </a:rPr>
              <a:t>общеобразоват</a:t>
            </a:r>
            <a:r>
              <a:rPr lang="ru-RU" sz="2600" dirty="0">
                <a:latin typeface="+mn-lt"/>
                <a:cs typeface="+mn-cs"/>
              </a:rPr>
              <a:t>. Учреждений</a:t>
            </a:r>
            <a:r>
              <a:rPr lang="en-US" sz="2600" dirty="0">
                <a:latin typeface="+mn-lt"/>
                <a:cs typeface="+mn-cs"/>
              </a:rPr>
              <a:t> / </a:t>
            </a:r>
            <a:r>
              <a:rPr lang="ru-RU" sz="2600" dirty="0">
                <a:latin typeface="+mn-lt"/>
                <a:cs typeface="+mn-cs"/>
              </a:rPr>
              <a:t>А. Г. Мордкович, Л. О. Денисова, Т. Н. </a:t>
            </a:r>
            <a:r>
              <a:rPr lang="ru-RU" sz="2600" dirty="0" err="1">
                <a:latin typeface="+mn-lt"/>
                <a:cs typeface="+mn-cs"/>
              </a:rPr>
              <a:t>Мишустина</a:t>
            </a:r>
            <a:r>
              <a:rPr lang="ru-RU" sz="2600" dirty="0">
                <a:latin typeface="+mn-lt"/>
                <a:cs typeface="+mn-cs"/>
              </a:rPr>
              <a:t>, Е. Е. </a:t>
            </a:r>
            <a:r>
              <a:rPr lang="ru-RU" sz="2600" dirty="0" err="1">
                <a:latin typeface="+mn-lt"/>
                <a:cs typeface="+mn-cs"/>
              </a:rPr>
              <a:t>Тульчикова</a:t>
            </a:r>
            <a:r>
              <a:rPr lang="ru-RU" sz="2600" dirty="0">
                <a:latin typeface="+mn-lt"/>
                <a:cs typeface="+mn-cs"/>
              </a:rPr>
              <a:t>. - 10-е – изд. – М.: Мнемозина,2009;</a:t>
            </a:r>
            <a:r>
              <a:rPr lang="en-US" sz="2600" dirty="0">
                <a:latin typeface="+mn-lt"/>
                <a:cs typeface="+mn-cs"/>
              </a:rPr>
              <a:t> </a:t>
            </a:r>
            <a:r>
              <a:rPr lang="en-US" sz="2600" dirty="0">
                <a:latin typeface="+mn-lt"/>
                <a:cs typeface="+mn-cs"/>
                <a:hlinkClick r:id="rId3"/>
              </a:rPr>
              <a:t>https://docbaza.ru/urok/algebra/10/015/001.html</a:t>
            </a:r>
            <a:endParaRPr lang="ru-RU" sz="2600" dirty="0">
              <a:latin typeface="+mn-lt"/>
              <a:cs typeface="+mn-cs"/>
            </a:endParaRPr>
          </a:p>
          <a:p>
            <a:pPr marL="365125" indent="-282575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ru-RU" sz="2600" dirty="0">
                <a:latin typeface="+mn-lt"/>
                <a:cs typeface="+mn-cs"/>
              </a:rPr>
              <a:t>3) Видеоурок</a:t>
            </a:r>
            <a:r>
              <a:rPr lang="ru-RU" sz="2600" dirty="0">
                <a:latin typeface="+mn-lt"/>
                <a:cs typeface="+mn-cs"/>
              </a:rPr>
              <a:t> по теме: </a:t>
            </a:r>
            <a:r>
              <a:rPr lang="ru-RU" sz="2600" dirty="0" smtClean="0">
                <a:latin typeface="+mn-lt"/>
                <a:cs typeface="+mn-cs"/>
              </a:rPr>
              <a:t>«Что такое первообразная функции»</a:t>
            </a:r>
            <a:endParaRPr lang="ru-RU" sz="2600" dirty="0">
              <a:latin typeface="+mn-lt"/>
              <a:cs typeface="+mn-cs"/>
            </a:endParaRPr>
          </a:p>
          <a:p>
            <a:pPr marL="365125" indent="-282575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sz="2600" dirty="0">
                <a:latin typeface="+mn-lt"/>
                <a:cs typeface="+mn-cs"/>
              </a:rPr>
              <a:t> </a:t>
            </a:r>
            <a:r>
              <a:rPr lang="en-US" sz="2600" dirty="0" smtClean="0">
                <a:latin typeface="+mn-lt"/>
              </a:rPr>
              <a:t>https://www.youtube.com/watch?v=B5UTLOMzYBM</a:t>
            </a:r>
            <a:endParaRPr lang="ru-RU" sz="2600" dirty="0">
              <a:latin typeface="+mn-lt"/>
              <a:cs typeface="+mn-cs"/>
            </a:endParaRPr>
          </a:p>
          <a:p>
            <a:pPr marL="365125" indent="-282575" algn="just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endParaRPr lang="ru-RU" sz="2600" dirty="0">
              <a:latin typeface="+mn-lt"/>
              <a:cs typeface="+mn-cs"/>
            </a:endParaRPr>
          </a:p>
          <a:p>
            <a:pPr marL="365125" indent="-282575" algn="just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ru-RU" sz="2600" dirty="0">
              <a:latin typeface="+mn-lt"/>
              <a:cs typeface="+mn-cs"/>
            </a:endParaRPr>
          </a:p>
          <a:p>
            <a:pPr marL="365125" indent="-282575" algn="just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endParaRPr lang="ru-RU" sz="2600" dirty="0">
              <a:latin typeface="+mn-lt"/>
              <a:cs typeface="+mn-cs"/>
            </a:endParaRPr>
          </a:p>
        </p:txBody>
      </p:sp>
      <p:sp>
        <p:nvSpPr>
          <p:cNvPr id="11267" name="Заголовок 2"/>
          <p:cNvSpPr>
            <a:spLocks noGrp="1"/>
          </p:cNvSpPr>
          <p:nvPr>
            <p:ph type="title"/>
          </p:nvPr>
        </p:nvSpPr>
        <p:spPr>
          <a:xfrm>
            <a:off x="642938" y="0"/>
            <a:ext cx="7467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Используемая литература:</a:t>
            </a:r>
            <a:endParaRPr lang="ru-RU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6088" y="103188"/>
            <a:ext cx="8353425" cy="10779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Используя определение производной функции,  решают ряд задач в алгебре, физике, химии.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17488" y="1255713"/>
            <a:ext cx="95392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Рассмотрим физический смысл производной</a:t>
            </a:r>
            <a:r>
              <a:rPr lang="ru-RU" sz="36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Овал 1"/>
          <p:cNvSpPr/>
          <p:nvPr/>
        </p:nvSpPr>
        <p:spPr>
          <a:xfrm>
            <a:off x="935038" y="5051425"/>
            <a:ext cx="233362" cy="28892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168400" y="5195888"/>
            <a:ext cx="194468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307975" y="4221163"/>
            <a:ext cx="21574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материальная </a:t>
            </a:r>
          </a:p>
          <a:p>
            <a:pPr algn="ctr"/>
            <a:r>
              <a:rPr lang="ru-RU" sz="24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точка</a:t>
            </a:r>
          </a:p>
        </p:txBody>
      </p:sp>
      <p:sp>
        <p:nvSpPr>
          <p:cNvPr id="12" name="TextBox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25542" y="5204197"/>
            <a:ext cx="2172390" cy="1200329"/>
          </a:xfrm>
          <a:prstGeom prst="rect">
            <a:avLst/>
          </a:prstGeom>
          <a:blipFill rotWithShape="1">
            <a:blip r:embed="rId2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968375" y="6181725"/>
            <a:ext cx="3736975" cy="0"/>
          </a:xfrm>
          <a:prstGeom prst="straightConnector1">
            <a:avLst/>
          </a:prstGeom>
          <a:ln w="38100">
            <a:solidFill>
              <a:srgbClr val="00582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051300" y="5657850"/>
            <a:ext cx="29114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s(t) </a:t>
            </a:r>
            <a:r>
              <a:rPr lang="ru-RU" sz="24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закон </a:t>
            </a:r>
          </a:p>
          <a:p>
            <a:pPr algn="ctr"/>
            <a:r>
              <a:rPr lang="ru-RU" sz="24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движения</a:t>
            </a:r>
          </a:p>
          <a:p>
            <a:pPr algn="ctr"/>
            <a:endParaRPr lang="ru-RU" sz="2400" i="1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17" name="TextBox 1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2866" y="1901292"/>
            <a:ext cx="8303042" cy="2080570"/>
          </a:xfrm>
          <a:prstGeom prst="rect">
            <a:avLst/>
          </a:prstGeom>
          <a:blipFill rotWithShape="1">
            <a:blip r:embed="rId3" cstate="print"/>
            <a:stretch>
              <a:fillRect l="-220" t="-4106" b="-8798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1" name="TextBox 2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51367" y="4291812"/>
            <a:ext cx="2877775" cy="944169"/>
          </a:xfrm>
          <a:prstGeom prst="rect">
            <a:avLst/>
          </a:prstGeom>
          <a:blipFill rotWithShape="1">
            <a:blip r:embed="rId4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" grpId="0" animBg="1"/>
      <p:bldP spid="11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3"/>
          <p:cNvSpPr>
            <a:spLocks noChangeArrowheads="1"/>
          </p:cNvSpPr>
          <p:nvPr/>
        </p:nvSpPr>
        <p:spPr bwMode="auto">
          <a:xfrm>
            <a:off x="336550" y="333375"/>
            <a:ext cx="8569325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Задача: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     Точка движется прямолинейно  по закону     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 baseline="30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+ 2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( где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) – измеряется в м).     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            Найдите скорость точки в момент времени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=2с.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606425" y="2271713"/>
            <a:ext cx="17256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 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276600" y="3249613"/>
            <a:ext cx="995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v(t) </a:t>
            </a:r>
            <a:r>
              <a:rPr lang="ru-RU" sz="280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244850" y="4068763"/>
            <a:ext cx="1076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80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(2) =</a:t>
            </a:r>
          </a:p>
        </p:txBody>
      </p:sp>
      <p:sp>
        <p:nvSpPr>
          <p:cNvPr id="9" name="Прямоугольник 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291013" y="4051300"/>
            <a:ext cx="2539478" cy="523220"/>
          </a:xfrm>
          <a:prstGeom prst="rect">
            <a:avLst/>
          </a:prstGeom>
          <a:blipFill rotWithShape="1">
            <a:blip r:embed="rId2"/>
            <a:stretch>
              <a:fillRect l="-5048" t="-11765" r="-3846" b="-32941"/>
            </a:stretch>
          </a:blip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4267200" y="3265488"/>
            <a:ext cx="1108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3t</a:t>
            </a:r>
            <a:r>
              <a:rPr lang="ru-RU" sz="2800" baseline="3000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80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+ 2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5345113" y="5157788"/>
            <a:ext cx="2298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Ответ: 14 м</a:t>
            </a:r>
            <a:r>
              <a:rPr lang="en-US" sz="280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с.</a:t>
            </a:r>
          </a:p>
        </p:txBody>
      </p:sp>
      <p:sp>
        <p:nvSpPr>
          <p:cNvPr id="12" name="Прямоугольник 1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351397" y="2414305"/>
            <a:ext cx="2223109" cy="603242"/>
          </a:xfrm>
          <a:prstGeom prst="rect">
            <a:avLst/>
          </a:prstGeom>
          <a:blipFill rotWithShape="1">
            <a:blip r:embed="rId3" cstate="print"/>
            <a:stretch>
              <a:fillRect l="-2473" t="-10101" r="-6044" b="-32323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4572000"/>
            <a:ext cx="6461125" cy="10668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       </a:t>
            </a:r>
            <a:endParaRPr lang="ru-RU" smtClean="0"/>
          </a:p>
        </p:txBody>
      </p:sp>
      <p:sp>
        <p:nvSpPr>
          <p:cNvPr id="13315" name="Прямоугольник 3"/>
          <p:cNvSpPr>
            <a:spLocks noChangeArrowheads="1"/>
          </p:cNvSpPr>
          <p:nvPr/>
        </p:nvSpPr>
        <p:spPr bwMode="auto">
          <a:xfrm>
            <a:off x="2162175" y="417513"/>
            <a:ext cx="57262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мы сделали за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часть урока?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95288" y="1196975"/>
            <a:ext cx="81375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Повторили </a:t>
            </a:r>
            <a:r>
              <a:rPr lang="ru-RU" sz="28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формулы  дифференцирования.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76225" y="2492375"/>
            <a:ext cx="8281988" cy="13843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Ø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Решили задачу на применение производной: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зная закон движения,   нашли скорость при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заданном времени.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76225" y="4437063"/>
            <a:ext cx="81153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rgbClr val="C00000"/>
                </a:solidFill>
                <a:latin typeface="Calibri" pitchFamily="34" charset="0"/>
              </a:rPr>
              <a:t>         </a:t>
            </a:r>
            <a:r>
              <a:rPr lang="ru-RU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математике  часто приходиться решать       </a:t>
            </a:r>
          </a:p>
          <a:p>
            <a:pPr algn="ctr"/>
            <a:r>
              <a:rPr lang="ru-RU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обратную задачу: </a:t>
            </a:r>
          </a:p>
          <a:p>
            <a:pPr algn="ctr"/>
            <a:r>
              <a:rPr lang="ru-RU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зная скорость найти закон движения.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38213" y="7316788"/>
            <a:ext cx="6461125" cy="74612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14339" name="Прямоугольник 3"/>
          <p:cNvSpPr>
            <a:spLocks noChangeArrowheads="1"/>
          </p:cNvSpPr>
          <p:nvPr/>
        </p:nvSpPr>
        <p:spPr bwMode="auto">
          <a:xfrm>
            <a:off x="136525" y="200025"/>
            <a:ext cx="141446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Задача: 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31938" y="158750"/>
            <a:ext cx="747553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По прямой движется материальная точка, скорость которой в момент времени </a:t>
            </a:r>
            <a:r>
              <a:rPr lang="en-US" sz="280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 задается формулой  </a:t>
            </a:r>
            <a:r>
              <a:rPr lang="en-US" sz="280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80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) = 3</a:t>
            </a:r>
            <a:r>
              <a:rPr lang="en-US" sz="280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 baseline="3000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. Найдите закон движения. </a:t>
            </a:r>
          </a:p>
          <a:p>
            <a:r>
              <a:rPr lang="ru-RU" sz="280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-1588" y="1712913"/>
            <a:ext cx="17256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r>
              <a:rPr lang="ru-RU" sz="2800">
                <a:solidFill>
                  <a:srgbClr val="C000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741488" y="1744663"/>
            <a:ext cx="44243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Пусть </a:t>
            </a: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– закон движения</a:t>
            </a:r>
          </a:p>
        </p:txBody>
      </p:sp>
      <p:sp>
        <p:nvSpPr>
          <p:cNvPr id="8" name="Прямоугольник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784577" y="2234342"/>
            <a:ext cx="3219471" cy="560090"/>
          </a:xfrm>
          <a:prstGeom prst="rect">
            <a:avLst/>
          </a:prstGeom>
          <a:blipFill rotWithShape="1">
            <a:blip r:embed="rId2" cstate="print"/>
            <a:stretch>
              <a:fillRect l="-3977" t="-7692" b="-27473"/>
            </a:stretch>
          </a:blipFill>
          <a:ln>
            <a:noFill/>
          </a:ln>
          <a:extLst/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5375275" y="2214563"/>
            <a:ext cx="33734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7434"/>
                </a:solidFill>
                <a:latin typeface="Times New Roman" pitchFamily="18" charset="0"/>
                <a:cs typeface="Times New Roman" pitchFamily="18" charset="0"/>
              </a:rPr>
              <a:t>надо найти  функцию,  производная которой               равна 3</a:t>
            </a:r>
            <a:r>
              <a:rPr lang="en-US" sz="2400">
                <a:solidFill>
                  <a:srgbClr val="007434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aseline="30000">
                <a:solidFill>
                  <a:srgbClr val="007434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>
                <a:solidFill>
                  <a:srgbClr val="007434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sp>
        <p:nvSpPr>
          <p:cNvPr id="10" name="Прямоугольник 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809836" y="2699857"/>
            <a:ext cx="3071482" cy="539315"/>
          </a:xfrm>
          <a:prstGeom prst="rect">
            <a:avLst/>
          </a:prstGeom>
          <a:blipFill rotWithShape="1">
            <a:blip r:embed="rId3" cstate="print"/>
            <a:stretch>
              <a:fillRect t="-9091" r="-3175" b="-32955"/>
            </a:stretch>
          </a:blipFill>
          <a:ln>
            <a:noFill/>
          </a:ln>
          <a:extLst/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276225" y="3302000"/>
            <a:ext cx="6159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Эта задача решена верно, но не полно. 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642938" y="3790950"/>
            <a:ext cx="87836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280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Эта задача имеет бесконечное множество решени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й.</a:t>
            </a:r>
          </a:p>
        </p:txBody>
      </p:sp>
      <p:sp>
        <p:nvSpPr>
          <p:cNvPr id="13" name="Прямоугольник 1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36563" y="4376738"/>
            <a:ext cx="3029804" cy="539315"/>
          </a:xfrm>
          <a:prstGeom prst="rect">
            <a:avLst/>
          </a:prstGeom>
          <a:blipFill rotWithShape="1">
            <a:blip r:embed="rId4" cstate="print"/>
            <a:stretch>
              <a:fillRect l="-4225" t="-7955" r="-2817" b="-31818"/>
            </a:stretch>
          </a:blipFill>
          <a:ln>
            <a:noFill/>
          </a:ln>
          <a:extLst/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3344863" y="4416425"/>
            <a:ext cx="6096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00000"/>
                </a:solidFill>
                <a:latin typeface="Calibri" pitchFamily="34" charset="0"/>
              </a:rPr>
              <a:t>3t</a:t>
            </a:r>
            <a:r>
              <a:rPr lang="en-US" sz="2800" baseline="30000">
                <a:solidFill>
                  <a:srgbClr val="C00000"/>
                </a:solidFill>
                <a:latin typeface="Calibri" pitchFamily="34" charset="0"/>
              </a:rPr>
              <a:t>2</a:t>
            </a:r>
            <a:endParaRPr lang="ru-RU" sz="28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5" name="Прямоугольник 1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95288" y="4886325"/>
            <a:ext cx="3164456" cy="560090"/>
          </a:xfrm>
          <a:prstGeom prst="rect">
            <a:avLst/>
          </a:prstGeom>
          <a:blipFill rotWithShape="1">
            <a:blip r:embed="rId5" cstate="print"/>
            <a:stretch>
              <a:fillRect l="-4046" t="-7692" b="-27473"/>
            </a:stretch>
          </a:blipFill>
          <a:ln>
            <a:noFill/>
          </a:ln>
          <a:extLst/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3328988" y="4872038"/>
            <a:ext cx="6096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00000"/>
                </a:solidFill>
                <a:latin typeface="Calibri" pitchFamily="34" charset="0"/>
              </a:rPr>
              <a:t>3t</a:t>
            </a:r>
            <a:r>
              <a:rPr lang="en-US" sz="2800" baseline="30000">
                <a:solidFill>
                  <a:srgbClr val="C00000"/>
                </a:solidFill>
                <a:latin typeface="Calibri" pitchFamily="34" charset="0"/>
              </a:rPr>
              <a:t>2</a:t>
            </a:r>
            <a:endParaRPr lang="ru-RU" sz="28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7" name="Прямоугольник 1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95288" y="5394325"/>
            <a:ext cx="3164456" cy="560090"/>
          </a:xfrm>
          <a:prstGeom prst="rect">
            <a:avLst/>
          </a:prstGeom>
          <a:blipFill rotWithShape="1">
            <a:blip r:embed="rId6" cstate="print"/>
            <a:stretch>
              <a:fillRect l="-4046" t="-7609" b="-26087"/>
            </a:stretch>
          </a:blipFill>
          <a:ln>
            <a:noFill/>
          </a:ln>
          <a:extLst/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3305175" y="5410200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00000"/>
                </a:solidFill>
                <a:latin typeface="Calibri" pitchFamily="34" charset="0"/>
              </a:rPr>
              <a:t>3t</a:t>
            </a:r>
            <a:r>
              <a:rPr lang="en-US" sz="2800" baseline="30000">
                <a:solidFill>
                  <a:srgbClr val="C00000"/>
                </a:solidFill>
                <a:latin typeface="Calibri" pitchFamily="34" charset="0"/>
              </a:rPr>
              <a:t>2</a:t>
            </a:r>
            <a:endParaRPr lang="ru-RU" sz="28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3559175" y="6022975"/>
            <a:ext cx="6096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C00000"/>
                </a:solidFill>
                <a:latin typeface="Calibri" pitchFamily="34" charset="0"/>
              </a:rPr>
              <a:t>3</a:t>
            </a:r>
            <a:r>
              <a:rPr lang="en-US" sz="2800">
                <a:solidFill>
                  <a:srgbClr val="C00000"/>
                </a:solidFill>
                <a:latin typeface="Calibri" pitchFamily="34" charset="0"/>
              </a:rPr>
              <a:t>t</a:t>
            </a:r>
            <a:r>
              <a:rPr lang="ru-RU" sz="2800" baseline="30000">
                <a:solidFill>
                  <a:srgbClr val="C00000"/>
                </a:solidFill>
                <a:latin typeface="Calibri" pitchFamily="34" charset="0"/>
              </a:rPr>
              <a:t>2</a:t>
            </a:r>
            <a:endParaRPr lang="ru-RU" sz="28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5180013" y="4416425"/>
            <a:ext cx="376237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7434"/>
                </a:solidFill>
                <a:latin typeface="Times New Roman" pitchFamily="18" charset="0"/>
                <a:cs typeface="Times New Roman" pitchFamily="18" charset="0"/>
              </a:rPr>
              <a:t>можно сделать вывод, что любая функция вида 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)=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>
                <a:solidFill>
                  <a:srgbClr val="007434"/>
                </a:solidFill>
                <a:latin typeface="Times New Roman" pitchFamily="18" charset="0"/>
                <a:cs typeface="Times New Roman" pitchFamily="18" charset="0"/>
              </a:rPr>
              <a:t>является решением данной задачи, где 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>
                <a:solidFill>
                  <a:srgbClr val="007434"/>
                </a:solidFill>
                <a:latin typeface="Times New Roman" pitchFamily="18" charset="0"/>
                <a:cs typeface="Times New Roman" pitchFamily="18" charset="0"/>
              </a:rPr>
              <a:t> любое число.</a:t>
            </a:r>
          </a:p>
        </p:txBody>
      </p:sp>
      <p:sp>
        <p:nvSpPr>
          <p:cNvPr id="23" name="Прямоугольник 2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6342" y="5934075"/>
            <a:ext cx="3378682" cy="700705"/>
          </a:xfrm>
          <a:prstGeom prst="rect">
            <a:avLst/>
          </a:prstGeom>
          <a:blipFill rotWithShape="1">
            <a:blip r:embed="rId7" cstate="print"/>
            <a:stretch>
              <a:fillRect l="-3791" b="-10435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89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94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99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04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09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120" presetID="26" presetClass="entr" presetSubtype="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1" grpId="0"/>
      <p:bldP spid="12" grpId="0"/>
      <p:bldP spid="14" grpId="0"/>
      <p:bldP spid="16" grpId="0"/>
      <p:bldP spid="18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685800" y="6623050"/>
            <a:ext cx="6461125" cy="46038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15363" name="Прямоугольник 7"/>
          <p:cNvSpPr>
            <a:spLocks noChangeArrowheads="1"/>
          </p:cNvSpPr>
          <p:nvPr/>
        </p:nvSpPr>
        <p:spPr bwMode="auto">
          <a:xfrm>
            <a:off x="215900" y="69850"/>
            <a:ext cx="82804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При решении задачи, мы, зная производную функции,  восстановили ее первичный образ.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-130175" y="1182688"/>
            <a:ext cx="907415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     </a:t>
            </a:r>
            <a:r>
              <a:rPr lang="ru-RU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 операция восстановления  - операция  </a:t>
            </a:r>
          </a:p>
          <a:p>
            <a:r>
              <a:rPr lang="ru-RU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интегрирования.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5288" y="2260600"/>
            <a:ext cx="8208962" cy="10763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Восстановленная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функция –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первообразная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           ( первичный образ функции)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215900" y="4221163"/>
            <a:ext cx="226853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007434"/>
                </a:solidFill>
                <a:latin typeface="Times New Roman" pitchFamily="18" charset="0"/>
                <a:cs typeface="Times New Roman" pitchFamily="18" charset="0"/>
              </a:rPr>
              <a:t>Операция</a:t>
            </a:r>
          </a:p>
          <a:p>
            <a:r>
              <a:rPr lang="ru-RU" sz="2800">
                <a:solidFill>
                  <a:srgbClr val="007434"/>
                </a:solidFill>
                <a:latin typeface="Times New Roman" pitchFamily="18" charset="0"/>
                <a:cs typeface="Times New Roman" pitchFamily="18" charset="0"/>
              </a:rPr>
              <a:t>дифферен-цирования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2195513" y="4364038"/>
            <a:ext cx="0" cy="10445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557463" y="3746500"/>
            <a:ext cx="2879725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 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 = F</a:t>
            </a:r>
            <a:r>
              <a:rPr lang="ru-RU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(х)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(первообразная)</a:t>
            </a:r>
          </a:p>
          <a:p>
            <a:r>
              <a:rPr lang="ru-RU" sz="2800">
                <a:solidFill>
                  <a:srgbClr val="002060"/>
                </a:solidFill>
                <a:latin typeface="Calibri" pitchFamily="34" charset="0"/>
              </a:rPr>
              <a:t> 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5940425" y="4221163"/>
            <a:ext cx="220821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7434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>
                <a:solidFill>
                  <a:srgbClr val="007434"/>
                </a:solidFill>
                <a:latin typeface="Times New Roman" pitchFamily="18" charset="0"/>
                <a:cs typeface="Times New Roman" pitchFamily="18" charset="0"/>
              </a:rPr>
              <a:t>Операция   </a:t>
            </a:r>
          </a:p>
          <a:p>
            <a:r>
              <a:rPr lang="ru-RU" sz="2800">
                <a:solidFill>
                  <a:srgbClr val="007434"/>
                </a:solidFill>
                <a:latin typeface="Times New Roman" pitchFamily="18" charset="0"/>
                <a:cs typeface="Times New Roman" pitchFamily="18" charset="0"/>
              </a:rPr>
              <a:t>  интегри-  </a:t>
            </a:r>
          </a:p>
          <a:p>
            <a:r>
              <a:rPr lang="ru-RU" sz="2800">
                <a:solidFill>
                  <a:srgbClr val="007434"/>
                </a:solidFill>
                <a:latin typeface="Times New Roman" pitchFamily="18" charset="0"/>
                <a:cs typeface="Times New Roman" pitchFamily="18" charset="0"/>
              </a:rPr>
              <a:t>  рования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 flipV="1">
            <a:off x="5726113" y="4338638"/>
            <a:ext cx="0" cy="11493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754313" y="4886325"/>
            <a:ext cx="290036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y = f</a:t>
            </a:r>
            <a:r>
              <a:rPr lang="ru-RU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(х)</a:t>
            </a:r>
            <a:r>
              <a:rPr lang="ru-RU" sz="2800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производная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4" grpId="0"/>
      <p:bldP spid="15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1071538" y="2143117"/>
            <a:ext cx="7199313" cy="1643073"/>
          </a:xfrm>
          <a:prstGeom prst="rect">
            <a:avLst/>
          </a:prstGeom>
          <a:solidFill>
            <a:srgbClr val="E0DEE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000100" y="928670"/>
            <a:ext cx="71278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 i="1" dirty="0">
                <a:solidFill>
                  <a:srgbClr val="FF0000"/>
                </a:solidFill>
              </a:rPr>
              <a:t>Первообразной</a:t>
            </a:r>
            <a:r>
              <a:rPr lang="ru-RU" altLang="ru-RU" sz="2400" b="1" i="1" dirty="0">
                <a:solidFill>
                  <a:srgbClr val="002060"/>
                </a:solidFill>
              </a:rPr>
              <a:t> для функции </a:t>
            </a:r>
            <a:r>
              <a:rPr lang="en-US" altLang="ru-RU" sz="2400" b="1" i="1" dirty="0">
                <a:solidFill>
                  <a:srgbClr val="002060"/>
                </a:solidFill>
              </a:rPr>
              <a:t>f(x)</a:t>
            </a:r>
            <a:r>
              <a:rPr lang="ru-RU" altLang="ru-RU" sz="2400" b="1" i="1" dirty="0">
                <a:solidFill>
                  <a:srgbClr val="002060"/>
                </a:solidFill>
              </a:rPr>
              <a:t> называется функция, производная которой равна данной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857224" y="357166"/>
            <a:ext cx="691249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b="1" dirty="0">
                <a:solidFill>
                  <a:srgbClr val="C00000"/>
                </a:solidFill>
              </a:rPr>
              <a:t>            </a:t>
            </a:r>
            <a:r>
              <a:rPr lang="ru-RU" altLang="ru-RU" sz="3200" b="1" dirty="0">
                <a:solidFill>
                  <a:srgbClr val="C00000"/>
                </a:solidFill>
              </a:rPr>
              <a:t>Определение первообразной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142976" y="2214554"/>
            <a:ext cx="7072362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 i="1" dirty="0">
                <a:solidFill>
                  <a:srgbClr val="002060"/>
                </a:solidFill>
                <a:latin typeface="Berlin Sans FB" panose="020E0602020502020306" pitchFamily="34" charset="0"/>
              </a:rPr>
              <a:t>Функция </a:t>
            </a:r>
            <a:r>
              <a:rPr lang="en-US" altLang="ru-RU" sz="2400" b="1" i="1" dirty="0">
                <a:solidFill>
                  <a:srgbClr val="002060"/>
                </a:solidFill>
              </a:rPr>
              <a:t>F(x)</a:t>
            </a:r>
            <a:r>
              <a:rPr lang="en-US" altLang="ru-RU" sz="2400" b="1" i="1" dirty="0">
                <a:solidFill>
                  <a:srgbClr val="002060"/>
                </a:solidFill>
                <a:latin typeface="Berlin Sans FB" panose="020E0602020502020306" pitchFamily="34" charset="0"/>
              </a:rPr>
              <a:t> </a:t>
            </a:r>
            <a:r>
              <a:rPr lang="ru-RU" altLang="ru-RU" sz="2400" b="1" i="1" dirty="0">
                <a:solidFill>
                  <a:srgbClr val="002060"/>
                </a:solidFill>
                <a:latin typeface="Berlin Sans FB" panose="020E0602020502020306" pitchFamily="34" charset="0"/>
              </a:rPr>
              <a:t>называется </a:t>
            </a:r>
            <a:r>
              <a:rPr lang="ru-RU" altLang="ru-RU" sz="2400" b="1" i="1" dirty="0">
                <a:solidFill>
                  <a:srgbClr val="FF0000"/>
                </a:solidFill>
                <a:latin typeface="Berlin Sans FB" panose="020E0602020502020306" pitchFamily="34" charset="0"/>
              </a:rPr>
              <a:t>первообразной</a:t>
            </a:r>
            <a:r>
              <a:rPr lang="ru-RU" altLang="ru-RU" sz="2400" b="1" i="1" dirty="0">
                <a:solidFill>
                  <a:schemeClr val="tx2"/>
                </a:solidFill>
                <a:latin typeface="Berlin Sans FB" panose="020E0602020502020306" pitchFamily="34" charset="0"/>
              </a:rPr>
              <a:t> </a:t>
            </a:r>
            <a:r>
              <a:rPr lang="ru-RU" altLang="ru-RU" sz="2400" b="1" i="1" dirty="0">
                <a:solidFill>
                  <a:srgbClr val="002060"/>
                </a:solidFill>
                <a:latin typeface="Berlin Sans FB" panose="020E0602020502020306" pitchFamily="34" charset="0"/>
              </a:rPr>
              <a:t>для функции </a:t>
            </a:r>
            <a:r>
              <a:rPr lang="en-US" altLang="ru-RU" sz="2400" b="1" i="1" dirty="0">
                <a:solidFill>
                  <a:srgbClr val="002060"/>
                </a:solidFill>
              </a:rPr>
              <a:t>f(x)</a:t>
            </a:r>
            <a:r>
              <a:rPr lang="en-US" altLang="ru-RU" sz="2400" dirty="0">
                <a:solidFill>
                  <a:srgbClr val="002060"/>
                </a:solidFill>
                <a:latin typeface="Berlin Sans FB" panose="020E0602020502020306" pitchFamily="34" charset="0"/>
              </a:rPr>
              <a:t> </a:t>
            </a:r>
            <a:r>
              <a:rPr lang="ru-RU" altLang="ru-RU" sz="2400" b="1" i="1" dirty="0">
                <a:solidFill>
                  <a:srgbClr val="002060"/>
                </a:solidFill>
                <a:latin typeface="Berlin Sans FB" panose="020E0602020502020306" pitchFamily="34" charset="0"/>
              </a:rPr>
              <a:t>на промежутке</a:t>
            </a:r>
            <a:r>
              <a:rPr lang="en-US" altLang="ru-RU" sz="2400" b="1" i="1" dirty="0">
                <a:solidFill>
                  <a:srgbClr val="002060"/>
                </a:solidFill>
                <a:latin typeface="Berlin Sans FB" panose="020E0602020502020306" pitchFamily="34" charset="0"/>
              </a:rPr>
              <a:t> </a:t>
            </a:r>
            <a:r>
              <a:rPr lang="en-US" altLang="ru-RU" sz="2400" b="1" i="1" dirty="0">
                <a:solidFill>
                  <a:srgbClr val="002060"/>
                </a:solidFill>
                <a:latin typeface="Forte" panose="03060902040502070203" pitchFamily="66" charset="0"/>
              </a:rPr>
              <a:t>I </a:t>
            </a:r>
            <a:r>
              <a:rPr lang="ru-RU" altLang="ru-RU" sz="2400" b="1" i="1" dirty="0">
                <a:solidFill>
                  <a:srgbClr val="002060"/>
                </a:solidFill>
              </a:rPr>
              <a:t>,если</a:t>
            </a:r>
            <a:r>
              <a:rPr lang="en-US" altLang="ru-RU" sz="2400" b="1" i="1" dirty="0">
                <a:solidFill>
                  <a:srgbClr val="002060"/>
                </a:solidFill>
              </a:rPr>
              <a:t> </a:t>
            </a:r>
            <a:r>
              <a:rPr lang="ru-RU" altLang="ru-RU" sz="2400" b="1" i="1" dirty="0">
                <a:solidFill>
                  <a:srgbClr val="002060"/>
                </a:solidFill>
              </a:rPr>
              <a:t> для любого х из промежутка </a:t>
            </a:r>
            <a:r>
              <a:rPr lang="en-US" altLang="ru-RU" sz="2400" b="1" i="1" dirty="0">
                <a:solidFill>
                  <a:srgbClr val="002060"/>
                </a:solidFill>
                <a:latin typeface="Forte" panose="03060902040502070203" pitchFamily="66" charset="0"/>
              </a:rPr>
              <a:t>I</a:t>
            </a:r>
            <a:r>
              <a:rPr lang="ru-RU" altLang="ru-RU" sz="2400" b="1" i="1" dirty="0">
                <a:solidFill>
                  <a:srgbClr val="002060"/>
                </a:solidFill>
                <a:latin typeface="Forte" panose="03060902040502070203" pitchFamily="66" charset="0"/>
              </a:rPr>
              <a:t> </a:t>
            </a:r>
            <a:r>
              <a:rPr lang="ru-RU" altLang="ru-RU" sz="2400" b="1" i="1" dirty="0">
                <a:solidFill>
                  <a:srgbClr val="002060"/>
                </a:solidFill>
              </a:rPr>
              <a:t>выполняется равенство:</a:t>
            </a:r>
            <a:endParaRPr lang="en-US" altLang="ru-RU" sz="2400" b="1" i="1" dirty="0">
              <a:solidFill>
                <a:srgbClr val="00206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ru-RU" sz="2400" b="1" i="1" dirty="0">
                <a:latin typeface="Harrington" panose="04040505050A02020702" pitchFamily="82" charset="0"/>
              </a:rPr>
              <a:t> </a:t>
            </a:r>
            <a:endParaRPr lang="ru-RU" altLang="ru-RU" sz="2400" b="1" i="1" dirty="0">
              <a:latin typeface="Harrington" panose="04040505050A02020702" pitchFamily="82" charset="0"/>
            </a:endParaRPr>
          </a:p>
        </p:txBody>
      </p:sp>
      <p:graphicFrame>
        <p:nvGraphicFramePr>
          <p:cNvPr id="1024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24483620"/>
              </p:ext>
            </p:extLst>
          </p:nvPr>
        </p:nvGraphicFramePr>
        <p:xfrm>
          <a:off x="3286116" y="3357562"/>
          <a:ext cx="1403350" cy="333375"/>
        </p:xfrm>
        <a:graphic>
          <a:graphicData uri="http://schemas.openxmlformats.org/presentationml/2006/ole">
            <p:oleObj spid="_x0000_s1026" name="Формула" r:id="rId3" imgW="799920" imgH="215640" progId="Equation.3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3929066"/>
            <a:ext cx="84296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Например,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функция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sin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является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первообразной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функции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 (x) =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dirty="0"/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2285984" y="4286256"/>
            <a:ext cx="4357718" cy="911213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42900" marR="0" lvl="0" indent="-2286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так как </a:t>
            </a:r>
          </a:p>
          <a:p>
            <a:pPr marL="342900" marR="0" lvl="0" indent="-2286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sin </a:t>
            </a:r>
            <a:r>
              <a:rPr kumimoji="0" lang="en-US" sz="4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/>
                <a:cs typeface="Times New Roman" pitchFamily="18" charset="0"/>
              </a:rPr>
              <a:t>′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/>
                <a:cs typeface="Times New Roman" pitchFamily="18" charset="0"/>
              </a:rPr>
              <a:t> =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/>
                <a:cs typeface="Times New Roman" pitchFamily="18" charset="0"/>
              </a:rPr>
              <a:t>cos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kumimoji="0" lang="en-US" sz="4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/>
                <a:cs typeface="Times New Roman" pitchFamily="18" charset="0"/>
              </a:rPr>
              <a:t>x</a:t>
            </a:r>
            <a:endParaRPr kumimoji="0" lang="ru-RU" sz="48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71472" y="5143512"/>
            <a:ext cx="7572428" cy="5715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-10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Функция </a:t>
            </a:r>
            <a:r>
              <a:rPr kumimoji="0" lang="en-US" sz="2000" b="1" i="0" u="none" strike="noStrike" kern="1200" cap="none" spc="-10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F(x) </a:t>
            </a:r>
            <a:r>
              <a:rPr kumimoji="0" lang="ru-RU" sz="2000" b="1" i="0" u="none" strike="noStrike" kern="1200" cap="none" spc="-10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</a:t>
            </a:r>
            <a:r>
              <a:rPr kumimoji="0" lang="en-US" sz="2000" b="1" i="0" u="none" strike="noStrike" kern="1200" cap="none" spc="-10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000" b="1" i="0" u="none" strike="noStrike" kern="1200" cap="none" spc="-10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х</a:t>
            </a:r>
            <a:r>
              <a:rPr kumimoji="0" lang="ru-RU" sz="2000" b="1" i="0" u="none" strike="noStrike" kern="1200" cap="none" spc="-10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Cambria Math"/>
                <a:cs typeface="Times New Roman" pitchFamily="18" charset="0"/>
              </a:rPr>
              <a:t>⁴</a:t>
            </a:r>
            <a:r>
              <a:rPr kumimoji="0" lang="en-US" sz="2000" b="1" i="0" u="none" strike="noStrike" kern="1200" cap="none" spc="-10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000" b="1" i="0" u="none" strike="noStrike" kern="1200" cap="none" spc="-10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Cambria Math"/>
                <a:cs typeface="Times New Roman" pitchFamily="18" charset="0"/>
              </a:rPr>
              <a:t>/4 +5</a:t>
            </a:r>
            <a:r>
              <a:rPr lang="ru-RU" sz="2000" b="1" spc="-1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kumimoji="0" lang="ru-RU" sz="2000" b="1" i="0" u="none" strike="noStrike" kern="1200" cap="none" spc="-10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Cambria Math"/>
                <a:cs typeface="Times New Roman" pitchFamily="18" charset="0"/>
              </a:rPr>
              <a:t>есть первообразная для функции </a:t>
            </a:r>
            <a:r>
              <a:rPr kumimoji="0" lang="en-US" sz="2000" b="1" i="0" u="none" strike="noStrike" kern="1200" cap="none" spc="-10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Cambria Math"/>
                <a:cs typeface="Times New Roman" pitchFamily="18" charset="0"/>
              </a:rPr>
              <a:t>f(x)=x³</a:t>
            </a:r>
            <a:r>
              <a:rPr kumimoji="0" lang="ru-RU" sz="2000" b="1" i="0" u="none" strike="noStrike" kern="1200" cap="none" spc="-10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Cambria Math"/>
                <a:cs typeface="Times New Roman" pitchFamily="18" charset="0"/>
              </a:rPr>
              <a:t>,</a:t>
            </a:r>
            <a:endParaRPr kumimoji="0" lang="ru-RU" sz="2000" b="1" i="0" u="none" strike="noStrike" kern="1200" cap="none" spc="-10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2500298" y="5572140"/>
            <a:ext cx="4614866" cy="114300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2286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так как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2286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/>
                <a:cs typeface="Times New Roman" pitchFamily="18" charset="0"/>
              </a:rPr>
              <a:t>′(x) = (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х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/>
                <a:cs typeface="Times New Roman" pitchFamily="18" charset="0"/>
              </a:rPr>
              <a:t>⁴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/>
                <a:cs typeface="Times New Roman" pitchFamily="18" charset="0"/>
              </a:rPr>
              <a:t>/4 +5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/>
                <a:cs typeface="Times New Roman" pitchFamily="18" charset="0"/>
              </a:rPr>
              <a:t>)′ = 4x³/4 = x³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409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 animBg="1"/>
      <p:bldP spid="10244" grpId="0"/>
      <p:bldP spid="102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Основное </a:t>
            </a:r>
            <a:r>
              <a:rPr lang="ru-RU" b="1" dirty="0" smtClean="0">
                <a:solidFill>
                  <a:srgbClr val="C00000"/>
                </a:solidFill>
              </a:rPr>
              <a:t>свойство первообразных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428736"/>
            <a:ext cx="7772400" cy="1766886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   </a:t>
            </a:r>
            <a:r>
              <a:rPr lang="ru-RU" sz="2800" dirty="0" smtClean="0">
                <a:solidFill>
                  <a:srgbClr val="002060"/>
                </a:solidFill>
              </a:rPr>
              <a:t>Если </a:t>
            </a:r>
            <a:r>
              <a:rPr lang="en-US" sz="2800" dirty="0" smtClean="0">
                <a:solidFill>
                  <a:srgbClr val="002060"/>
                </a:solidFill>
              </a:rPr>
              <a:t>F(x) – </a:t>
            </a:r>
            <a:r>
              <a:rPr lang="ru-RU" sz="2800" dirty="0" smtClean="0">
                <a:solidFill>
                  <a:srgbClr val="002060"/>
                </a:solidFill>
              </a:rPr>
              <a:t>первообразная функции </a:t>
            </a:r>
            <a:r>
              <a:rPr lang="en-US" sz="2800" dirty="0" smtClean="0">
                <a:solidFill>
                  <a:srgbClr val="002060"/>
                </a:solidFill>
              </a:rPr>
              <a:t>f(x), </a:t>
            </a:r>
            <a:r>
              <a:rPr lang="ru-RU" sz="2800" dirty="0" smtClean="0">
                <a:solidFill>
                  <a:srgbClr val="002060"/>
                </a:solidFill>
              </a:rPr>
              <a:t>то и функция </a:t>
            </a:r>
            <a:r>
              <a:rPr lang="en-US" sz="2800" dirty="0" smtClean="0">
                <a:solidFill>
                  <a:srgbClr val="002060"/>
                </a:solidFill>
              </a:rPr>
              <a:t>F(x)+C, </a:t>
            </a:r>
            <a:r>
              <a:rPr lang="ru-RU" sz="2800" dirty="0" smtClean="0">
                <a:solidFill>
                  <a:srgbClr val="002060"/>
                </a:solidFill>
              </a:rPr>
              <a:t>где </a:t>
            </a:r>
            <a:r>
              <a:rPr lang="en-US" sz="2800" dirty="0" smtClean="0">
                <a:solidFill>
                  <a:srgbClr val="002060"/>
                </a:solidFill>
              </a:rPr>
              <a:t>C – </a:t>
            </a:r>
            <a:r>
              <a:rPr lang="ru-RU" sz="2800" dirty="0" smtClean="0">
                <a:solidFill>
                  <a:srgbClr val="002060"/>
                </a:solidFill>
              </a:rPr>
              <a:t>произвольная постоянная, также является первообразной функции </a:t>
            </a:r>
            <a:r>
              <a:rPr lang="en-US" sz="2800" dirty="0" smtClean="0">
                <a:solidFill>
                  <a:srgbClr val="002060"/>
                </a:solidFill>
              </a:rPr>
              <a:t>f(x).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0" y="4000504"/>
            <a:ext cx="4271938" cy="285752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Графики всех первообразных данной функции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f(x)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получаются</a:t>
            </a:r>
            <a:r>
              <a:rPr kumimoji="0" lang="ru-RU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из графика какой-либо одной первообразной параллельными переносами вдоль оси </a:t>
            </a:r>
            <a:r>
              <a:rPr lang="en-US" sz="2600" dirty="0" smtClean="0"/>
              <a:t>y.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71538" y="2786066"/>
            <a:ext cx="7772400" cy="1143000"/>
          </a:xfrm>
          <a:prstGeom prst="rect">
            <a:avLst/>
          </a:prstGeom>
        </p:spPr>
        <p:txBody>
          <a:bodyPr bIns="91440" anchor="b" anchorCtr="0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Геометрическая интерпретация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6" name="Группа 13"/>
          <p:cNvGrpSpPr/>
          <p:nvPr/>
        </p:nvGrpSpPr>
        <p:grpSpPr>
          <a:xfrm>
            <a:off x="857224" y="4143380"/>
            <a:ext cx="3076546" cy="2072496"/>
            <a:chOff x="857224" y="4143380"/>
            <a:chExt cx="3076546" cy="2072496"/>
          </a:xfrm>
        </p:grpSpPr>
        <p:cxnSp>
          <p:nvCxnSpPr>
            <p:cNvPr id="7" name="Прямая со стрелкой 6"/>
            <p:cNvCxnSpPr/>
            <p:nvPr/>
          </p:nvCxnSpPr>
          <p:spPr>
            <a:xfrm rot="5400000" flipH="1" flipV="1">
              <a:off x="928662" y="5214950"/>
              <a:ext cx="20002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>
              <a:off x="857224" y="5643578"/>
              <a:ext cx="307183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571604" y="4143380"/>
              <a:ext cx="2808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643306" y="5786454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999744" y="5803392"/>
              <a:ext cx="2706624" cy="304800"/>
            </a:xfrm>
            <a:custGeom>
              <a:avLst/>
              <a:gdLst>
                <a:gd name="connsiteX0" fmla="*/ 0 w 2706624"/>
                <a:gd name="connsiteY0" fmla="*/ 304800 h 304800"/>
                <a:gd name="connsiteX1" fmla="*/ 609600 w 2706624"/>
                <a:gd name="connsiteY1" fmla="*/ 24384 h 304800"/>
                <a:gd name="connsiteX2" fmla="*/ 1999488 w 2706624"/>
                <a:gd name="connsiteY2" fmla="*/ 243840 h 304800"/>
                <a:gd name="connsiteX3" fmla="*/ 2706624 w 2706624"/>
                <a:gd name="connsiteY3" fmla="*/ 0 h 304800"/>
                <a:gd name="connsiteX4" fmla="*/ 2706624 w 2706624"/>
                <a:gd name="connsiteY4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6624" h="304800">
                  <a:moveTo>
                    <a:pt x="0" y="304800"/>
                  </a:moveTo>
                  <a:cubicBezTo>
                    <a:pt x="138176" y="169672"/>
                    <a:pt x="276352" y="34544"/>
                    <a:pt x="609600" y="24384"/>
                  </a:cubicBezTo>
                  <a:cubicBezTo>
                    <a:pt x="942848" y="14224"/>
                    <a:pt x="1649984" y="247904"/>
                    <a:pt x="1999488" y="243840"/>
                  </a:cubicBezTo>
                  <a:cubicBezTo>
                    <a:pt x="2348992" y="239776"/>
                    <a:pt x="2706624" y="0"/>
                    <a:pt x="2706624" y="0"/>
                  </a:cubicBezTo>
                  <a:lnTo>
                    <a:pt x="2706624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Полилиния 14"/>
          <p:cNvSpPr/>
          <p:nvPr/>
        </p:nvSpPr>
        <p:spPr>
          <a:xfrm>
            <a:off x="1000100" y="5500702"/>
            <a:ext cx="2706624" cy="304800"/>
          </a:xfrm>
          <a:custGeom>
            <a:avLst/>
            <a:gdLst>
              <a:gd name="connsiteX0" fmla="*/ 0 w 2706624"/>
              <a:gd name="connsiteY0" fmla="*/ 304800 h 304800"/>
              <a:gd name="connsiteX1" fmla="*/ 609600 w 2706624"/>
              <a:gd name="connsiteY1" fmla="*/ 24384 h 304800"/>
              <a:gd name="connsiteX2" fmla="*/ 1999488 w 2706624"/>
              <a:gd name="connsiteY2" fmla="*/ 243840 h 304800"/>
              <a:gd name="connsiteX3" fmla="*/ 2706624 w 2706624"/>
              <a:gd name="connsiteY3" fmla="*/ 0 h 304800"/>
              <a:gd name="connsiteX4" fmla="*/ 2706624 w 2706624"/>
              <a:gd name="connsiteY4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6624" h="304800">
                <a:moveTo>
                  <a:pt x="0" y="304800"/>
                </a:moveTo>
                <a:cubicBezTo>
                  <a:pt x="138176" y="169672"/>
                  <a:pt x="276352" y="34544"/>
                  <a:pt x="609600" y="24384"/>
                </a:cubicBezTo>
                <a:cubicBezTo>
                  <a:pt x="942848" y="14224"/>
                  <a:pt x="1649984" y="247904"/>
                  <a:pt x="1999488" y="243840"/>
                </a:cubicBezTo>
                <a:cubicBezTo>
                  <a:pt x="2348992" y="239776"/>
                  <a:pt x="2706624" y="0"/>
                  <a:pt x="2706624" y="0"/>
                </a:cubicBezTo>
                <a:lnTo>
                  <a:pt x="2706624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Полилиния 15"/>
          <p:cNvSpPr/>
          <p:nvPr/>
        </p:nvSpPr>
        <p:spPr>
          <a:xfrm>
            <a:off x="1000100" y="5143512"/>
            <a:ext cx="2706624" cy="304800"/>
          </a:xfrm>
          <a:custGeom>
            <a:avLst/>
            <a:gdLst>
              <a:gd name="connsiteX0" fmla="*/ 0 w 2706624"/>
              <a:gd name="connsiteY0" fmla="*/ 304800 h 304800"/>
              <a:gd name="connsiteX1" fmla="*/ 609600 w 2706624"/>
              <a:gd name="connsiteY1" fmla="*/ 24384 h 304800"/>
              <a:gd name="connsiteX2" fmla="*/ 1999488 w 2706624"/>
              <a:gd name="connsiteY2" fmla="*/ 243840 h 304800"/>
              <a:gd name="connsiteX3" fmla="*/ 2706624 w 2706624"/>
              <a:gd name="connsiteY3" fmla="*/ 0 h 304800"/>
              <a:gd name="connsiteX4" fmla="*/ 2706624 w 2706624"/>
              <a:gd name="connsiteY4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6624" h="304800">
                <a:moveTo>
                  <a:pt x="0" y="304800"/>
                </a:moveTo>
                <a:cubicBezTo>
                  <a:pt x="138176" y="169672"/>
                  <a:pt x="276352" y="34544"/>
                  <a:pt x="609600" y="24384"/>
                </a:cubicBezTo>
                <a:cubicBezTo>
                  <a:pt x="942848" y="14224"/>
                  <a:pt x="1649984" y="247904"/>
                  <a:pt x="1999488" y="243840"/>
                </a:cubicBezTo>
                <a:cubicBezTo>
                  <a:pt x="2348992" y="239776"/>
                  <a:pt x="2706624" y="0"/>
                  <a:pt x="2706624" y="0"/>
                </a:cubicBezTo>
                <a:lnTo>
                  <a:pt x="2706624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Полилиния 16"/>
          <p:cNvSpPr/>
          <p:nvPr/>
        </p:nvSpPr>
        <p:spPr>
          <a:xfrm>
            <a:off x="1000100" y="4786322"/>
            <a:ext cx="2706624" cy="304800"/>
          </a:xfrm>
          <a:custGeom>
            <a:avLst/>
            <a:gdLst>
              <a:gd name="connsiteX0" fmla="*/ 0 w 2706624"/>
              <a:gd name="connsiteY0" fmla="*/ 304800 h 304800"/>
              <a:gd name="connsiteX1" fmla="*/ 609600 w 2706624"/>
              <a:gd name="connsiteY1" fmla="*/ 24384 h 304800"/>
              <a:gd name="connsiteX2" fmla="*/ 1999488 w 2706624"/>
              <a:gd name="connsiteY2" fmla="*/ 243840 h 304800"/>
              <a:gd name="connsiteX3" fmla="*/ 2706624 w 2706624"/>
              <a:gd name="connsiteY3" fmla="*/ 0 h 304800"/>
              <a:gd name="connsiteX4" fmla="*/ 2706624 w 2706624"/>
              <a:gd name="connsiteY4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6624" h="304800">
                <a:moveTo>
                  <a:pt x="0" y="304800"/>
                </a:moveTo>
                <a:cubicBezTo>
                  <a:pt x="138176" y="169672"/>
                  <a:pt x="276352" y="34544"/>
                  <a:pt x="609600" y="24384"/>
                </a:cubicBezTo>
                <a:cubicBezTo>
                  <a:pt x="942848" y="14224"/>
                  <a:pt x="1649984" y="247904"/>
                  <a:pt x="1999488" y="243840"/>
                </a:cubicBezTo>
                <a:cubicBezTo>
                  <a:pt x="2348992" y="239776"/>
                  <a:pt x="2706624" y="0"/>
                  <a:pt x="2706624" y="0"/>
                </a:cubicBezTo>
                <a:lnTo>
                  <a:pt x="2706624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5" grpId="0" animBg="1"/>
      <p:bldP spid="16" grpId="0" animBg="1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Соседство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Соседство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Соседство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2103</TotalTime>
  <Words>838</Words>
  <Application>Microsoft Office PowerPoint</Application>
  <PresentationFormat>Экран (4:3)</PresentationFormat>
  <Paragraphs>176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Соседство</vt:lpstr>
      <vt:lpstr>3_Соседство</vt:lpstr>
      <vt:lpstr>4_Соседство</vt:lpstr>
      <vt:lpstr>1_Соседство</vt:lpstr>
      <vt:lpstr>Microsoft Equation 3.0</vt:lpstr>
      <vt:lpstr>      Первообразная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Основное свойство первообразных</vt:lpstr>
      <vt:lpstr>Слайд 10</vt:lpstr>
      <vt:lpstr>Взаимно-обратные операции</vt:lpstr>
      <vt:lpstr>Слайд 12</vt:lpstr>
      <vt:lpstr>Слайд 13</vt:lpstr>
      <vt:lpstr>Образцы решения</vt:lpstr>
      <vt:lpstr>Найдите общий вид первообразных для функций:</vt:lpstr>
      <vt:lpstr>Найдите общий вид первообразных для функций:</vt:lpstr>
      <vt:lpstr>Найдите общий вид первообразных для функций:</vt:lpstr>
      <vt:lpstr>Слайд 18</vt:lpstr>
      <vt:lpstr>Слайд 19</vt:lpstr>
      <vt:lpstr>Используемая литература: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SERGEY</cp:lastModifiedBy>
  <cp:revision>175</cp:revision>
  <dcterms:created xsi:type="dcterms:W3CDTF">2012-04-01T08:16:02Z</dcterms:created>
  <dcterms:modified xsi:type="dcterms:W3CDTF">2020-05-18T15:15:25Z</dcterms:modified>
</cp:coreProperties>
</file>