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6" r:id="rId2"/>
    <p:sldId id="280" r:id="rId3"/>
    <p:sldId id="289" r:id="rId4"/>
    <p:sldId id="258" r:id="rId5"/>
    <p:sldId id="28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2" r:id="rId17"/>
    <p:sldId id="276" r:id="rId18"/>
    <p:sldId id="283" r:id="rId19"/>
    <p:sldId id="284" r:id="rId20"/>
    <p:sldId id="285" r:id="rId21"/>
    <p:sldId id="286" r:id="rId22"/>
    <p:sldId id="287" r:id="rId23"/>
    <p:sldId id="288" r:id="rId24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800" b="1" i="1"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5" d="100"/>
          <a:sy n="75" d="100"/>
        </p:scale>
        <p:origin x="-366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2C9D51E6-C50F-411C-A726-6AA0EEB00B1C}" type="datetimeFigureOut">
              <a:rPr lang="ru-RU"/>
              <a:pPr>
                <a:defRPr/>
              </a:pPr>
              <a:t>03.11.2020</a:t>
            </a:fld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i="0" u="none">
                <a:latin typeface="Arial" charset="0"/>
              </a:defRPr>
            </a:lvl1pPr>
          </a:lstStyle>
          <a:p>
            <a:pPr>
              <a:defRPr/>
            </a:pPr>
            <a:fld id="{F5D93089-BA62-436A-AB7C-9F7C5A425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 b="1" i="1" u="sng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defRPr/>
                </a:pPr>
                <a:endParaRPr lang="ru-RU" altLang="ru-RU" sz="2400" b="0" i="0" u="none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4405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5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BEC7-9D42-48AF-9D28-B01FD922D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A8C37-65F5-44EE-BDBB-6D8400C2F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2718B-ABF9-49AC-B7CC-CAF56AF1B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627ED-49DD-43A1-81BF-B60F7381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BB6CB-93E4-4E5D-B21C-67B239D46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26CF-74C8-4585-81A1-BFAF9425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2115-DF2A-416B-B8A6-09A7EC8C53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707BA-6DB5-43B2-AB9C-3260629AB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A6B2B-353D-4EED-A845-9F9B7ABE0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BB5FC-F09B-44AF-A46E-48B2A3D3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F1EAC-8AFE-4991-927F-412D99C3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i="0" u="none">
                <a:latin typeface="Arial Black" pitchFamily="34" charset="0"/>
              </a:defRPr>
            </a:lvl1pPr>
          </a:lstStyle>
          <a:p>
            <a:pPr>
              <a:defRPr/>
            </a:pPr>
            <a:fld id="{1B19AB9B-3FB6-4EA8-A06C-CAEDFB603E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2400" b="0" i="0" u="none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800" b="1" i="1" u="sng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defRPr/>
              </a:pPr>
              <a:endParaRPr lang="ru-RU" altLang="ru-RU" sz="1800" b="0" i="0" u="none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302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i="0" u="none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548680"/>
            <a:ext cx="8236024" cy="4392488"/>
          </a:xfrm>
        </p:spPr>
        <p:txBody>
          <a:bodyPr/>
          <a:lstStyle/>
          <a:p>
            <a:pPr algn="ctr" eaLnBrk="1" hangingPunct="1"/>
            <a:r>
              <a:rPr lang="ru-RU" altLang="ru-RU" b="1" i="1" dirty="0" smtClean="0">
                <a:latin typeface="Times New Roman" pitchFamily="18" charset="0"/>
              </a:rPr>
              <a:t>Решение задач по теме Электромагнитные колебания и волны</a:t>
            </a:r>
            <a:endParaRPr lang="ru-RU" altLang="ru-RU" b="1" i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124075" y="1412875"/>
            <a:ext cx="5327650" cy="5329238"/>
          </a:xfrm>
        </p:spPr>
      </p:pic>
      <p:graphicFrame>
        <p:nvGraphicFramePr>
          <p:cNvPr id="17411" name="Object 8"/>
          <p:cNvGraphicFramePr>
            <a:graphicFrameLocks noChangeAspect="1"/>
          </p:cNvGraphicFramePr>
          <p:nvPr/>
        </p:nvGraphicFramePr>
        <p:xfrm>
          <a:off x="-4891088" y="-9313863"/>
          <a:ext cx="409575" cy="419100"/>
        </p:xfrm>
        <a:graphic>
          <a:graphicData uri="http://schemas.openxmlformats.org/presentationml/2006/ole">
            <p:oleObj spid="_x0000_s17411" name="Microsoft Equation 3.0" r:id="rId4" imgW="406224" imgH="418918" progId="Equation.3">
              <p:embed/>
            </p:oleObj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-4891088" y="-9313863"/>
          <a:ext cx="333375" cy="419100"/>
        </p:xfrm>
        <a:graphic>
          <a:graphicData uri="http://schemas.openxmlformats.org/presentationml/2006/ole">
            <p:oleObj spid="_x0000_s17412" name="Microsoft Equation 3.0" r:id="rId5" imgW="330200" imgH="419100" progId="Equation.3">
              <p:embed/>
            </p:oleObj>
          </a:graphicData>
        </a:graphic>
      </p:graphicFrame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-4891088" y="-9313863"/>
          <a:ext cx="495300" cy="447675"/>
        </p:xfrm>
        <a:graphic>
          <a:graphicData uri="http://schemas.openxmlformats.org/presentationml/2006/ole">
            <p:oleObj spid="_x0000_s17413" name="Microsoft Equation 3.0" r:id="rId6" imgW="495085" imgH="444307" progId="Equation.3">
              <p:embed/>
            </p:oleObj>
          </a:graphicData>
        </a:graphic>
      </p:graphicFrame>
      <p:sp>
        <p:nvSpPr>
          <p:cNvPr id="17414" name="Надпись 2"/>
          <p:cNvSpPr txBox="1">
            <a:spLocks noChangeArrowheads="1"/>
          </p:cNvSpPr>
          <p:nvPr/>
        </p:nvSpPr>
        <p:spPr bwMode="auto">
          <a:xfrm>
            <a:off x="-4991100" y="-8628063"/>
            <a:ext cx="1751012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sp>
        <p:nvSpPr>
          <p:cNvPr id="17415" name="Rectangle 15"/>
          <p:cNvSpPr>
            <a:spLocks noChangeArrowheads="1"/>
          </p:cNvSpPr>
          <p:nvPr/>
        </p:nvSpPr>
        <p:spPr bwMode="auto">
          <a:xfrm>
            <a:off x="-4891088" y="-9269413"/>
            <a:ext cx="1841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b="0" i="0" u="none"/>
          </a:p>
          <a:p>
            <a:pPr algn="l" eaLnBrk="0" hangingPunct="0"/>
            <a:endParaRPr lang="ru-RU" altLang="ru-RU" sz="1800" b="0" i="0" u="none"/>
          </a:p>
        </p:txBody>
      </p:sp>
      <p:sp>
        <p:nvSpPr>
          <p:cNvPr id="17416" name="Rectangle 16"/>
          <p:cNvSpPr>
            <a:spLocks noChangeArrowheads="1"/>
          </p:cNvSpPr>
          <p:nvPr/>
        </p:nvSpPr>
        <p:spPr bwMode="auto">
          <a:xfrm>
            <a:off x="-4891088" y="-8734425"/>
            <a:ext cx="24542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l" eaLnBrk="0" hangingPunct="0"/>
            <a:r>
              <a:rPr lang="ru-RU" altLang="ru-RU" sz="1400" b="0" i="0" u="none"/>
              <a:t>                                     </a:t>
            </a:r>
            <a:endParaRPr lang="ru-RU" altLang="ru-RU" b="0" i="0" u="none"/>
          </a:p>
          <a:p>
            <a:pPr indent="449263" algn="l" eaLnBrk="0" hangingPunct="0"/>
            <a:endParaRPr lang="ru-RU" altLang="ru-RU" sz="1800" b="0" i="0" u="none"/>
          </a:p>
        </p:txBody>
      </p:sp>
      <p:sp>
        <p:nvSpPr>
          <p:cNvPr id="17417" name="Rectangle 17"/>
          <p:cNvSpPr>
            <a:spLocks noChangeArrowheads="1"/>
          </p:cNvSpPr>
          <p:nvPr/>
        </p:nvSpPr>
        <p:spPr bwMode="auto">
          <a:xfrm>
            <a:off x="-3541713" y="-8110538"/>
            <a:ext cx="6334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449263" algn="l" eaLnBrk="0" hangingPunct="0"/>
            <a:endParaRPr lang="ru-RU" altLang="ru-RU" b="0" i="0" u="none"/>
          </a:p>
          <a:p>
            <a:pPr indent="449263" algn="l" eaLnBrk="0" hangingPunct="0"/>
            <a:endParaRPr lang="ru-RU" altLang="ru-RU" sz="1800" b="0" i="0" u="none"/>
          </a:p>
        </p:txBody>
      </p:sp>
      <p:sp>
        <p:nvSpPr>
          <p:cNvPr id="17418" name="Rectangle 20"/>
          <p:cNvSpPr>
            <a:spLocks noChangeArrowheads="1"/>
          </p:cNvSpPr>
          <p:nvPr/>
        </p:nvSpPr>
        <p:spPr bwMode="auto">
          <a:xfrm>
            <a:off x="-5205413" y="3984625"/>
            <a:ext cx="1806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49263" algn="l" eaLnBrk="0" hangingPunct="0"/>
            <a:r>
              <a:rPr lang="ru-RU" altLang="ru-RU" sz="1400" b="0" i="0" u="none">
                <a:cs typeface="Times New Roman" pitchFamily="18" charset="0"/>
              </a:rPr>
              <a:t>                               </a:t>
            </a:r>
            <a:endParaRPr lang="ru-RU" altLang="ru-RU" b="0" i="0" u="none"/>
          </a:p>
        </p:txBody>
      </p:sp>
      <p:sp>
        <p:nvSpPr>
          <p:cNvPr id="17419" name="Rectangle 21"/>
          <p:cNvSpPr>
            <a:spLocks noChangeArrowheads="1"/>
          </p:cNvSpPr>
          <p:nvPr/>
        </p:nvSpPr>
        <p:spPr bwMode="auto">
          <a:xfrm>
            <a:off x="-4891088" y="-9313863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17420" name="Rectangle 27"/>
          <p:cNvSpPr>
            <a:spLocks noChangeArrowheads="1"/>
          </p:cNvSpPr>
          <p:nvPr/>
        </p:nvSpPr>
        <p:spPr bwMode="auto">
          <a:xfrm>
            <a:off x="-4891088" y="-9359900"/>
            <a:ext cx="681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r>
              <a:rPr lang="lv-LV" altLang="ru-RU" sz="1400" b="0" i="0" u="none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lv-LV" altLang="ru-RU" sz="1400" b="0" i="0" u="none" baseline="-30000">
                <a:latin typeface="Times New Roman" pitchFamily="18" charset="0"/>
                <a:cs typeface="Times New Roman" pitchFamily="18" charset="0"/>
              </a:rPr>
              <a:t>lmax</a:t>
            </a:r>
            <a:r>
              <a:rPr lang="ru-RU" altLang="ru-RU" sz="1400" b="0" i="0" u="none">
                <a:latin typeface="Times New Roman" pitchFamily="18" charset="0"/>
                <a:cs typeface="Times New Roman" pitchFamily="18" charset="0"/>
              </a:rPr>
              <a:t>=</a:t>
            </a:r>
            <a:endParaRPr lang="ru-RU" altLang="ru-RU" sz="1800" b="0" i="0" u="none"/>
          </a:p>
        </p:txBody>
      </p:sp>
      <p:sp>
        <p:nvSpPr>
          <p:cNvPr id="17421" name="Rectangle 28"/>
          <p:cNvSpPr>
            <a:spLocks noChangeArrowheads="1"/>
          </p:cNvSpPr>
          <p:nvPr/>
        </p:nvSpPr>
        <p:spPr bwMode="auto">
          <a:xfrm>
            <a:off x="-4891088" y="-9359900"/>
            <a:ext cx="70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just" eaLnBrk="0" hangingPunct="0"/>
            <a:endParaRPr lang="ru-RU" altLang="ru-RU" sz="1000" b="0" i="0" u="none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en-US" altLang="ru-RU" sz="1400" b="0" i="0" u="none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ru-RU" sz="1400" b="0" i="0" u="none" baseline="-30000">
                <a:latin typeface="Times New Roman" pitchFamily="18" charset="0"/>
                <a:cs typeface="Times New Roman" pitchFamily="18" charset="0"/>
              </a:rPr>
              <a:t>cmax</a:t>
            </a:r>
            <a:r>
              <a:rPr lang="ru-RU" altLang="ru-RU" sz="1400" b="0" i="0" u="none">
                <a:latin typeface="Times New Roman" pitchFamily="18" charset="0"/>
                <a:cs typeface="Times New Roman" pitchFamily="18" charset="0"/>
              </a:rPr>
              <a:t>=</a:t>
            </a:r>
            <a:endParaRPr lang="ru-RU" altLang="ru-RU" sz="1800" b="0" i="0" u="none"/>
          </a:p>
        </p:txBody>
      </p:sp>
      <p:sp>
        <p:nvSpPr>
          <p:cNvPr id="17422" name="Rectangle 197"/>
          <p:cNvSpPr>
            <a:spLocks noChangeArrowheads="1"/>
          </p:cNvSpPr>
          <p:nvPr/>
        </p:nvSpPr>
        <p:spPr bwMode="auto">
          <a:xfrm>
            <a:off x="-4891088" y="1420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sp>
        <p:nvSpPr>
          <p:cNvPr id="17423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00138"/>
          </a:xfrm>
        </p:spPr>
        <p:txBody>
          <a:bodyPr/>
          <a:lstStyle/>
          <a:p>
            <a:pPr indent="179388" algn="ctr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Графическая зависимость заряда, напряжения, силы тока, электрической энергии конденсатора, магнитной энергии катушки индуктивности от времени.</a:t>
            </a:r>
            <a:endParaRPr lang="ru-RU" altLang="ru-RU" sz="20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12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5" name="Rectangle 214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6" name="Rectangle 216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7" name="Rectangle 220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8" name="Rectangle 222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39" name="Rectangle 224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0" name="Rectangle 228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1" name="Rectangle 230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2" name="Rectangle 232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3" name="Rectangle 236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4" name="Rectangle 238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5" name="Rectangle 240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6" name="Rectangle 244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7" name="Rectangle 246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8" name="Rectangle 248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49" name="Rectangle 40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0" name="Rectangle 40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1" name="Rectangle 40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2" name="Rectangle 41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3" name="Rectangle 41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4" name="Rectangle 41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5" name="Rectangle 42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6" name="Rectangle 42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7" name="Rectangle 42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8" name="Rectangle 42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59" name="Rectangle 43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0" name="Rectangle 43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1" name="Rectangle 43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2" name="Rectangle 43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3" name="Rectangle 44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4" name="Rectangle 59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5" name="Rectangle 59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6" name="Rectangle 60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7" name="Rectangle 60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8" name="Rectangle 60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69" name="Rectangle 60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0" name="Rectangle 61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1" name="Rectangle 61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2" name="Rectangle 617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3" name="Rectangle 62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4" name="Rectangle 62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5" name="Rectangle 625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6" name="Rectangle 629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7" name="Rectangle 631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8" name="Rectangle 633"/>
          <p:cNvSpPr>
            <a:spLocks noChangeArrowheads="1"/>
          </p:cNvSpPr>
          <p:nvPr/>
        </p:nvSpPr>
        <p:spPr bwMode="auto">
          <a:xfrm>
            <a:off x="1281113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79" name="Rectangle 835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0" name="Rectangle 837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1" name="Rectangle 839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2" name="Rectangle 841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3" name="Rectangle 844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4" name="Rectangle 846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5" name="Rectangle 848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6" name="Rectangle 850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7" name="Rectangle 853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8" name="Rectangle 854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89" name="Rectangle 856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0" name="Rectangle 858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1" name="Rectangle 860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2" name="Rectangle 863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3" name="Rectangle 865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4" name="Rectangle 867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5" name="Rectangle 869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6" name="Rectangle 872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7" name="Rectangle 874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8" name="Rectangle 876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499" name="Rectangle 878"/>
          <p:cNvSpPr>
            <a:spLocks noChangeArrowheads="1"/>
          </p:cNvSpPr>
          <p:nvPr/>
        </p:nvSpPr>
        <p:spPr bwMode="auto">
          <a:xfrm>
            <a:off x="641350" y="2135188"/>
            <a:ext cx="121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0" name="Rectangle 1018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1" name="Rectangle 1026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2" name="Rectangle 102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3" name="Rectangle 1030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4" name="Rectangle 1032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5" name="Rectangle 1038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6" name="Rectangle 1041"/>
          <p:cNvSpPr>
            <a:spLocks noChangeArrowheads="1"/>
          </p:cNvSpPr>
          <p:nvPr/>
        </p:nvSpPr>
        <p:spPr bwMode="auto">
          <a:xfrm>
            <a:off x="0" y="3322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7" name="Rectangle 1043"/>
          <p:cNvSpPr>
            <a:spLocks noChangeArrowheads="1"/>
          </p:cNvSpPr>
          <p:nvPr/>
        </p:nvSpPr>
        <p:spPr bwMode="auto">
          <a:xfrm>
            <a:off x="0" y="33067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8" name="Rectangle 1047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09" name="Rectangle 1049"/>
          <p:cNvSpPr>
            <a:spLocks noChangeArrowheads="1"/>
          </p:cNvSpPr>
          <p:nvPr/>
        </p:nvSpPr>
        <p:spPr bwMode="auto">
          <a:xfrm>
            <a:off x="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10" name="Rectangle 1053"/>
          <p:cNvSpPr>
            <a:spLocks noChangeArrowheads="1"/>
          </p:cNvSpPr>
          <p:nvPr/>
        </p:nvSpPr>
        <p:spPr bwMode="auto">
          <a:xfrm>
            <a:off x="-180975" y="3141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11" name="Rectangle 110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graphicFrame>
        <p:nvGraphicFramePr>
          <p:cNvPr id="18512" name="Object 1103"/>
          <p:cNvGraphicFramePr>
            <a:graphicFrameLocks noChangeAspect="1"/>
          </p:cNvGraphicFramePr>
          <p:nvPr/>
        </p:nvGraphicFramePr>
        <p:xfrm>
          <a:off x="0" y="0"/>
          <a:ext cx="130175" cy="136525"/>
        </p:xfrm>
        <a:graphic>
          <a:graphicData uri="http://schemas.openxmlformats.org/presentationml/2006/ole">
            <p:oleObj spid="_x0000_s18512" name="Формула" r:id="rId3" imgW="126835" imgH="139518" progId="Equation.3">
              <p:embed/>
            </p:oleObj>
          </a:graphicData>
        </a:graphic>
      </p:graphicFrame>
      <p:sp>
        <p:nvSpPr>
          <p:cNvPr id="18513" name="Rectangle 1106"/>
          <p:cNvSpPr>
            <a:spLocks noChangeArrowheads="1"/>
          </p:cNvSpPr>
          <p:nvPr/>
        </p:nvSpPr>
        <p:spPr bwMode="auto">
          <a:xfrm>
            <a:off x="0" y="336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endParaRPr lang="ru-RU" altLang="ru-RU" sz="1800" b="0" i="0" u="none"/>
          </a:p>
        </p:txBody>
      </p:sp>
      <p:sp>
        <p:nvSpPr>
          <p:cNvPr id="18514" name="Заголовок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indent="179388" algn="ctr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Уравнения, описывающие  колебательные процессы в контуре:</a:t>
            </a:r>
            <a:endParaRPr lang="ru-RU" altLang="ru-RU" sz="2800" b="1" i="1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323528" y="1268760"/>
            <a:ext cx="8568952" cy="5256584"/>
          </a:xfrm>
          <a:blipFill rotWithShape="1">
            <a:blip r:embed="rId4" cstate="email"/>
            <a:stretch>
              <a:fillRect r="-1280" b="-1392"/>
            </a:stretch>
          </a:blip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81075"/>
            <a:ext cx="8569325" cy="561657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По графику зависимости силы тока от времени в колебательном контуре определите, какие преобразования энергии происходят в колебательном контуре в интервале времени от 1мкс до 2мкс?</a:t>
            </a: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1. Энергия магнитного поля катушки увеличивается до максимального значения;</a:t>
            </a: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2. Энергия магнитного поля катушки преобразуется в энергию                    электрического поля конденсатора;</a:t>
            </a: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3. Энергия электрического поля конденсатора уменьшается от максимального значения до «о»;</a:t>
            </a: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4. Энергия электрического поля конденсатора преобразуется в энергию магнитного поля катушки.  </a:t>
            </a:r>
          </a:p>
          <a:p>
            <a:pPr indent="0" eaLnBrk="1" hangingPunct="1">
              <a:buFont typeface="Wingdings" pitchFamily="2" charset="2"/>
              <a:buNone/>
            </a:pPr>
            <a:endParaRPr lang="ru-RU" altLang="ru-RU" sz="2400" smtClean="0">
              <a:latin typeface="Times New Roman" pitchFamily="18" charset="0"/>
            </a:endParaRP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indent="179388" algn="ctr"/>
            <a:r>
              <a:rPr lang="ru-RU" altLang="ru-RU" sz="2800" b="1" i="1" smtClean="0">
                <a:latin typeface="Times New Roman" pitchFamily="18" charset="0"/>
                <a:cs typeface="Times New Roman" pitchFamily="18" charset="0"/>
              </a:rPr>
              <a:t>Задача  № 1. </a:t>
            </a:r>
            <a:endParaRPr lang="ru-RU" altLang="ru-RU" sz="2800" smtClean="0">
              <a:latin typeface="Times New Roman" pitchFamily="18" charset="0"/>
            </a:endParaRPr>
          </a:p>
        </p:txBody>
      </p:sp>
      <p:pic>
        <p:nvPicPr>
          <p:cNvPr id="19460" name="Рисунок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413" y="2060575"/>
            <a:ext cx="39608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 eaLnBrk="1" hangingPunct="1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2. </a:t>
            </a:r>
            <a:endParaRPr lang="ru-RU" altLang="ru-RU" sz="2400" b="1" u="sng" smtClean="0">
              <a:latin typeface="Times New Roman" pitchFamily="18" charset="0"/>
            </a:endParaRPr>
          </a:p>
        </p:txBody>
      </p:sp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7544" y="1052736"/>
            <a:ext cx="8229600" cy="5544616"/>
          </a:xfrm>
          <a:blipFill rotWithShape="1">
            <a:blip r:embed="rId2" cstate="email"/>
            <a:stretch>
              <a:fillRect l="-444" t="-330" r="-74"/>
            </a:stretch>
          </a:blip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20484" name="Рисунок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11413" y="3500438"/>
            <a:ext cx="46815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3.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(д/з)</a:t>
            </a:r>
            <a:endParaRPr lang="ru-RU" altLang="ru-RU" sz="2000" b="1" i="1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507413" cy="540067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Дана графическая зависимость напряжения между обкладками конденсатора от времени. По графику определите,  какое преобразование энергии происходит в интервале времени от 0 до 2 мкс?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1. Энергия магнитного поля катушки увеличивается до максимального  значения;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2. Энергия магнитного поля катушки преобразуется в энергию               электрического поля конденсатора;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3. Энергия электрического поля конденсатора уменьшается от максимального значения до «о»;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4. Энергия электрического поля конденсатора преобразуется в энергию магнитного поля катушки.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60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None/>
            </a:pPr>
            <a:endParaRPr lang="ru-RU" altLang="ru-RU" sz="1800" smtClean="0"/>
          </a:p>
        </p:txBody>
      </p:sp>
      <p:pic>
        <p:nvPicPr>
          <p:cNvPr id="21508" name="Рисунок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8" y="2060575"/>
            <a:ext cx="33115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4. </a:t>
            </a:r>
            <a:r>
              <a:rPr lang="ru-RU" alt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(д/з)</a:t>
            </a:r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1117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     Дана графическая зависимость напряжения между обкладками конденсатора от времени. По графику определите: сколько раз энергия конденсатора достигает максимального значения в период от нуля до 2мкс? Сколько раз энергия катушки достигает наибольшего значения от нуля до 2 мкс? По графику определите амплитуду колебаний напряжений, период колебаний, циклическую частоту, линейную частоту. Напишите уравнение зависимости напряжения от времени.</a:t>
            </a: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</p:txBody>
      </p:sp>
      <p:pic>
        <p:nvPicPr>
          <p:cNvPr id="22532" name="Рисунок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050" y="3429000"/>
            <a:ext cx="410527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50850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5,6.</a:t>
            </a:r>
            <a:endParaRPr lang="ru-RU" altLang="ru-RU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39142" y="980728"/>
          <a:ext cx="8381330" cy="5544616"/>
        </p:xfrm>
        <a:graphic>
          <a:graphicData uri="http://schemas.openxmlformats.org/drawingml/2006/table">
            <a:tbl>
              <a:tblPr firstRow="1" firstCol="1" bandRow="1"/>
              <a:tblGrid>
                <a:gridCol w="4301529"/>
                <a:gridCol w="4079801"/>
              </a:tblGrid>
              <a:tr h="3080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Times New Roman"/>
                          <a:ea typeface="Times New Roman"/>
                        </a:rPr>
                        <a:t>Вариант № 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>
                          <a:effectLst/>
                          <a:latin typeface="Times New Roman"/>
                          <a:ea typeface="Times New Roman"/>
                        </a:rPr>
                        <a:t>Вариант № 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65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6868" r="-94759" b="-11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105531" t="-6868" b="-116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23556" name="Рисунок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1416050"/>
            <a:ext cx="367188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363" y="1416050"/>
            <a:ext cx="381635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765175"/>
            <a:ext cx="8785225" cy="496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7.</a:t>
            </a:r>
            <a:endParaRPr lang="ru-RU" alt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670425"/>
          </a:xfrm>
        </p:spPr>
        <p:txBody>
          <a:bodyPr/>
          <a:lstStyle/>
          <a:p>
            <a:pPr indent="0">
              <a:buFont typeface="Wingdings" pitchFamily="2" charset="2"/>
              <a:buNone/>
            </a:pP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     Заряд на обкладках конденсатора колебательного контура изменяется по закону 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 = 3·10</a:t>
            </a:r>
            <a:r>
              <a:rPr lang="ru-RU" altLang="ru-RU" sz="2400" baseline="30000" smtClean="0"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800π</a:t>
            </a:r>
            <a:r>
              <a:rPr lang="en-US" altLang="ru-RU" sz="24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400" smtClean="0">
                <a:latin typeface="Times New Roman" pitchFamily="18" charset="0"/>
                <a:cs typeface="Times New Roman" pitchFamily="18" charset="0"/>
              </a:rPr>
              <a:t>. Индуктивность контура 2Гн. Напишите уравнение зависимости силы тока от времени. Определите амплитуду колебаний заряда, амплитуду силы тока, циклическую частоту, определите максимальную энергию магнитного поля катушки.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86038" y="1616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86038" y="20732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683568" y="627603"/>
          <a:ext cx="7920880" cy="5600334"/>
        </p:xfrm>
        <a:graphic>
          <a:graphicData uri="http://schemas.openxmlformats.org/drawingml/2006/table">
            <a:tbl>
              <a:tblPr firstRow="1" firstCol="1" bandRow="1"/>
              <a:tblGrid>
                <a:gridCol w="2808312"/>
                <a:gridCol w="5112568"/>
              </a:tblGrid>
              <a:tr h="26676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51951" marR="519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5012" t="-1316" r="-119" b="-11962"/>
                      </a:stretch>
                    </a:blipFill>
                  </a:tcPr>
                </a:tc>
              </a:tr>
              <a:tr h="48503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t="-563750" r="-181996" b="-520000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4902">
                <a:tc rowSpan="3"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34091" r="-181996" b="-5051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5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1951" marR="5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51951" marR="519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5012" t="-2217500" r="-119" b="-50000"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26629" name="Рисунок 24" descr="колк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813" y="835025"/>
            <a:ext cx="1439862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713"/>
            <a:ext cx="8229600" cy="504825"/>
          </a:xfrm>
        </p:spPr>
        <p:txBody>
          <a:bodyPr/>
          <a:lstStyle/>
          <a:p>
            <a:r>
              <a:rPr lang="ru-RU" altLang="ru-RU" sz="2400" smtClean="0"/>
              <a:t/>
            </a:r>
            <a:br>
              <a:rPr lang="ru-RU" altLang="ru-RU" sz="2400" smtClean="0"/>
            </a:br>
            <a:endParaRPr lang="ru-RU" altLang="ru-RU" sz="240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052513"/>
            <a:ext cx="8229600" cy="48228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b="1" i="1" smtClean="0"/>
              <a:t>Электромагнитные колебания </a:t>
            </a:r>
            <a:r>
              <a:rPr lang="ru-RU" altLang="ru-RU" sz="2000" smtClean="0"/>
              <a:t>- это периодические и почти периодические изменения заряда, силы тока и напряжения.                       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b="1" i="1" smtClean="0"/>
              <a:t>Колебательный контур  </a:t>
            </a:r>
            <a:r>
              <a:rPr lang="ru-RU" altLang="ru-RU" sz="2000" smtClean="0"/>
              <a:t>- цепь, состоящая из соединительных проводов, катушки индуктивности и конденсатора при активном сопротивлении равном нулю.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b="1" i="1" smtClean="0"/>
              <a:t>Свободные колебания </a:t>
            </a:r>
            <a:r>
              <a:rPr lang="ru-RU" altLang="ru-RU" sz="2000" smtClean="0"/>
              <a:t>- это колебания, происходящие в системе благодаря начальному запасу энергии с частотой, определяемой параметрами самой системы: L, C.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  <a:p>
            <a:pPr marL="0" indent="0">
              <a:buFont typeface="Wingdings" pitchFamily="2" charset="2"/>
              <a:buNone/>
            </a:pPr>
            <a:r>
              <a:rPr lang="ru-RU" altLang="ru-RU" sz="2000" smtClean="0"/>
              <a:t>Скорость распространения электромагнитных колебаний равна скорости света: 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400" smtClean="0"/>
          </a:p>
          <a:p>
            <a:pPr marL="0" indent="0">
              <a:buFont typeface="Wingdings" pitchFamily="2" charset="2"/>
              <a:buNone/>
            </a:pPr>
            <a:endParaRPr lang="ru-RU" altLang="ru-RU" sz="2400" smtClean="0"/>
          </a:p>
        </p:txBody>
      </p:sp>
      <p:pic>
        <p:nvPicPr>
          <p:cNvPr id="9220" name="Picture 6" descr="C:\Users\Сергей\Desktop\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47925" y="5121275"/>
            <a:ext cx="26289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23875"/>
          </a:xfrm>
        </p:spPr>
        <p:txBody>
          <a:bodyPr/>
          <a:lstStyle/>
          <a:p>
            <a:pPr algn="ctr"/>
            <a:r>
              <a:rPr lang="ru-RU" altLang="ru-RU" sz="28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Задача  № 8.</a:t>
            </a:r>
            <a:endParaRPr lang="ru-RU" altLang="ru-RU" sz="3600" b="1" i="1" smtClean="0"/>
          </a:p>
        </p:txBody>
      </p:sp>
      <p:sp>
        <p:nvSpPr>
          <p:cNvPr id="27651" name="Объект 7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4814887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В идеальном колебательном контуре происходят свободные электромагнитные колебания. В таблице показано, как изменяется заряд конденсатора в колебательном контуре с течением времени. 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Напишите уравнение зависимости заряда от времени. Найдите амплитуду колебаний заряда, период, циклическую  частоту, линейную частоту.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Какова энергия магнитного поля катушки в момент времени </a:t>
            </a:r>
            <a:r>
              <a:rPr lang="en-US" altLang="ru-RU" sz="200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=5 мкс, если емкость конденсатора 50 пФ.</a:t>
            </a:r>
          </a:p>
          <a:p>
            <a:pPr marL="0" indent="0">
              <a:buFont typeface="Arial" pitchFamily="34" charset="0"/>
              <a:buAutoNum type="arabicPeriod"/>
            </a:pPr>
            <a:r>
              <a:rPr lang="ru-RU" altLang="ru-RU" sz="2000" smtClean="0">
                <a:latin typeface="Times New Roman" pitchFamily="18" charset="0"/>
                <a:cs typeface="Times New Roman" pitchFamily="18" charset="0"/>
              </a:rPr>
              <a:t>Д/з. Напишите уравнение зависимости силы тока от времени. Найдите амплитуду колебаний силы тока. Постройте графическую зависимость силы тока от времени.</a:t>
            </a:r>
          </a:p>
          <a:p>
            <a:pPr marL="0" indent="0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altLang="ru-RU" sz="2000" smtClean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2" y="2132856"/>
          <a:ext cx="7704856" cy="780668"/>
        </p:xfrm>
        <a:graphic>
          <a:graphicData uri="http://schemas.openxmlformats.org/drawingml/2006/table">
            <a:tbl>
              <a:tblPr firstRow="1" firstCol="1" bandRow="1"/>
              <a:tblGrid>
                <a:gridCol w="1345406"/>
                <a:gridCol w="635550"/>
                <a:gridCol w="636340"/>
                <a:gridCol w="635550"/>
                <a:gridCol w="636340"/>
                <a:gridCol w="635550"/>
                <a:gridCol w="636340"/>
                <a:gridCol w="635550"/>
                <a:gridCol w="636340"/>
                <a:gridCol w="635550"/>
                <a:gridCol w="636340"/>
              </a:tblGrid>
              <a:tr h="3903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452" t="-1563" r="-471946" b="-1046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33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2"/>
                      <a:stretch>
                        <a:fillRect l="-452" t="-101563" r="-471946" b="-468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-1,5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1,5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971600" y="3356992"/>
          <a:ext cx="6618694" cy="2880319"/>
        </p:xfrm>
        <a:graphic>
          <a:graphicData uri="http://schemas.openxmlformats.org/drawingml/2006/table">
            <a:tbl>
              <a:tblPr firstRow="1" firstCol="1" bandRow="1"/>
              <a:tblGrid>
                <a:gridCol w="3145934"/>
                <a:gridCol w="3472760"/>
              </a:tblGrid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8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90526" t="-1907" r="-175" b="-212"/>
                      </a:stretch>
                    </a:blipFill>
                  </a:tcPr>
                </a:tc>
              </a:tr>
              <a:tr h="28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19149" r="-110659" b="-806383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570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08421" r="-110659" b="-298947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785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721277" r="-110659" b="-204255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2320925" y="2749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778125" y="9185275"/>
            <a:ext cx="323850" cy="333375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endParaRPr lang="ru-RU" sz="1200">
              <a:latin typeface="Times New Roman"/>
              <a:ea typeface="Times New Roman"/>
            </a:endParaRP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1781175" y="3206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180975" algn="l" eaLnBrk="0" hangingPunct="0"/>
            <a:r>
              <a:rPr lang="ru-RU" altLang="ru-RU" b="0" i="0" u="none"/>
              <a:t/>
            </a:r>
            <a:br>
              <a:rPr lang="ru-RU" altLang="ru-RU" b="0" i="0" u="none"/>
            </a:br>
            <a:endParaRPr lang="ru-RU" altLang="ru-RU" sz="1800" b="0" i="0" u="none"/>
          </a:p>
          <a:p>
            <a:pPr indent="180975" algn="l" eaLnBrk="0" hangingPunct="0"/>
            <a:endParaRPr lang="ru-RU" altLang="ru-RU" sz="1800" b="0" i="0" u="none"/>
          </a:p>
        </p:txBody>
      </p:sp>
      <p:sp>
        <p:nvSpPr>
          <p:cNvPr id="2" name="Объект 1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548680"/>
            <a:ext cx="8229600" cy="5318720"/>
          </a:xfrm>
          <a:blipFill rotWithShape="1">
            <a:blip r:embed="rId3" cstate="email"/>
            <a:stretch>
              <a:fillRect l="-370" t="-344"/>
            </a:stretch>
          </a:blip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indent="179388" algn="ctr"/>
            <a:r>
              <a:rPr lang="ru-RU" altLang="ru-RU" sz="3600" b="1" i="1" smtClean="0">
                <a:latin typeface="Times New Roman" pitchFamily="18" charset="0"/>
                <a:cs typeface="Times New Roman" pitchFamily="18" charset="0"/>
              </a:rPr>
              <a:t>Самостоятельная работа:</a:t>
            </a:r>
            <a:endParaRPr lang="ru-RU" altLang="ru-RU" sz="3600" b="1" i="1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95288" y="1268413"/>
          <a:ext cx="8280400" cy="4814888"/>
        </p:xfrm>
        <a:graphic>
          <a:graphicData uri="http://schemas.openxmlformats.org/drawingml/2006/table">
            <a:tbl>
              <a:tblPr/>
              <a:tblGrid>
                <a:gridCol w="4035425"/>
                <a:gridCol w="4244975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№ 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Вариант № 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 графику зависимости  напряжения от времени определите: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8688">
                <a:tc>
                  <a:txBody>
                    <a:bodyPr/>
                    <a:lstStyle/>
                    <a:p>
                      <a:pPr marL="206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раз энергия катушки достигает максимального значения на протяжении периода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Сколько раз энергия катушки достигает минимального значения на протяжении периода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Определить амплитуду колебаний напряжения, период, линейную частоту, циклическую частоту. Напишите уравнение зависимости напряжения от времени.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9718" name="Рисунок 10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44675"/>
            <a:ext cx="31908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9" name="Рисунок 11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40313" y="1831975"/>
            <a:ext cx="32099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1062038" y="331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0" hangingPunct="0"/>
            <a:endParaRPr lang="ru-RU" altLang="ru-RU" sz="1800" b="0" i="0" u="none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395536" y="980728"/>
          <a:ext cx="8568952" cy="2329210"/>
        </p:xfrm>
        <a:graphic>
          <a:graphicData uri="http://schemas.openxmlformats.org/drawingml/2006/table">
            <a:tbl>
              <a:tblPr firstRow="1" firstCol="1" bandRow="1"/>
              <a:tblGrid>
                <a:gridCol w="4174815"/>
                <a:gridCol w="4394137"/>
              </a:tblGrid>
              <a:tr h="38779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1600" dirty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141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146" t="-23585" r="-1052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95146" t="-23585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062038" y="30813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68338"/>
          </a:xfrm>
        </p:spPr>
        <p:txBody>
          <a:bodyPr/>
          <a:lstStyle/>
          <a:p>
            <a:pPr indent="179388" algn="ctr"/>
            <a:r>
              <a:rPr lang="ru-RU" altLang="ru-RU" sz="3600" b="1" i="1" u="sng" smtClean="0">
                <a:latin typeface="Times New Roman" pitchFamily="18" charset="0"/>
                <a:cs typeface="Times New Roman" pitchFamily="18" charset="0"/>
              </a:rPr>
              <a:t>Основные характеристики колебаний</a:t>
            </a:r>
            <a:endParaRPr lang="ru-RU" altLang="ru-RU" sz="3600" b="1" smtClean="0"/>
          </a:p>
        </p:txBody>
      </p:sp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412776"/>
            <a:ext cx="8229600" cy="4454624"/>
          </a:xfrm>
          <a:blipFill rotWithShape="1">
            <a:blip r:embed="rId2" cstate="email"/>
            <a:stretch>
              <a:fillRect t="-821"/>
            </a:stretch>
          </a:blip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3716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Схема колебательного контура</a:t>
            </a:r>
          </a:p>
        </p:txBody>
      </p:sp>
      <p:pic>
        <p:nvPicPr>
          <p:cNvPr id="11267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55875" y="1916113"/>
            <a:ext cx="4032250" cy="3889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764704"/>
            <a:ext cx="8435280" cy="5102696"/>
          </a:xfrm>
          <a:blipFill rotWithShape="1">
            <a:blip r:embed="rId2" cstate="email"/>
            <a:stretch>
              <a:fillRect l="-1445" t="-1193" r="-2095"/>
            </a:stretch>
          </a:blipFill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71475" y="425450"/>
            <a:ext cx="8229600" cy="666750"/>
          </a:xfrm>
        </p:spPr>
        <p:txBody>
          <a:bodyPr/>
          <a:lstStyle/>
          <a:p>
            <a:pPr algn="ctr"/>
            <a:r>
              <a:rPr lang="ru-RU" altLang="ru-RU" sz="3600" b="1" i="1" smtClean="0"/>
              <a:t>Задача 1. </a:t>
            </a:r>
            <a:r>
              <a:rPr lang="ru-RU" altLang="ru-RU" sz="2000" b="1" i="1" smtClean="0"/>
              <a:t>(д/з)</a:t>
            </a:r>
            <a:endParaRPr lang="ru-RU" altLang="ru-RU" sz="3600" b="1" i="1" smtClean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</p:nvPr>
        </p:nvGraphicFramePr>
        <p:xfrm>
          <a:off x="543546" y="2323632"/>
          <a:ext cx="7628854" cy="2490494"/>
        </p:xfrm>
        <a:graphic>
          <a:graphicData uri="http://schemas.openxmlformats.org/drawingml/2006/table">
            <a:tbl>
              <a:tblPr firstRow="1" firstCol="1" bandRow="1"/>
              <a:tblGrid>
                <a:gridCol w="2610638"/>
                <a:gridCol w="5018216"/>
              </a:tblGrid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Дано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: </a:t>
                      </a:r>
                      <a:r>
                        <a:rPr lang="ru-RU" sz="1800" baseline="0" dirty="0" smtClean="0">
                          <a:effectLst/>
                          <a:latin typeface="Times New Roman"/>
                          <a:ea typeface="Times New Roman"/>
                        </a:rPr>
                        <a:t>               Си</a:t>
                      </a:r>
                      <a:endParaRPr lang="ru-R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Решение: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6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12963" r="-192523" b="-6018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112963" b="-601852"/>
                      </a:stretch>
                    </a:blipFill>
                  </a:tcPr>
                </a:tc>
              </a:tr>
              <a:tr h="6709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104545" r="-192523" b="-195455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104545" b="-195455"/>
                      </a:stretch>
                    </a:blipFill>
                  </a:tcPr>
                </a:tc>
              </a:tr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459184" b="-338776"/>
                      </a:stretch>
                    </a:blipFill>
                  </a:tcPr>
                </a:tc>
              </a:tr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5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t="-659184" r="-192523" b="-13877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1942" t="-759184" b="-3877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542925" y="1092200"/>
            <a:ext cx="80645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 eaLnBrk="0" hangingPunct="0"/>
            <a:r>
              <a:rPr lang="ru-RU" altLang="ru-RU" sz="2000" b="0" i="0" u="none">
                <a:cs typeface="Times New Roman" pitchFamily="18" charset="0"/>
              </a:rPr>
              <a:t>Колебательный контур содержит конденсатор емкостью 800 пФ и катушку  индуктивности индуктивностью 2 мкГн. Каков период собственных колебаний контура? (ответ дайте в </a:t>
            </a:r>
            <a:r>
              <a:rPr lang="ru-RU" altLang="ru-RU" sz="1600" b="0" i="0" u="none">
                <a:cs typeface="Times New Roman" pitchFamily="18" charset="0"/>
              </a:rPr>
              <a:t>мкс</a:t>
            </a:r>
            <a:r>
              <a:rPr lang="ru-RU" altLang="ru-RU" sz="2000" b="0" i="0" u="none">
                <a:cs typeface="Times New Roman" pitchFamily="18" charset="0"/>
              </a:rPr>
              <a:t>)</a:t>
            </a:r>
            <a:endParaRPr lang="ru-RU" altLang="ru-RU" sz="2000" b="0" i="0" u="none"/>
          </a:p>
          <a:p>
            <a:pPr indent="180975" algn="l" eaLnBrk="0" hangingPunct="0"/>
            <a:r>
              <a:rPr lang="ru-RU" altLang="ru-RU" sz="1400" b="0" i="0" u="none">
                <a:cs typeface="Times New Roman" pitchFamily="18" charset="0"/>
              </a:rPr>
              <a:t>               </a:t>
            </a:r>
            <a:endParaRPr lang="ru-RU" altLang="ru-RU" sz="1800" b="0" i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11213"/>
          </a:xfrm>
        </p:spPr>
        <p:txBody>
          <a:bodyPr/>
          <a:lstStyle/>
          <a:p>
            <a:pPr algn="ctr"/>
            <a:r>
              <a:rPr lang="ru-RU" altLang="ru-RU" sz="3600" b="1" i="1" smtClean="0"/>
              <a:t>Задача 2. </a:t>
            </a:r>
            <a:r>
              <a:rPr lang="ru-RU" altLang="ru-RU" sz="2000" b="1" i="1" smtClean="0"/>
              <a:t>(д/з)</a:t>
            </a:r>
            <a:endParaRPr lang="ru-RU" altLang="ru-RU" sz="3600" b="1" i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0" indent="355600" eaLnBrk="1" hangingPunct="1">
              <a:buFont typeface="Wingdings" pitchFamily="2" charset="2"/>
              <a:buNone/>
            </a:pPr>
            <a:r>
              <a:rPr lang="ru-RU" altLang="ru-RU" sz="1800" smtClean="0">
                <a:latin typeface="Times New Roman" pitchFamily="18" charset="0"/>
              </a:rPr>
              <a:t>.</a:t>
            </a: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35560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5" y="2747041"/>
          <a:ext cx="7416824" cy="3363659"/>
        </p:xfrm>
        <a:graphic>
          <a:graphicData uri="http://schemas.openxmlformats.org/drawingml/2006/table">
            <a:tbl>
              <a:tblPr firstRow="1" firstCol="1" bandRow="1"/>
              <a:tblGrid>
                <a:gridCol w="1323238"/>
                <a:gridCol w="6093586"/>
              </a:tblGrid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Решение: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461" t="-126000" r="-460829" b="-954000"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1822" t="-63000" r="-100" b="-427000"/>
                      </a:stretch>
                    </a:blip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461" t="-226000" r="-460829" b="-854000"/>
                      </a:stretch>
                    </a:blip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Увеличится в 3 раза;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Не изменится;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Уменьшится в 3 раза;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Увеличится в 9 раз.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04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461" t="-403922" r="-460829" b="-7451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Ответ: №1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179388" y="1217613"/>
            <a:ext cx="89646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 eaLnBrk="0" hangingPunct="0"/>
            <a:r>
              <a:rPr lang="ru-RU" altLang="ru-RU" sz="1600" b="0" i="0" u="none">
                <a:cs typeface="Times New Roman" pitchFamily="18" charset="0"/>
              </a:rPr>
              <a:t> </a:t>
            </a:r>
            <a:r>
              <a:rPr lang="ru-RU" altLang="ru-RU" sz="2000" b="0" i="0" u="none">
                <a:cs typeface="Times New Roman" pitchFamily="18" charset="0"/>
              </a:rPr>
              <a:t>Колебательный контур состоит из конденсатора емкостью С и катушки индуктивности индуктивностью </a:t>
            </a:r>
            <a:r>
              <a:rPr lang="en-US" altLang="ru-RU" sz="2000" b="0" i="0" u="none">
                <a:cs typeface="Times New Roman" pitchFamily="18" charset="0"/>
              </a:rPr>
              <a:t>L</a:t>
            </a:r>
            <a:r>
              <a:rPr lang="ru-RU" altLang="ru-RU" sz="2000" b="0" i="0" u="none">
                <a:cs typeface="Times New Roman" pitchFamily="18" charset="0"/>
              </a:rPr>
              <a:t>. Как изменится период свободных электромагнитных колебаний в этом контуре, если электроемкость конденсатора и индуктивность катушки увеличить в 3р.</a:t>
            </a:r>
            <a:endParaRPr lang="ru-RU" altLang="ru-RU" sz="2000" b="0" i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95313"/>
          </a:xfrm>
        </p:spPr>
        <p:txBody>
          <a:bodyPr/>
          <a:lstStyle/>
          <a:p>
            <a:pPr algn="ctr"/>
            <a:r>
              <a:rPr lang="ru-RU" altLang="ru-RU" sz="3600" b="1" i="1" smtClean="0">
                <a:solidFill>
                  <a:srgbClr val="000000"/>
                </a:solidFill>
              </a:rPr>
              <a:t>Задача 3. </a:t>
            </a:r>
            <a:r>
              <a:rPr lang="ru-RU" altLang="ru-RU" sz="2000" b="1" i="1" smtClean="0">
                <a:solidFill>
                  <a:srgbClr val="000000"/>
                </a:solidFill>
              </a:rPr>
              <a:t>(д/з)</a:t>
            </a:r>
            <a:endParaRPr lang="ru-RU" alt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59532" y="2564903"/>
          <a:ext cx="8318698" cy="3920665"/>
        </p:xfrm>
        <a:graphic>
          <a:graphicData uri="http://schemas.openxmlformats.org/drawingml/2006/table">
            <a:tbl>
              <a:tblPr firstRow="1" firstCol="1" bandRow="1"/>
              <a:tblGrid>
                <a:gridCol w="2946021"/>
                <a:gridCol w="5372677"/>
              </a:tblGrid>
              <a:tr h="28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Дано: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Решение: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07" t="-128261" r="-182609" b="-1245652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128261" b="-1245652"/>
                      </a:stretch>
                    </a:blipFill>
                  </a:tcPr>
                </a:tc>
              </a:tr>
              <a:tr h="167844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07" t="-38043" r="-182609" b="-107609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38043" b="-107609"/>
                      </a:stretch>
                    </a:blipFill>
                  </a:tcPr>
                </a:tc>
              </a:tr>
              <a:tr h="8327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280147" b="-118382"/>
                      </a:stretch>
                    </a:blipFill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207" t="-1226087" r="-182609" b="-147826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blipFill rotWithShape="1">
                      <a:blip r:embed="rId2"/>
                      <a:stretch>
                        <a:fillRect l="-54875" t="-1326087" b="-4782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179388" y="1130300"/>
            <a:ext cx="86788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180975" algn="l" eaLnBrk="0" hangingPunct="0"/>
            <a:r>
              <a:rPr lang="ru-RU" altLang="ru-RU" sz="2000" b="0" i="0" u="none">
                <a:cs typeface="Times New Roman" pitchFamily="18" charset="0"/>
              </a:rPr>
              <a:t>Амплитуда силы тока при свободных колебаниях в колебательном контуре 100 мА. Какова амплитуда напряжения на конденсаторе колебательного контура, если емкость этого конденсатора 1 мкФ, а индуктивность катушки 1 Гн? Активным сопротивлением пренебречь.</a:t>
            </a:r>
            <a:endParaRPr lang="ru-RU" altLang="ru-RU" sz="2000" b="0" i="0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pPr algn="ctr"/>
            <a:r>
              <a:rPr lang="ru-RU" altLang="ru-RU" sz="3200" b="1" i="1" smtClean="0"/>
              <a:t>Схема электромагнитных колебаний в контуре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idx="1"/>
          </p:nvPr>
        </p:nvSpPr>
        <p:spPr>
          <a:xfrm>
            <a:off x="179388" y="1989138"/>
            <a:ext cx="8229600" cy="3886200"/>
          </a:xfrm>
        </p:spPr>
        <p:txBody>
          <a:bodyPr/>
          <a:lstStyle/>
          <a:p>
            <a:pPr marL="0" indent="273050" eaLnBrk="1" hangingPunct="1">
              <a:buFont typeface="Wingdings" pitchFamily="2" charset="2"/>
              <a:buNone/>
            </a:pPr>
            <a:endParaRPr lang="ru-RU" altLang="ru-RU" sz="1800" smtClean="0">
              <a:latin typeface="Times New Roman" pitchFamily="18" charset="0"/>
            </a:endParaRPr>
          </a:p>
          <a:p>
            <a:pPr marL="0" indent="273050" eaLnBrk="1" hangingPunct="1">
              <a:buFont typeface="Wingdings" pitchFamily="2" charset="2"/>
              <a:buNone/>
            </a:pPr>
            <a:endParaRPr lang="ru-RU" altLang="ru-RU" smtClean="0"/>
          </a:p>
          <a:p>
            <a:pPr marL="0" indent="273050" eaLnBrk="1" hangingPunct="1">
              <a:buFont typeface="Wingdings" pitchFamily="2" charset="2"/>
              <a:buNone/>
            </a:pPr>
            <a:endParaRPr lang="ru-RU" altLang="ru-RU" smtClean="0"/>
          </a:p>
        </p:txBody>
      </p:sp>
      <p:pic>
        <p:nvPicPr>
          <p:cNvPr id="16388" name="Рисунок 1434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41438"/>
            <a:ext cx="8964612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892</TotalTime>
  <Words>761</Words>
  <Application>Microsoft Office PowerPoint</Application>
  <PresentationFormat>Экран (4:3)</PresentationFormat>
  <Paragraphs>161</Paragraphs>
  <Slides>23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Пиксел</vt:lpstr>
      <vt:lpstr>Microsoft Equation 3.0</vt:lpstr>
      <vt:lpstr>Формула</vt:lpstr>
      <vt:lpstr>Решение задач по теме Электромагнитные колебания и волны</vt:lpstr>
      <vt:lpstr> </vt:lpstr>
      <vt:lpstr>Основные характеристики колебаний</vt:lpstr>
      <vt:lpstr>Схема колебательного контура</vt:lpstr>
      <vt:lpstr>Слайд 5</vt:lpstr>
      <vt:lpstr>Задача 1. (д/з)</vt:lpstr>
      <vt:lpstr>Задача 2. (д/з)</vt:lpstr>
      <vt:lpstr>Задача 3. (д/з)</vt:lpstr>
      <vt:lpstr>Схема электромагнитных колебаний в контуре</vt:lpstr>
      <vt:lpstr>Графическая зависимость заряда, напряжения, силы тока, электрической энергии конденсатора, магнитной энергии катушки индуктивности от времени.</vt:lpstr>
      <vt:lpstr>Уравнения, описывающие  колебательные процессы в контуре:</vt:lpstr>
      <vt:lpstr>Задача  № 1. </vt:lpstr>
      <vt:lpstr>Задача  № 2. </vt:lpstr>
      <vt:lpstr>Задача  № 3. (д/з)</vt:lpstr>
      <vt:lpstr>Задача  № 4. (д/з)</vt:lpstr>
      <vt:lpstr>Задача  № 5,6.</vt:lpstr>
      <vt:lpstr>Слайд 17</vt:lpstr>
      <vt:lpstr>Задача  № 7.</vt:lpstr>
      <vt:lpstr>Слайд 19</vt:lpstr>
      <vt:lpstr>Задача  № 8.</vt:lpstr>
      <vt:lpstr>Слайд 21</vt:lpstr>
      <vt:lpstr>Самостоятельная работа: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77</cp:revision>
  <dcterms:created xsi:type="dcterms:W3CDTF">2012-01-27T16:14:24Z</dcterms:created>
  <dcterms:modified xsi:type="dcterms:W3CDTF">2020-11-03T06:47:17Z</dcterms:modified>
</cp:coreProperties>
</file>