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4" r:id="rId8"/>
    <p:sldId id="262" r:id="rId9"/>
    <p:sldId id="268" r:id="rId10"/>
    <p:sldId id="267" r:id="rId11"/>
    <p:sldId id="266" r:id="rId12"/>
    <p:sldId id="265" r:id="rId13"/>
    <p:sldId id="269" r:id="rId14"/>
    <p:sldId id="270" r:id="rId15"/>
    <p:sldId id="271" r:id="rId16"/>
    <p:sldId id="272" r:id="rId17"/>
    <p:sldId id="273" r:id="rId1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588" autoAdjust="0"/>
    <p:restoredTop sz="94624" autoAdjust="0"/>
  </p:normalViewPr>
  <p:slideViewPr>
    <p:cSldViewPr>
      <p:cViewPr varScale="1">
        <p:scale>
          <a:sx n="103" d="100"/>
          <a:sy n="103" d="100"/>
        </p:scale>
        <p:origin x="-204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48" y="2022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26252-8744-4B11-8EE2-F5EFEF0DB06D}" type="datetimeFigureOut">
              <a:rPr lang="ru-RU" smtClean="0"/>
              <a:pPr/>
              <a:t>12.11.2016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25D4A5-A252-4829-B750-D6CF77A09DD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26252-8744-4B11-8EE2-F5EFEF0DB06D}" type="datetimeFigureOut">
              <a:rPr lang="ru-RU" smtClean="0"/>
              <a:pPr/>
              <a:t>12.11.2016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25D4A5-A252-4829-B750-D6CF77A09DD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26252-8744-4B11-8EE2-F5EFEF0DB06D}" type="datetimeFigureOut">
              <a:rPr lang="ru-RU" smtClean="0"/>
              <a:pPr/>
              <a:t>12.11.2016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25D4A5-A252-4829-B750-D6CF77A09DD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26252-8744-4B11-8EE2-F5EFEF0DB06D}" type="datetimeFigureOut">
              <a:rPr lang="ru-RU" smtClean="0"/>
              <a:pPr/>
              <a:t>12.11.2016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25D4A5-A252-4829-B750-D6CF77A09DD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26252-8744-4B11-8EE2-F5EFEF0DB06D}" type="datetimeFigureOut">
              <a:rPr lang="ru-RU" smtClean="0"/>
              <a:pPr/>
              <a:t>12.11.2016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25D4A5-A252-4829-B750-D6CF77A09DD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26252-8744-4B11-8EE2-F5EFEF0DB06D}" type="datetimeFigureOut">
              <a:rPr lang="ru-RU" smtClean="0"/>
              <a:pPr/>
              <a:t>12.11.2016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25D4A5-A252-4829-B750-D6CF77A09DD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26252-8744-4B11-8EE2-F5EFEF0DB06D}" type="datetimeFigureOut">
              <a:rPr lang="ru-RU" smtClean="0"/>
              <a:pPr/>
              <a:t>12.11.2016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25D4A5-A252-4829-B750-D6CF77A09DD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26252-8744-4B11-8EE2-F5EFEF0DB06D}" type="datetimeFigureOut">
              <a:rPr lang="ru-RU" smtClean="0"/>
              <a:pPr/>
              <a:t>12.11.2016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25D4A5-A252-4829-B750-D6CF77A09DD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26252-8744-4B11-8EE2-F5EFEF0DB06D}" type="datetimeFigureOut">
              <a:rPr lang="ru-RU" smtClean="0"/>
              <a:pPr/>
              <a:t>12.11.2016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25D4A5-A252-4829-B750-D6CF77A09DD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26252-8744-4B11-8EE2-F5EFEF0DB06D}" type="datetimeFigureOut">
              <a:rPr lang="ru-RU" smtClean="0"/>
              <a:pPr/>
              <a:t>12.11.2016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25D4A5-A252-4829-B750-D6CF77A09DD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926252-8744-4B11-8EE2-F5EFEF0DB06D}" type="datetimeFigureOut">
              <a:rPr lang="ru-RU" smtClean="0"/>
              <a:pPr/>
              <a:t>12.11.2016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25D4A5-A252-4829-B750-D6CF77A09DD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926252-8744-4B11-8EE2-F5EFEF0DB06D}" type="datetimeFigureOut">
              <a:rPr lang="ru-RU" smtClean="0"/>
              <a:pPr/>
              <a:t>12.11.2016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25D4A5-A252-4829-B750-D6CF77A09DD6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hyperlink" Target="http://base.garant.ru/12160805/21/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jpe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hyperlink" Target="http://www.ucprofit2012.ru/node/500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ucprofit2012.ru/node/267" TargetMode="External"/><Relationship Id="rId2" Type="http://schemas.openxmlformats.org/officeDocument/2006/relationships/hyperlink" Target="http://www.ucprofit2012.ru/node/274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hyperlink" Target="http://base.garant.ru/12160805/21/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95536" y="332657"/>
            <a:ext cx="8062664" cy="2952328"/>
          </a:xfrm>
        </p:spPr>
        <p:txBody>
          <a:bodyPr>
            <a:normAutofit/>
          </a:bodyPr>
          <a:lstStyle/>
          <a:p>
            <a:pPr indent="457200"/>
            <a:r>
              <a:rPr lang="ru-RU" sz="2200" dirty="0" smtClean="0"/>
              <a:t>ГБПОУ «ГЭТ»</a:t>
            </a:r>
            <a:br>
              <a:rPr lang="ru-RU" sz="2200" dirty="0" smtClean="0"/>
            </a:br>
            <a:r>
              <a:rPr lang="ru-RU" sz="3600" b="1" dirty="0" smtClean="0"/>
              <a:t/>
            </a:r>
            <a:br>
              <a:rPr lang="ru-RU" sz="3600" b="1" dirty="0" smtClean="0"/>
            </a:br>
            <a:r>
              <a:rPr lang="ru-RU" sz="3600" dirty="0" smtClean="0"/>
              <a:t>Тема :«Правила </a:t>
            </a:r>
            <a:r>
              <a:rPr lang="ru-RU" sz="3600" dirty="0"/>
              <a:t>перевозки наличных денег и инкассации наличных </a:t>
            </a:r>
            <a:r>
              <a:rPr lang="ru-RU" sz="3600" dirty="0" smtClean="0"/>
              <a:t>денег»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03648" y="4509120"/>
            <a:ext cx="7520880" cy="2088232"/>
          </a:xfrm>
        </p:spPr>
        <p:txBody>
          <a:bodyPr>
            <a:normAutofit/>
          </a:bodyPr>
          <a:lstStyle/>
          <a:p>
            <a:pPr algn="r"/>
            <a:r>
              <a:rPr lang="ru-RU" sz="2000" dirty="0" smtClean="0">
                <a:solidFill>
                  <a:schemeClr val="tx1"/>
                </a:solidFill>
              </a:rPr>
              <a:t>Предмет: Выполнение работ по профессии «Кассир»</a:t>
            </a:r>
          </a:p>
          <a:p>
            <a:pPr algn="r"/>
            <a:r>
              <a:rPr lang="ru-RU" sz="2000" dirty="0" smtClean="0">
                <a:solidFill>
                  <a:schemeClr val="tx1"/>
                </a:solidFill>
              </a:rPr>
              <a:t>Специальность:38.02.01 </a:t>
            </a:r>
            <a:r>
              <a:rPr lang="ru-RU" sz="2000" dirty="0" err="1" smtClean="0">
                <a:solidFill>
                  <a:schemeClr val="tx1"/>
                </a:solidFill>
              </a:rPr>
              <a:t>ЭиБУ</a:t>
            </a:r>
            <a:endParaRPr lang="ru-RU" sz="2000" dirty="0" smtClean="0">
              <a:solidFill>
                <a:schemeClr val="tx1"/>
              </a:solidFill>
            </a:endParaRPr>
          </a:p>
          <a:p>
            <a:pPr algn="r"/>
            <a:r>
              <a:rPr lang="ru-RU" sz="2000" dirty="0" smtClean="0">
                <a:solidFill>
                  <a:schemeClr val="tx1"/>
                </a:solidFill>
              </a:rPr>
              <a:t>Выполнил: Репина Т.Н.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260648"/>
            <a:ext cx="8219256" cy="1143000"/>
          </a:xfrm>
        </p:spPr>
        <p:txBody>
          <a:bodyPr>
            <a:normAutofit/>
          </a:bodyPr>
          <a:lstStyle/>
          <a:p>
            <a:r>
              <a:rPr lang="ru-RU" sz="2800" b="1" dirty="0" smtClean="0"/>
              <a:t>Правила перевозки наличных денег</a:t>
            </a: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5915000" cy="4525963"/>
          </a:xfrm>
        </p:spPr>
        <p:txBody>
          <a:bodyPr>
            <a:normAutofit fontScale="70000" lnSpcReduction="20000"/>
          </a:bodyPr>
          <a:lstStyle/>
          <a:p>
            <a:r>
              <a:rPr lang="ru-RU" dirty="0" smtClean="0"/>
              <a:t>Инкассаторские, кассовый работники принимают пачки банкнот для их перевозки по надписям на верхних накладках пачек банкнот с проверкой количества корешков, правильности и целости упаковки пачек банкнот и пломб, оттисков клише, наличия необходимых реквизитов на верхних накладках пачек банкнот, пломбах, оттисках клише, мешки с монетой - по надписям на ярлыках к мешкам с монетой с проверкой правильности и целости мешков с монетой и пломб, наличия необходимых реквизитов на пломбах и ярлыках к мешкам с монетой. Отдельные корешки, банкноты и монеты Банка России принимаются полистным, поштучным пересчетом.</a:t>
            </a:r>
            <a:endParaRPr lang="ru-RU" dirty="0"/>
          </a:p>
        </p:txBody>
      </p:sp>
      <p:pic>
        <p:nvPicPr>
          <p:cNvPr id="4" name="Рисунок 3" descr="KTSdzy7BhvE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300192" y="1628800"/>
            <a:ext cx="2105025" cy="216217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5" name="Рисунок 4" descr="5hpzIq8Migc (1)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660232" y="3933056"/>
            <a:ext cx="2286000" cy="150876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b="1" dirty="0" smtClean="0"/>
              <a:t>Правила перевозки наличных денег</a:t>
            </a: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556792"/>
            <a:ext cx="4608512" cy="4525963"/>
          </a:xfrm>
        </p:spPr>
        <p:txBody>
          <a:bodyPr>
            <a:normAutofit fontScale="47500" lnSpcReduction="20000"/>
          </a:bodyPr>
          <a:lstStyle/>
          <a:p>
            <a:r>
              <a:rPr lang="ru-RU" dirty="0" smtClean="0"/>
              <a:t>Принятые наличные деньги упаковываются в сумку инкассаторскими, кассовым работниками под контролем заведующего кассой, кассового работника ВСП. К сумке с наличными деньгами прикрепляется ярлык, на котором проставляются фирменное наименование кредитной организации (фирменное наименование кредитной организации и наименование филиала; фирменное наименование кредитной организации и наименование ВСП; фирменное наименование кредитной организации, наименования филиала и ВСП), отправляющих и получающих наличные деньги, дата упаковки, сумма наличных денег, фамилия, инициалы и подпись инкассаторского, кассового работника. Сумка с наличными деньгами опломбировывается одним из инкассаторских, кассовым работником, получившим наличные деньги.</a:t>
            </a:r>
            <a:endParaRPr lang="ru-RU" dirty="0"/>
          </a:p>
        </p:txBody>
      </p:sp>
      <p:pic>
        <p:nvPicPr>
          <p:cNvPr id="4" name="Рисунок 3" descr="CY38cXreLbk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716016" y="4797152"/>
            <a:ext cx="2768710" cy="1736212"/>
          </a:xfrm>
          <a:prstGeom prst="rect">
            <a:avLst/>
          </a:prstGeom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</p:pic>
      <p:pic>
        <p:nvPicPr>
          <p:cNvPr id="5" name="Рисунок 4" descr="TmZuwuHxfyE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796136" y="1628800"/>
            <a:ext cx="2903984" cy="2903984"/>
          </a:xfrm>
          <a:prstGeom prst="rect">
            <a:avLst/>
          </a:prstGeom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</p:pic>
    </p:spTree>
  </p:cSld>
  <p:clrMapOvr>
    <a:masterClrMapping/>
  </p:clrMapOvr>
  <p:transition>
    <p:checker dir="vert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b="1" dirty="0" smtClean="0"/>
              <a:t>Правила перевозки наличных денег</a:t>
            </a: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28800"/>
            <a:ext cx="5987008" cy="4497363"/>
          </a:xfrm>
        </p:spPr>
        <p:txBody>
          <a:bodyPr>
            <a:normAutofit fontScale="70000" lnSpcReduction="20000"/>
          </a:bodyPr>
          <a:lstStyle/>
          <a:p>
            <a:r>
              <a:rPr lang="ru-RU" dirty="0" smtClean="0"/>
              <a:t>Прием в кредитной организации, ВСП (за исключением обменного пункта) от инкассаторских, кассового работников наличных денег, полученных в результате осуществления разменных операций в организациях, осуществляется заведующим кассой, кассовым работником ВСП полистным, поштучным пересчетом или по надписям на ярлыках к сумкам с наличными деньгами с проверкой целости сумок и пломб, наличия необходимых реквизитов на пломбах и ярлыках к сумкам с наличными деньгами.</a:t>
            </a:r>
            <a:endParaRPr lang="ru-RU" dirty="0"/>
          </a:p>
        </p:txBody>
      </p:sp>
      <p:pic>
        <p:nvPicPr>
          <p:cNvPr id="4" name="Рисунок 3" descr="ycfC3PpJD5Q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444208" y="2728184"/>
            <a:ext cx="2376264" cy="2270316"/>
          </a:xfrm>
          <a:prstGeom prst="rect">
            <a:avLst/>
          </a:prstGeom>
          <a:effectLst>
            <a:reflection blurRad="6350" stA="52000" endA="300" endPos="35000" dir="5400000" sy="-100000" algn="bl" rotWithShape="0"/>
            <a:softEdge rad="317500"/>
          </a:effectLst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b="1" dirty="0" smtClean="0"/>
              <a:t>Правила перевозки наличных денег</a:t>
            </a: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12976" y="1556792"/>
            <a:ext cx="6131024" cy="4565104"/>
          </a:xfrm>
        </p:spPr>
        <p:txBody>
          <a:bodyPr>
            <a:normAutofit fontScale="62500" lnSpcReduction="20000"/>
          </a:bodyPr>
          <a:lstStyle/>
          <a:p>
            <a:r>
              <a:rPr lang="ru-RU" dirty="0" smtClean="0"/>
              <a:t> По окончании приема от инкассаторских работников сумок с наличными деньгами заведующий кассой, кассовый работник ВСП и один из инкассаторских работников подписывают первый и третий экземпляры описи на перевозимые наличные деньги. При приеме сумок с наличными деньгами от кассового работника указанный работник и заведующий кассой, кассовый работник ВСП проставляют подписи на первом экземпляре описи на перевозимые наличные деньги.</a:t>
            </a:r>
          </a:p>
          <a:p>
            <a:r>
              <a:rPr lang="ru-RU" dirty="0" smtClean="0"/>
              <a:t>Первый экземпляр описи на перевозимые наличные деньги направляется в кассовые документы кредитной организации, ВСП, получивших наличные деньги, третий экземпляр описи на перевозимые наличные деньги передается инкассаторским работникам.</a:t>
            </a:r>
          </a:p>
          <a:p>
            <a:endParaRPr lang="ru-RU" dirty="0"/>
          </a:p>
        </p:txBody>
      </p:sp>
      <p:pic>
        <p:nvPicPr>
          <p:cNvPr id="4" name="Рисунок 3" descr="KTSdzy7BhvE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51520" y="1988840"/>
            <a:ext cx="2699792" cy="2773090"/>
          </a:xfrm>
          <a:prstGeom prst="rect">
            <a:avLst/>
          </a:prstGeom>
          <a:effectLst>
            <a:glow rad="228600">
              <a:schemeClr val="accent6">
                <a:satMod val="175000"/>
                <a:alpha val="40000"/>
              </a:schemeClr>
            </a:glow>
            <a:softEdge rad="63500"/>
          </a:effectLst>
        </p:spPr>
      </p:pic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b="1" dirty="0" smtClean="0"/>
              <a:t>Правила перевозки наличных денег</a:t>
            </a: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1600201"/>
            <a:ext cx="6120680" cy="2980927"/>
          </a:xfrm>
        </p:spPr>
        <p:txBody>
          <a:bodyPr>
            <a:normAutofit fontScale="25000" lnSpcReduction="20000"/>
          </a:bodyPr>
          <a:lstStyle/>
          <a:p>
            <a:r>
              <a:rPr lang="ru-RU" sz="7200" dirty="0" smtClean="0"/>
              <a:t> При перевозке наличных денег между кредитной организацией, ВСП (за исключением операционной кассы вне кассового узла, обменного пункта) и учреждением Банка России описи на перевозимые наличные деньги могут не составляться.</a:t>
            </a:r>
          </a:p>
          <a:p>
            <a:r>
              <a:rPr lang="ru-RU" sz="7200" dirty="0" smtClean="0"/>
              <a:t>Наличные деньги, предназначенные для перевозки из кредитной организации, ВСП (за исключением операционной кассы вне кассового узла, обменного пункта) в учреждение Банка России, выдаются заведующим кассой, кассовым работником ВСП инкассаторским, кассовому работникам пачками банкнот, мешками с монетой, кассетами с пачками банкнот, применяемыми учреждениями Банка России.</a:t>
            </a:r>
          </a:p>
          <a:p>
            <a:r>
              <a:rPr lang="ru-RU" sz="7200" dirty="0" smtClean="0"/>
              <a:t>Прием в кредитной организации, ВСП (за исключением операционной кассы вне кассового узла, обменного пункта) наличных денег, полученных в учреждении Банка России, осуществляется заведующим кассой, кассовым работником ВСП пачками банкнот, мешками с монетой, кассетами.</a:t>
            </a:r>
          </a:p>
          <a:p>
            <a:endParaRPr lang="ru-RU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b="1" dirty="0" smtClean="0"/>
              <a:t>Правила перевозки наличных денег</a:t>
            </a: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43808" y="1600200"/>
            <a:ext cx="5544616" cy="4781128"/>
          </a:xfrm>
        </p:spPr>
        <p:txBody>
          <a:bodyPr>
            <a:normAutofit fontScale="70000" lnSpcReduction="20000"/>
          </a:bodyPr>
          <a:lstStyle/>
          <a:p>
            <a:r>
              <a:rPr lang="ru-RU" dirty="0" smtClean="0"/>
              <a:t>Для осуществления перевозки наличных денег кредитная организация, ВСП могут производить предварительную подготовку наличных денег в порядке.</a:t>
            </a:r>
          </a:p>
          <a:p>
            <a:r>
              <a:rPr lang="ru-RU" dirty="0" smtClean="0"/>
              <a:t>Прием и выдача в кредитной организации, ВСП инкассаторским, кассовому работникам наличных денег для перевозки могут осуществляться кассовым работником, на которого возложены указанные функции, в порядке, предусмотренном в настоящей главе. При этом передача наличных денег между заведующим кассой и кассовым работником осуществляется по </a:t>
            </a:r>
            <a:r>
              <a:rPr lang="ru-RU" dirty="0" smtClean="0">
                <a:hlinkClick r:id="rId2"/>
              </a:rPr>
              <a:t>книге 0402124</a:t>
            </a:r>
            <a:r>
              <a:rPr lang="ru-RU" dirty="0" smtClean="0"/>
              <a:t>.</a:t>
            </a:r>
          </a:p>
        </p:txBody>
      </p:sp>
      <p:pic>
        <p:nvPicPr>
          <p:cNvPr id="4" name="Рисунок 3" descr="OsLDexbygno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51520" y="4365104"/>
            <a:ext cx="2926080" cy="1883664"/>
          </a:xfrm>
          <a:prstGeom prst="rect">
            <a:avLst/>
          </a:prstGeom>
          <a:effectLst>
            <a:softEdge rad="63500"/>
          </a:effectLst>
        </p:spPr>
      </p:pic>
      <p:pic>
        <p:nvPicPr>
          <p:cNvPr id="5" name="Рисунок 4" descr="DKMFhQtLkOU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-180528" y="1772816"/>
            <a:ext cx="3603809" cy="2499752"/>
          </a:xfrm>
          <a:prstGeom prst="rect">
            <a:avLst/>
          </a:prstGeom>
          <a:effectLst>
            <a:softEdge rad="317500"/>
          </a:effectLst>
        </p:spPr>
      </p:pic>
    </p:spTree>
  </p:cSld>
  <p:clrMapOvr>
    <a:masterClrMapping/>
  </p:clrMapOvr>
  <p:transition>
    <p:blinds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620688"/>
            <a:ext cx="6419056" cy="4061048"/>
          </a:xfrm>
        </p:spPr>
        <p:txBody>
          <a:bodyPr>
            <a:normAutofit fontScale="77500" lnSpcReduction="20000"/>
          </a:bodyPr>
          <a:lstStyle/>
          <a:p>
            <a:r>
              <a:rPr lang="ru-RU" dirty="0" smtClean="0"/>
              <a:t>Ответственность организаций и должностных лиц за нарушение порядка работы с денежной наличностью и порядка ведения кассовых операций предусмотрена ст. 15.1 </a:t>
            </a:r>
            <a:r>
              <a:rPr lang="ru-RU" dirty="0" err="1" smtClean="0"/>
              <a:t>КоАП</a:t>
            </a:r>
            <a:r>
              <a:rPr lang="ru-RU" dirty="0" smtClean="0"/>
              <a:t>. Вне зависимости от того, по прямому умыслу нарушен этот порядок или по неосторожности, административный штраф должностных лиц составляет от 4 до 5 тыс. руб., организации — от 40 до 50 тыс. руб.</a:t>
            </a:r>
            <a:br>
              <a:rPr lang="ru-RU" dirty="0" smtClean="0"/>
            </a:br>
            <a:endParaRPr lang="ru-RU" dirty="0"/>
          </a:p>
        </p:txBody>
      </p:sp>
      <p:pic>
        <p:nvPicPr>
          <p:cNvPr id="4" name="Рисунок 3" descr="KsrF19xLlcw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644456" y="2996952"/>
            <a:ext cx="3499544" cy="3499544"/>
          </a:xfrm>
          <a:prstGeom prst="rect">
            <a:avLst/>
          </a:prstGeom>
          <a:effectLst>
            <a:softEdge rad="635000"/>
          </a:effectLst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118169" y="1844824"/>
            <a:ext cx="7198247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>
                <a:rot lat="0" lon="0" rev="0"/>
              </a:camera>
              <a:lightRig rig="glow" dir="t">
                <a:rot lat="0" lon="0" rev="3600000"/>
              </a:lightRig>
            </a:scene3d>
            <a:sp3d prstMaterial="softEdge">
              <a:bevelT w="29210" h="16510"/>
              <a:contourClr>
                <a:schemeClr val="accent4">
                  <a:alpha val="95000"/>
                </a:schemeClr>
              </a:contourClr>
            </a:sp3d>
          </a:bodyPr>
          <a:lstStyle/>
          <a:p>
            <a:pPr algn="ctr"/>
            <a:r>
              <a:rPr lang="ru-RU" sz="5400" b="1" cap="none" spc="0" dirty="0" smtClean="0">
                <a:ln>
                  <a:prstDash val="solid"/>
                </a:ln>
                <a:gradFill rotWithShape="1">
                  <a:gsLst>
                    <a:gs pos="0">
                      <a:schemeClr val="accent4">
                        <a:tint val="70000"/>
                        <a:satMod val="200000"/>
                      </a:schemeClr>
                    </a:gs>
                    <a:gs pos="40000">
                      <a:schemeClr val="accent4">
                        <a:tint val="90000"/>
                        <a:satMod val="130000"/>
                      </a:schemeClr>
                    </a:gs>
                    <a:gs pos="50000">
                      <a:schemeClr val="accent4">
                        <a:tint val="90000"/>
                        <a:satMod val="130000"/>
                      </a:schemeClr>
                    </a:gs>
                    <a:gs pos="68000">
                      <a:schemeClr val="accent4">
                        <a:tint val="90000"/>
                        <a:satMod val="130000"/>
                      </a:schemeClr>
                    </a:gs>
                    <a:gs pos="100000">
                      <a:schemeClr val="accent4">
                        <a:tint val="70000"/>
                        <a:satMod val="200000"/>
                      </a:schemeClr>
                    </a:gs>
                  </a:gsLst>
                  <a:lin ang="5400000"/>
                </a:gra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</a:rPr>
              <a:t>Спасибо за внимание!</a:t>
            </a:r>
            <a:endParaRPr lang="ru-RU" sz="5400" b="1" cap="none" spc="0" dirty="0">
              <a:ln>
                <a:prstDash val="solid"/>
              </a:ln>
              <a:gradFill rotWithShape="1">
                <a:gsLst>
                  <a:gs pos="0">
                    <a:schemeClr val="accent4">
                      <a:tint val="70000"/>
                      <a:satMod val="200000"/>
                    </a:schemeClr>
                  </a:gs>
                  <a:gs pos="40000">
                    <a:schemeClr val="accent4">
                      <a:tint val="90000"/>
                      <a:satMod val="130000"/>
                    </a:schemeClr>
                  </a:gs>
                  <a:gs pos="50000">
                    <a:schemeClr val="accent4">
                      <a:tint val="90000"/>
                      <a:satMod val="130000"/>
                    </a:schemeClr>
                  </a:gs>
                  <a:gs pos="68000">
                    <a:schemeClr val="accent4">
                      <a:tint val="90000"/>
                      <a:satMod val="130000"/>
                    </a:schemeClr>
                  </a:gs>
                  <a:gs pos="100000">
                    <a:schemeClr val="accent4">
                      <a:tint val="70000"/>
                      <a:satMod val="200000"/>
                    </a:schemeClr>
                  </a:gs>
                </a:gsLst>
                <a:lin ang="5400000"/>
              </a:gradFill>
              <a:effectLst>
                <a:outerShdw blurRad="88000" dist="50800" dir="5040000" algn="tl">
                  <a:schemeClr val="accent4">
                    <a:tint val="80000"/>
                    <a:satMod val="250000"/>
                    <a:alpha val="45000"/>
                  </a:schemeClr>
                </a:outerShdw>
              </a:effectLst>
            </a:endParaRPr>
          </a:p>
        </p:txBody>
      </p:sp>
    </p:spTree>
  </p:cSld>
  <p:clrMapOvr>
    <a:masterClrMapping/>
  </p:clrMapOvr>
  <p:transition spd="med">
    <p:diamond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600" dirty="0" smtClean="0"/>
              <a:t>Содержание:</a:t>
            </a:r>
            <a:br>
              <a:rPr lang="ru-RU" sz="3600" dirty="0" smtClean="0"/>
            </a:br>
            <a:endParaRPr lang="ru-RU" sz="36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000" b="1" dirty="0"/>
              <a:t>Основные положения о перевозке наличных денег, инкассации наличных денег</a:t>
            </a:r>
          </a:p>
          <a:p>
            <a:r>
              <a:rPr lang="ru-RU" sz="2000" b="1" dirty="0"/>
              <a:t>Правила перевозки наличных денег</a:t>
            </a:r>
          </a:p>
          <a:p>
            <a:r>
              <a:rPr lang="ru-RU" sz="2000" b="1" dirty="0"/>
              <a:t>Правила инкассации наличных денег</a:t>
            </a:r>
          </a:p>
          <a:p>
            <a:endParaRPr lang="ru-RU" sz="2400" dirty="0" smtClean="0"/>
          </a:p>
        </p:txBody>
      </p:sp>
      <p:pic>
        <p:nvPicPr>
          <p:cNvPr id="4" name="Рисунок 3" descr="KsrF19xLlcw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940152" y="2420888"/>
            <a:ext cx="2237127" cy="1800200"/>
          </a:xfrm>
          <a:prstGeom prst="rect">
            <a:avLst/>
          </a:prstGeom>
        </p:spPr>
      </p:pic>
      <p:pic>
        <p:nvPicPr>
          <p:cNvPr id="5" name="Рисунок 4" descr="5hpzIq8Migc (1)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059832" y="4005064"/>
            <a:ext cx="3600400" cy="2376264"/>
          </a:xfrm>
          <a:prstGeom prst="rect">
            <a:avLst/>
          </a:prstGeom>
        </p:spPr>
      </p:pic>
      <p:pic>
        <p:nvPicPr>
          <p:cNvPr id="6" name="Рисунок 5" descr="TmZuwuHxfyE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51520" y="3284984"/>
            <a:ext cx="2831976" cy="2831976"/>
          </a:xfrm>
          <a:prstGeom prst="rect">
            <a:avLst/>
          </a:prstGeom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100" b="1" dirty="0" smtClean="0"/>
              <a:t>Основные положения о перевозке наличных денег, инкассации наличных денег</a:t>
            </a:r>
            <a:r>
              <a:rPr lang="ru-RU" b="1" dirty="0" smtClean="0"/>
              <a:t/>
            </a:r>
            <a:br>
              <a:rPr lang="ru-RU" b="1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 smtClean="0"/>
              <a:t>Перевозка </a:t>
            </a:r>
            <a:r>
              <a:rPr lang="ru-RU" dirty="0"/>
              <a:t>наличных денег, инкассация наличных денег осуществляются инкассаторскими работниками, численность которых определяется руководителем инкассации в зависимости от объема работы и сложности выполнения указанных операций.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>       Перевозка наличных денег может осуществляться одним или несколькими кассовыми работниками в сопровождении лиц, обеспечивающих безопасность указанных работников и сохранность перевозимых наличных денег.</a:t>
            </a: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100" b="1" dirty="0" smtClean="0"/>
              <a:t>Основные положения о перевозке наличных денег, инкассации наличных денег</a:t>
            </a:r>
            <a:r>
              <a:rPr lang="ru-RU" b="1" dirty="0" smtClean="0"/>
              <a:t/>
            </a:r>
            <a:br>
              <a:rPr lang="ru-RU" b="1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1412776"/>
            <a:ext cx="4546848" cy="5040560"/>
          </a:xfrm>
        </p:spPr>
        <p:txBody>
          <a:bodyPr>
            <a:normAutofit fontScale="55000" lnSpcReduction="20000"/>
          </a:bodyPr>
          <a:lstStyle/>
          <a:p>
            <a:r>
              <a:rPr lang="ru-RU" dirty="0"/>
              <a:t>Для перевозки наличных денег, инкассации наличных денег кредитные организации, ВСП применяют технически исправный автотранспорт, оборудованный броневой защитой в соответствии с установленными требованиями законодательства Российской Федерации, а также средствами радиосвязи, переговорными устройствами и другими средствами, необходимыми для обеспечения безопасности инкассаторских, кассовых работников, водителей автотранспорта и обеспечения сохранности перевозимых ценностей.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>       Инкассаторские работники в целях самообороны и для обеспечения сохранности наличных денег снабжаются служебным оружием в соответствии с </a:t>
            </a:r>
            <a:r>
              <a:rPr lang="ru-RU" dirty="0">
                <a:hlinkClick r:id="rId2"/>
              </a:rPr>
              <a:t>Федеральным законом</a:t>
            </a:r>
            <a:r>
              <a:rPr lang="ru-RU" dirty="0"/>
              <a:t> "Об оружии" </a:t>
            </a:r>
          </a:p>
        </p:txBody>
      </p:sp>
      <p:pic>
        <p:nvPicPr>
          <p:cNvPr id="4" name="Рисунок 3" descr="5828goe9rn4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716016" y="1556792"/>
            <a:ext cx="4248472" cy="4604866"/>
          </a:xfrm>
          <a:prstGeom prst="rect">
            <a:avLst/>
          </a:prstGeom>
        </p:spPr>
      </p:pic>
    </p:spTree>
  </p:cSld>
  <p:clrMapOvr>
    <a:masterClrMapping/>
  </p:clrMapOvr>
  <p:transition>
    <p:wheel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b="1" dirty="0" smtClean="0"/>
              <a:t>Основные положения о перевозке наличных денег, инкассации наличных денег</a:t>
            </a: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3898776" cy="4525963"/>
          </a:xfrm>
        </p:spPr>
        <p:txBody>
          <a:bodyPr>
            <a:noAutofit/>
          </a:bodyPr>
          <a:lstStyle/>
          <a:p>
            <a:r>
              <a:rPr lang="ru-RU" sz="1600" dirty="0"/>
              <a:t> При перевозке наличных денег, инкассации наличных денег кредитная организация может использовать специальные устройства для упаковки наличных денег, в случае несанкционированного вскрытия которых происходит окрашивание банкнот Банка России специальной краской, обладающей устойчивостью к воздействию растворителей, химических реактивов и другими отличительными характеристиками, позволяющими идентифицировать ее наличие на банкноте Банка России. В этом случае, а также при страховании наличных денег, перевозимых или инкассируемых в автотранспорте, требования, </a:t>
            </a:r>
            <a:r>
              <a:rPr lang="ru-RU" sz="1600" dirty="0" smtClean="0"/>
              <a:t>установленные в Положении, </a:t>
            </a:r>
            <a:r>
              <a:rPr lang="ru-RU" sz="1600" dirty="0"/>
              <a:t>к оборудованию автотранспорта могут не применяться.</a:t>
            </a:r>
          </a:p>
        </p:txBody>
      </p:sp>
      <p:pic>
        <p:nvPicPr>
          <p:cNvPr id="5" name="Рисунок 4" descr="X7oGTv7wFP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427984" y="1484784"/>
            <a:ext cx="4536504" cy="4896544"/>
          </a:xfrm>
          <a:prstGeom prst="rect">
            <a:avLst/>
          </a:prstGeom>
        </p:spPr>
      </p:pic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b="1" dirty="0" smtClean="0"/>
              <a:t>Основные положения о перевозке наличных денег, инкассации наличных денег</a:t>
            </a: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Выдача </a:t>
            </a:r>
            <a:r>
              <a:rPr lang="ru-RU" dirty="0"/>
              <a:t>и прием </a:t>
            </a:r>
            <a:r>
              <a:rPr lang="ru-RU" dirty="0">
                <a:hlinkClick r:id="rId2"/>
              </a:rPr>
              <a:t>явочных карточек 0402303</a:t>
            </a:r>
            <a:r>
              <a:rPr lang="ru-RU" dirty="0"/>
              <a:t>, штампов, ключей и доверенностей на перевозку наличных денег, инкассацию наличных денег от инкассаторских работников осуществляются руководителем инкассации (дежурным инкассатором) с проставлением подписей указанными работниками в </a:t>
            </a:r>
            <a:r>
              <a:rPr lang="ru-RU" dirty="0">
                <a:hlinkClick r:id="rId3"/>
              </a:rPr>
              <a:t>журнале 0402305</a:t>
            </a:r>
            <a:r>
              <a:rPr lang="ru-RU" dirty="0"/>
              <a:t>.</a:t>
            </a:r>
          </a:p>
        </p:txBody>
      </p:sp>
    </p:spTree>
  </p:cSld>
  <p:clrMapOvr>
    <a:masterClrMapping/>
  </p:clrMapOvr>
  <p:transition>
    <p:pull dir="r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b="1" dirty="0" smtClean="0"/>
              <a:t>Правила перевозки наличных денег</a:t>
            </a: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ru-RU" dirty="0" smtClean="0"/>
              <a:t> Перевозка наличных денег между кредитной организацией, ее филиалами и ВСП организуется кредитной организацией.</a:t>
            </a:r>
          </a:p>
          <a:p>
            <a:r>
              <a:rPr lang="ru-RU" dirty="0" smtClean="0"/>
              <a:t>На наличные деньги, предназначенные для перевозки, в кредитной организации, </a:t>
            </a:r>
            <a:r>
              <a:rPr lang="ru-RU" dirty="0" smtClean="0"/>
              <a:t>ВСП (внутреннее  </a:t>
            </a:r>
            <a:r>
              <a:rPr lang="ru-RU" smtClean="0"/>
              <a:t>структурное подразделение), </a:t>
            </a:r>
            <a:r>
              <a:rPr lang="ru-RU" dirty="0" smtClean="0"/>
              <a:t>отправляющих наличные деньги, заведующим кассой, кассовым работником ВСП в произвольной форме составляется опись на перевозимые наличные деньги. В описи на перевозимые наличные деньги указываются фирменное наименование кредитной организации (фирменное наименование кредитной организации и наименование филиала; фирменное наименование кредитной организации и наименование ВСП; фирменное наименование кредитной организации, наименования филиала и ВСП), отправляющих и получающих наличные деньги, даты составления описи и осуществления перевозки наличных денег, номиналы и суммы наличных денег по каждому номиналу, общая сумма наличных денег, фамилия, инициалы заведующего кассой, кассового работника ВСП, а также проставляется подпись заведующего кассой, кассового работника ВСП.</a:t>
            </a:r>
          </a:p>
          <a:p>
            <a:endParaRPr lang="ru-RU" dirty="0"/>
          </a:p>
        </p:txBody>
      </p:sp>
    </p:spTree>
  </p:cSld>
  <p:clrMapOvr>
    <a:masterClrMapping/>
  </p:clrMapOvr>
  <p:transition>
    <p:pull dir="ld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b="1" dirty="0" smtClean="0"/>
              <a:t>Правила перевозки наличных денег</a:t>
            </a: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dirty="0" smtClean="0"/>
              <a:t>При перевозке наличных денег инкассаторскими работниками опись на перевозимые наличные деньги составляется в трех экземплярах. Первый и третий экземпляры описи на перевозимые наличные деньги передаются инкассаторским работникам. Если наличные деньги перевозятся кассовым работником, опись на перевозимые наличные деньги составляется в двух экземплярах, первый экземпляр описи на перевозимые наличные деньги передается указанному кассовому работнику.</a:t>
            </a:r>
          </a:p>
          <a:p>
            <a:r>
              <a:rPr lang="ru-RU" dirty="0" smtClean="0"/>
              <a:t>Второй экземпляр описи на перевозимые наличные деньги с подписью инкассаторского, кассового работника в получении наличных денег остается в кредитной организации, ВСП, отправивших наличные деньги.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b="1" dirty="0" smtClean="0"/>
              <a:t>Правила перевозки наличных денег</a:t>
            </a:r>
            <a:endParaRPr lang="ru-RU" sz="2800" dirty="0"/>
          </a:p>
        </p:txBody>
      </p:sp>
      <p:sp>
        <p:nvSpPr>
          <p:cNvPr id="4" name="Содержимое 3"/>
          <p:cNvSpPr>
            <a:spLocks noGrp="1"/>
          </p:cNvSpPr>
          <p:nvPr>
            <p:ph idx="1"/>
          </p:nvPr>
        </p:nvSpPr>
        <p:spPr>
          <a:xfrm>
            <a:off x="457200" y="1600200"/>
            <a:ext cx="3970784" cy="4525963"/>
          </a:xfrm>
        </p:spPr>
        <p:txBody>
          <a:bodyPr>
            <a:normAutofit fontScale="47500" lnSpcReduction="20000"/>
          </a:bodyPr>
          <a:lstStyle/>
          <a:p>
            <a:r>
              <a:rPr lang="ru-RU" sz="3400" dirty="0" smtClean="0"/>
              <a:t>Выдача инкассаторским, кассовому работникам наличных денег для перевозки осуществляется по </a:t>
            </a:r>
            <a:r>
              <a:rPr lang="ru-RU" sz="3400" dirty="0" smtClean="0">
                <a:hlinkClick r:id="rId2"/>
              </a:rPr>
              <a:t>расходным кассовым ордерам 0402009</a:t>
            </a:r>
            <a:r>
              <a:rPr lang="ru-RU" sz="3400" dirty="0" smtClean="0"/>
              <a:t>, прием доставленных указанными работниками наличных денег - по </a:t>
            </a:r>
            <a:r>
              <a:rPr lang="ru-RU" sz="3400" dirty="0" smtClean="0">
                <a:hlinkClick r:id="rId2"/>
              </a:rPr>
              <a:t>приходным кассовым ордерам 0402008</a:t>
            </a:r>
            <a:r>
              <a:rPr lang="ru-RU" sz="3400" dirty="0" smtClean="0"/>
              <a:t>.</a:t>
            </a:r>
          </a:p>
          <a:p>
            <a:r>
              <a:rPr lang="ru-RU" sz="3400" dirty="0" smtClean="0"/>
              <a:t>Операции по перевозке наличных денег между кредитной организацией и ее ВСП могут оформляться приходно-расходными кассовыми ордерами 0402007. Приходная часть приходно-расходного кассового ордера 0402007 направляется в кредитную организацию, ВСП, получающие наличные деньги, расходная часть </a:t>
            </a:r>
            <a:r>
              <a:rPr lang="ru-RU" sz="3400" dirty="0" smtClean="0">
                <a:hlinkClick r:id="rId2"/>
              </a:rPr>
              <a:t>приходно-расходного кассового ордера 0402007</a:t>
            </a:r>
            <a:r>
              <a:rPr lang="ru-RU" sz="3400" dirty="0" smtClean="0"/>
              <a:t> остается в кредитной организации, ВСП, отправляющих наличные деньги.</a:t>
            </a:r>
          </a:p>
          <a:p>
            <a:endParaRPr lang="ru-RU" dirty="0"/>
          </a:p>
        </p:txBody>
      </p:sp>
      <p:pic>
        <p:nvPicPr>
          <p:cNvPr id="5" name="Рисунок 4" descr="-aXnOARAQP4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283968" y="1484784"/>
            <a:ext cx="3240360" cy="309634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6" name="Рисунок 5" descr="UXQAOpZ7CUA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4796920" y="3799210"/>
            <a:ext cx="4347080" cy="305879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Бумажная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104</TotalTime>
  <Words>572</Words>
  <Application>Microsoft Office PowerPoint</Application>
  <PresentationFormat>Экран (4:3)</PresentationFormat>
  <Paragraphs>43</Paragraphs>
  <Slides>17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8" baseType="lpstr">
      <vt:lpstr>Тема Office</vt:lpstr>
      <vt:lpstr>ГБПОУ «ГЭТ»  Тема :«Правила перевозки наличных денег и инкассации наличных денег» </vt:lpstr>
      <vt:lpstr>Содержание: </vt:lpstr>
      <vt:lpstr>Основные положения о перевозке наличных денег, инкассации наличных денег </vt:lpstr>
      <vt:lpstr>Основные положения о перевозке наличных денег, инкассации наличных денег </vt:lpstr>
      <vt:lpstr>Основные положения о перевозке наличных денег, инкассации наличных денег</vt:lpstr>
      <vt:lpstr>Основные положения о перевозке наличных денег, инкассации наличных денег</vt:lpstr>
      <vt:lpstr>Правила перевозки наличных денег</vt:lpstr>
      <vt:lpstr>Правила перевозки наличных денег</vt:lpstr>
      <vt:lpstr>Правила перевозки наличных денег</vt:lpstr>
      <vt:lpstr>Правила перевозки наличных денег</vt:lpstr>
      <vt:lpstr>Правила перевозки наличных денег</vt:lpstr>
      <vt:lpstr>Правила перевозки наличных денег</vt:lpstr>
      <vt:lpstr>Правила перевозки наличных денег</vt:lpstr>
      <vt:lpstr>Правила перевозки наличных денег</vt:lpstr>
      <vt:lpstr>Правила перевозки наличных денег</vt:lpstr>
      <vt:lpstr>Слайд 16</vt:lpstr>
      <vt:lpstr>Слайд 17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 :«Правила перевозки наличных денег и инкассации наличных денег»</dc:title>
  <dc:creator>Пользователь</dc:creator>
  <cp:lastModifiedBy>админ</cp:lastModifiedBy>
  <cp:revision>14</cp:revision>
  <dcterms:created xsi:type="dcterms:W3CDTF">2013-11-18T16:07:11Z</dcterms:created>
  <dcterms:modified xsi:type="dcterms:W3CDTF">2016-11-11T23:08:41Z</dcterms:modified>
</cp:coreProperties>
</file>