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8" r:id="rId10"/>
    <p:sldId id="267" r:id="rId11"/>
    <p:sldId id="266" r:id="rId12"/>
    <p:sldId id="265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6252-8744-4B11-8EE2-F5EFEF0DB06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D4A5-A252-4829-B750-D6CF77A0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ase.garant.ru/12160805/2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cprofit2012.ru/node/5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profit2012.ru/node/267" TargetMode="External"/><Relationship Id="rId2" Type="http://schemas.openxmlformats.org/officeDocument/2006/relationships/hyperlink" Target="http://www.ucprofit2012.ru/node/27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ase.garant.ru/12160805/2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2952328"/>
          </a:xfrm>
        </p:spPr>
        <p:txBody>
          <a:bodyPr>
            <a:normAutofit/>
          </a:bodyPr>
          <a:lstStyle/>
          <a:p>
            <a:pPr indent="457200"/>
            <a:r>
              <a:rPr lang="ru-RU" sz="2200" dirty="0" smtClean="0"/>
              <a:t>ГБПОУ «ГЭТ»</a:t>
            </a:r>
            <a:br>
              <a:rPr lang="ru-RU" sz="22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Тема :«Правила </a:t>
            </a:r>
            <a:r>
              <a:rPr lang="ru-RU" sz="3600" dirty="0"/>
              <a:t>перевозки наличных денег и инкассации наличных </a:t>
            </a:r>
            <a:r>
              <a:rPr lang="ru-RU" sz="3600" dirty="0" smtClean="0"/>
              <a:t>денег»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7520880" cy="208823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Предмет: Выполнение работ по профессии «Кассир»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Специальность:38.02.01 </a:t>
            </a:r>
            <a:r>
              <a:rPr lang="ru-RU" sz="2000" dirty="0" err="1" smtClean="0">
                <a:solidFill>
                  <a:schemeClr val="tx1"/>
                </a:solidFill>
              </a:rPr>
              <a:t>ЭиБУ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Выполнил: Репина Т.Н.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Инкассаторские, кассовый работники принимают пачки банкнот для их перевозки по надписям на верхних накладках пачек банкнот с проверкой количества корешков, правильности и целости упаковки пачек банкнот и пломб, оттисков клише, наличия необходимых реквизитов на верхних накладках пачек банкнот, пломбах, оттисках клише, мешки с монетой - по надписям на ярлыках к мешкам с монетой с проверкой правильности и целости мешков с монетой и пломб, наличия необходимых реквизитов на пломбах и ярлыках к мешкам с монетой. Отдельные корешки, банкноты и монеты Банка России принимаются полистным, поштучным пересчетом.</a:t>
            </a:r>
            <a:endParaRPr lang="ru-RU" dirty="0"/>
          </a:p>
        </p:txBody>
      </p:sp>
      <p:pic>
        <p:nvPicPr>
          <p:cNvPr id="4" name="Рисунок 3" descr="KTSdzy7Bh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628800"/>
            <a:ext cx="2105025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hpzIq8Migc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286000" cy="150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4608512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Принятые наличные деньги упаковываются в сумку инкассаторскими, кассовым работниками под контролем заведующего кассой, кассового работника ВСП. К сумке с наличными деньгами прикрепляется ярлык, на котором проставляются фирменное наименование кредитной организации (фирменное наименование кредитной организации и наименование филиала; фирменное наименование кредитной организации и наименование ВСП; фирменное наименование кредитной организации, наименования филиала и ВСП), отправляющих и получающих наличные деньги, дата упаковки, сумма наличных денег, фамилия, инициалы и подпись инкассаторского, кассового работника. Сумка с наличными деньгами опломбировывается одним из инкассаторских, кассовым работником, получившим наличные деньги.</a:t>
            </a:r>
            <a:endParaRPr lang="ru-RU" dirty="0"/>
          </a:p>
        </p:txBody>
      </p:sp>
      <p:pic>
        <p:nvPicPr>
          <p:cNvPr id="4" name="Рисунок 3" descr="CY38cXreLb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797152"/>
            <a:ext cx="2768710" cy="173621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 descr="TmZuwuHxf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628800"/>
            <a:ext cx="2903984" cy="290398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5987008" cy="44973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Прием в кредитной организации, ВСП (за исключением обменного пункта) от инкассаторских, кассового работников наличных денег, полученных в результате осуществления разменных операций в организациях, осуществляется заведующим кассой, кассовым работником ВСП полистным, поштучным пересчетом или по надписям на ярлыках к сумкам с наличными деньгами с проверкой целости сумок и пломб, наличия необходимых реквизитов на пломбах и ярлыках к сумкам с наличными деньгами.</a:t>
            </a:r>
            <a:endParaRPr lang="ru-RU" dirty="0"/>
          </a:p>
        </p:txBody>
      </p:sp>
      <p:pic>
        <p:nvPicPr>
          <p:cNvPr id="4" name="Рисунок 3" descr="ycfC3PpJD5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728184"/>
            <a:ext cx="2376264" cy="2270316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2976" y="1556792"/>
            <a:ext cx="6131024" cy="45651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По окончании приема от инкассаторских работников сумок с наличными деньгами заведующий кассой, кассовый работник ВСП и один из инкассаторских работников подписывают первый и третий экземпляры описи на перевозимые наличные деньги. При приеме сумок с наличными деньгами от кассового работника указанный работник и заведующий кассой, кассовый работник ВСП проставляют подписи на первом экземпляре описи на перевозимые наличные деньги.</a:t>
            </a:r>
          </a:p>
          <a:p>
            <a:r>
              <a:rPr lang="ru-RU" dirty="0" smtClean="0"/>
              <a:t>Первый экземпляр описи на перевозимые наличные деньги направляется в кассовые документы кредитной организации, ВСП, получивших наличные деньги, третий экземпляр описи на перевозимые наличные деньги передается инкассаторским работникам.</a:t>
            </a:r>
          </a:p>
          <a:p>
            <a:endParaRPr lang="ru-RU" dirty="0"/>
          </a:p>
        </p:txBody>
      </p:sp>
      <p:pic>
        <p:nvPicPr>
          <p:cNvPr id="4" name="Рисунок 3" descr="KTSdzy7Bh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2699792" cy="277309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1"/>
            <a:ext cx="6120680" cy="298092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 При перевозке наличных денег между кредитной организацией, ВСП (за исключением операционной кассы вне кассового узла, обменного пункта) и учреждением Банка России описи на перевозимые наличные деньги могут не составляться.</a:t>
            </a:r>
          </a:p>
          <a:p>
            <a:r>
              <a:rPr lang="ru-RU" sz="7200" dirty="0" smtClean="0"/>
              <a:t>Наличные деньги, предназначенные для перевозки из кредитной организации, ВСП (за исключением операционной кассы вне кассового узла, обменного пункта) в учреждение Банка России, выдаются заведующим кассой, кассовым работником ВСП инкассаторским, кассовому работникам пачками банкнот, мешками с монетой, кассетами с пачками банкнот, применяемыми учреждениями Банка России.</a:t>
            </a:r>
          </a:p>
          <a:p>
            <a:r>
              <a:rPr lang="ru-RU" sz="7200" dirty="0" smtClean="0"/>
              <a:t>Прием в кредитной организации, ВСП (за исключением операционной кассы вне кассового узла, обменного пункта) наличных денег, полученных в учреждении Банка России, осуществляется заведующим кассой, кассовым работником ВСП пачками банкнот, мешками с монетой, кассетами.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600200"/>
            <a:ext cx="5544616" cy="47811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осуществления перевозки наличных денег кредитная организация, ВСП могут производить предварительную подготовку наличных денег в порядке.</a:t>
            </a:r>
          </a:p>
          <a:p>
            <a:r>
              <a:rPr lang="ru-RU" dirty="0" smtClean="0"/>
              <a:t>Прием и выдача в кредитной организации, ВСП инкассаторским, кассовому работникам наличных денег для перевозки могут осуществляться кассовым работником, на которого возложены указанные функции, в порядке, предусмотренном в настоящей главе. При этом передача наличных денег между заведующим кассой и кассовым работником осуществляется по </a:t>
            </a:r>
            <a:r>
              <a:rPr lang="ru-RU" dirty="0" smtClean="0">
                <a:hlinkClick r:id="rId2"/>
              </a:rPr>
              <a:t>книге 0402124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OsLDexbyg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365104"/>
            <a:ext cx="2926080" cy="188366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DKMFhQtLk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1772816"/>
            <a:ext cx="3603809" cy="249975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6419056" cy="40610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Ответственность организаций и должностных лиц за нарушение порядка работы с денежной наличностью и порядка ведения кассовых операций предусмотрена ст. 15.1 </a:t>
            </a:r>
            <a:r>
              <a:rPr lang="ru-RU" dirty="0" err="1" smtClean="0"/>
              <a:t>КоАП</a:t>
            </a:r>
            <a:r>
              <a:rPr lang="ru-RU" dirty="0" smtClean="0"/>
              <a:t>. Вне зависимости от того, по прямому умыслу нарушен этот порядок или по неосторожности, административный штраф должностных лиц составляет от 4 до 5 тыс. руб., организации — от 40 до 50 тыс. руб.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KsrF19xLlc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4456" y="2996952"/>
            <a:ext cx="3499544" cy="349954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69" y="1844824"/>
            <a:ext cx="71982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Содержание: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Основные положения о перевозке наличных денег, инкассации наличных денег</a:t>
            </a:r>
          </a:p>
          <a:p>
            <a:r>
              <a:rPr lang="ru-RU" sz="2000" b="1" dirty="0"/>
              <a:t>Правила перевозки наличных денег</a:t>
            </a:r>
          </a:p>
          <a:p>
            <a:r>
              <a:rPr lang="ru-RU" sz="2000" b="1" dirty="0"/>
              <a:t>Правила инкассации наличных денег</a:t>
            </a:r>
          </a:p>
          <a:p>
            <a:endParaRPr lang="ru-RU" sz="2400" dirty="0" smtClean="0"/>
          </a:p>
        </p:txBody>
      </p:sp>
      <p:pic>
        <p:nvPicPr>
          <p:cNvPr id="4" name="Рисунок 3" descr="KsrF19xLlc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420888"/>
            <a:ext cx="2237127" cy="1800200"/>
          </a:xfrm>
          <a:prstGeom prst="rect">
            <a:avLst/>
          </a:prstGeom>
        </p:spPr>
      </p:pic>
      <p:pic>
        <p:nvPicPr>
          <p:cNvPr id="5" name="Рисунок 4" descr="5hpzIq8Migc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005064"/>
            <a:ext cx="3600400" cy="2376264"/>
          </a:xfrm>
          <a:prstGeom prst="rect">
            <a:avLst/>
          </a:prstGeom>
        </p:spPr>
      </p:pic>
      <p:pic>
        <p:nvPicPr>
          <p:cNvPr id="6" name="Рисунок 5" descr="TmZuwuHxfy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84984"/>
            <a:ext cx="2831976" cy="28319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Основные положения о перевозке наличных денег, инкассации наличных денег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Перевозка </a:t>
            </a:r>
            <a:r>
              <a:rPr lang="ru-RU" dirty="0"/>
              <a:t>наличных денег, инкассация наличных денег осуществляются инкассаторскими работниками, численность которых определяется руководителем инкассации в зависимости от объема работы и сложности выполнения указанных операций.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   Перевозка наличных денег может осуществляться одним или несколькими кассовыми работниками в сопровождении лиц, обеспечивающих безопасность указанных работников и сохранность перевозимых наличных денег.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Основные положения о перевозке наличных денег, инкассации наличных денег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4546848" cy="504056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Для перевозки наличных денег, инкассации наличных денег кредитные организации, ВСП применяют технически исправный автотранспорт, оборудованный броневой защитой в соответствии с установленными требованиями законодательства Российской Федерации, а также средствами радиосвязи, переговорными устройствами и другими средствами, необходимыми для обеспечения безопасности инкассаторских, кассовых работников, водителей автотранспорта и обеспечения сохранности перевозимых ценностей.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   Инкассаторские работники в целях самообороны и для обеспечения сохранности наличных денег снабжаются служебным оружием в соответствии с </a:t>
            </a:r>
            <a:r>
              <a:rPr lang="ru-RU" dirty="0">
                <a:hlinkClick r:id="rId2"/>
              </a:rPr>
              <a:t>Федеральным законом</a:t>
            </a:r>
            <a:r>
              <a:rPr lang="ru-RU" dirty="0"/>
              <a:t> "Об оружии" </a:t>
            </a:r>
          </a:p>
        </p:txBody>
      </p:sp>
      <p:pic>
        <p:nvPicPr>
          <p:cNvPr id="4" name="Рисунок 3" descr="5828goe9rn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556792"/>
            <a:ext cx="4248472" cy="4604866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положения о перевозке наличных денег, инкассации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Autofit/>
          </a:bodyPr>
          <a:lstStyle/>
          <a:p>
            <a:r>
              <a:rPr lang="ru-RU" sz="1600" dirty="0"/>
              <a:t> При перевозке наличных денег, инкассации наличных денег кредитная организация может использовать специальные устройства для упаковки наличных денег, в случае несанкционированного вскрытия которых происходит окрашивание банкнот Банка России специальной краской, обладающей устойчивостью к воздействию растворителей, химических реактивов и другими отличительными характеристиками, позволяющими идентифицировать ее наличие на банкноте Банка России. В этом случае, а также при страховании наличных денег, перевозимых или инкассируемых в автотранспорте, требования, </a:t>
            </a:r>
            <a:r>
              <a:rPr lang="ru-RU" sz="1600" dirty="0" smtClean="0"/>
              <a:t>установленные в Положении, </a:t>
            </a:r>
            <a:r>
              <a:rPr lang="ru-RU" sz="1600" dirty="0"/>
              <a:t>к оборудованию автотранспорта могут не применяться.</a:t>
            </a:r>
          </a:p>
        </p:txBody>
      </p:sp>
      <p:pic>
        <p:nvPicPr>
          <p:cNvPr id="5" name="Рисунок 4" descr="X7oGTv7wF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484784"/>
            <a:ext cx="4536504" cy="489654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положения о перевозке наличных денег, инкассации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Выдача </a:t>
            </a:r>
            <a:r>
              <a:rPr lang="ru-RU" dirty="0"/>
              <a:t>и прием </a:t>
            </a:r>
            <a:r>
              <a:rPr lang="ru-RU" dirty="0">
                <a:hlinkClick r:id="rId2"/>
              </a:rPr>
              <a:t>явочных карточек 0402303</a:t>
            </a:r>
            <a:r>
              <a:rPr lang="ru-RU" dirty="0"/>
              <a:t>, штампов, ключей и доверенностей на перевозку наличных денег, инкассацию наличных денег от инкассаторских работников осуществляются руководителем инкассации (дежурным инкассатором) с проставлением подписей указанными работниками в </a:t>
            </a:r>
            <a:r>
              <a:rPr lang="ru-RU" dirty="0">
                <a:hlinkClick r:id="rId3"/>
              </a:rPr>
              <a:t>журнале 0402305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 Перевозка наличных денег между кредитной организацией, ее филиалами и ВСП организуется кредитной организацией.</a:t>
            </a:r>
          </a:p>
          <a:p>
            <a:r>
              <a:rPr lang="ru-RU" dirty="0" smtClean="0"/>
              <a:t>На наличные деньги, предназначенные для перевозки, в кредитной организации, </a:t>
            </a:r>
            <a:r>
              <a:rPr lang="ru-RU" dirty="0" smtClean="0"/>
              <a:t>ВСП (внутреннее  </a:t>
            </a:r>
            <a:r>
              <a:rPr lang="ru-RU" smtClean="0"/>
              <a:t>структурное подразделение), </a:t>
            </a:r>
            <a:r>
              <a:rPr lang="ru-RU" dirty="0" smtClean="0"/>
              <a:t>отправляющих наличные деньги, заведующим кассой, кассовым работником ВСП в произвольной форме составляется опись на перевозимые наличные деньги. В описи на перевозимые наличные деньги указываются фирменное наименование кредитной организации (фирменное наименование кредитной организации и наименование филиала; фирменное наименование кредитной организации и наименование ВСП; фирменное наименование кредитной организации, наименования филиала и ВСП), отправляющих и получающих наличные деньги, даты составления описи и осуществления перевозки наличных денег, номиналы и суммы наличных денег по каждому номиналу, общая сумма наличных денег, фамилия, инициалы заведующего кассой, кассового работника ВСП, а также проставляется подпись заведующего кассой, кассового работника ВСП.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перевозке наличных денег инкассаторскими работниками опись на перевозимые наличные деньги составляется в трех экземплярах. Первый и третий экземпляры описи на перевозимые наличные деньги передаются инкассаторским работникам. Если наличные деньги перевозятся кассовым работником, опись на перевозимые наличные деньги составляется в двух экземплярах, первый экземпляр описи на перевозимые наличные деньги передается указанному кассовому работнику.</a:t>
            </a:r>
          </a:p>
          <a:p>
            <a:r>
              <a:rPr lang="ru-RU" dirty="0" smtClean="0"/>
              <a:t>Второй экземпляр описи на перевозимые наличные деньги с подписью инкассаторского, кассового работника в получении наличных денег остается в кредитной организации, ВСП, отправивших наличные деньги.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перевозки наличных денег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Выдача инкассаторским, кассовому работникам наличных денег для перевозки осуществляется по </a:t>
            </a:r>
            <a:r>
              <a:rPr lang="ru-RU" sz="3400" dirty="0" smtClean="0">
                <a:hlinkClick r:id="rId2"/>
              </a:rPr>
              <a:t>расходным кассовым ордерам 0402009</a:t>
            </a:r>
            <a:r>
              <a:rPr lang="ru-RU" sz="3400" dirty="0" smtClean="0"/>
              <a:t>, прием доставленных указанными работниками наличных денег - по </a:t>
            </a:r>
            <a:r>
              <a:rPr lang="ru-RU" sz="3400" dirty="0" smtClean="0">
                <a:hlinkClick r:id="rId2"/>
              </a:rPr>
              <a:t>приходным кассовым ордерам 0402008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Операции по перевозке наличных денег между кредитной организацией и ее ВСП могут оформляться приходно-расходными кассовыми ордерами 0402007. Приходная часть приходно-расходного кассового ордера 0402007 направляется в кредитную организацию, ВСП, получающие наличные деньги, расходная часть </a:t>
            </a:r>
            <a:r>
              <a:rPr lang="ru-RU" sz="3400" dirty="0" smtClean="0">
                <a:hlinkClick r:id="rId2"/>
              </a:rPr>
              <a:t>приходно-расходного кассового ордера 0402007</a:t>
            </a:r>
            <a:r>
              <a:rPr lang="ru-RU" sz="3400" dirty="0" smtClean="0"/>
              <a:t> остается в кредитной организации, ВСП, отправляющих наличные деньги.</a:t>
            </a:r>
          </a:p>
          <a:p>
            <a:endParaRPr lang="ru-RU" dirty="0"/>
          </a:p>
        </p:txBody>
      </p:sp>
      <p:pic>
        <p:nvPicPr>
          <p:cNvPr id="5" name="Рисунок 4" descr="-aXnOARAQP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484784"/>
            <a:ext cx="324036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UXQAOpZ7CU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6920" y="3799210"/>
            <a:ext cx="4347080" cy="305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572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ГБПОУ «ГЭТ»  Тема :«Правила перевозки наличных денег и инкассации наличных денег» </vt:lpstr>
      <vt:lpstr>Содержание: </vt:lpstr>
      <vt:lpstr>Основные положения о перевозке наличных денег, инкассации наличных денег </vt:lpstr>
      <vt:lpstr>Основные положения о перевозке наличных денег, инкассации наличных денег </vt:lpstr>
      <vt:lpstr>Основные положения о перевозке наличных денег, инкассации наличных денег</vt:lpstr>
      <vt:lpstr>Основные положения о перевозке наличных денег, инкассации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Правила перевозки наличных денег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:«Правила перевозки наличных денег и инкассации наличных денег»</dc:title>
  <dc:creator>Пользователь</dc:creator>
  <cp:lastModifiedBy>админ</cp:lastModifiedBy>
  <cp:revision>14</cp:revision>
  <dcterms:created xsi:type="dcterms:W3CDTF">2013-11-18T16:07:11Z</dcterms:created>
  <dcterms:modified xsi:type="dcterms:W3CDTF">2016-11-11T23:08:41Z</dcterms:modified>
</cp:coreProperties>
</file>