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78" r:id="rId27"/>
    <p:sldId id="284" r:id="rId28"/>
    <p:sldId id="285" r:id="rId29"/>
    <p:sldId id="282" r:id="rId30"/>
    <p:sldId id="283" r:id="rId31"/>
    <p:sldId id="28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_____Microsoft_Excel_97-20031.xls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Порядок оформления кассовых документов</a:t>
            </a:r>
            <a:endParaRPr lang="ru-RU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 descr="C:\Users\кр\Desktop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76872"/>
            <a:ext cx="4586316" cy="32916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63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3.в графе «Выдать» указывается наименование получателя денежной суммы;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4.в графе «Основание» пишется либо номер и дата договора, либо за что осуществляется выдача денежной суммы и основание для начисления задолженности (номер и дата счета-фактуры);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5.сумма указывается цифрами и прописью;</a:t>
            </a:r>
          </a:p>
        </p:txBody>
      </p:sp>
    </p:spTree>
    <p:extLst>
      <p:ext uri="{BB962C8B-B14F-4D97-AF65-F5344CB8AC3E}">
        <p14:creationId xmlns:p14="http://schemas.microsoft.com/office/powerpoint/2010/main" val="87883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6.в графе «Приложение» должны быть перечислены все прилагаемые к ордеру документы. В качестве приложений могут выступать, например, доверенность, копия приказа руководителя о командировке работника (на основании данного распорядительного документа бухгалтерией производится определение суммы, подлежащей выдаче подотчетному лицу на командировочные расходы).</a:t>
            </a:r>
          </a:p>
        </p:txBody>
      </p:sp>
    </p:spTree>
    <p:extLst>
      <p:ext uri="{BB962C8B-B14F-4D97-AF65-F5344CB8AC3E}">
        <p14:creationId xmlns:p14="http://schemas.microsoft.com/office/powerpoint/2010/main" val="2649414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2520279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Расходный кассовый ордер также должен быть подписан главным бухгалтером предприятия, и, кроме того, он должен содержать распорядительную подпись руководителя или уполномоченного лица.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122" name="Picture 2" descr="C:\Users\кр\Desktop\777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924944"/>
            <a:ext cx="3672408" cy="381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кр\Desktop\8888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3356992"/>
            <a:ext cx="2304256" cy="331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569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2376264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При выдаче денег по расходному кассовому ордеру одному человеку кассир должен потребовать предъявить документ, который удостоверяет личность получателя.</a:t>
            </a:r>
          </a:p>
        </p:txBody>
      </p:sp>
      <p:pic>
        <p:nvPicPr>
          <p:cNvPr id="4098" name="Picture 2" descr="C:\Users\кр\Desktop\i66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924944"/>
            <a:ext cx="6768752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25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968552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На предприятии таким документом может быть и внутреннее удостоверение, если на нем есть фотография и подпись владельца.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Далее кассир должен записать наименование и номер документа, кем и когда он был выдан, и получить подпись о получении денег. Она делается получателем собственноручно, причем чернилами или шариковой ручкой с указанием суммы: рублей – прописью, копеек – цифрами.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30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4104456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Если деньги выдаются по одному документу нескольким лицам, тогда получатели также предъявляют документы, удостоверяющие их личность, и расписываются в соответствующей графе. Но запись о данных предъявленного документа не производится.</a:t>
            </a:r>
          </a:p>
        </p:txBody>
      </p:sp>
      <p:pic>
        <p:nvPicPr>
          <p:cNvPr id="6146" name="Picture 2" descr="C:\Users\кр\Desktop\999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18668">
            <a:off x="3135993" y="2599730"/>
            <a:ext cx="1860969" cy="515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61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Кассир может выдать деньги или лицу, которое указано в расходном кассовом ордере, или другому человеку по доверенности. В этом случае в тексте ордера после имени получателя денег указывается фамилия, имя, отчество лица, на которого оформлена доверенность. Доверенность остается в документах дня как приложение к расходному кассовому ордеру или ведомости.</a:t>
            </a:r>
          </a:p>
        </p:txBody>
      </p:sp>
    </p:spTree>
    <p:extLst>
      <p:ext uri="{BB962C8B-B14F-4D97-AF65-F5344CB8AC3E}">
        <p14:creationId xmlns:p14="http://schemas.microsoft.com/office/powerpoint/2010/main" val="257520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352928" cy="63695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9077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Правила заполнения кассовых документов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Приходные кассовые ордера и квитанции к ним, а также расходные кассовые ордера и заменяющие их документы должны быть разборчиво и четко заполнены бухгалтерией чернилами, шариковой ручкой или набраны на компьютере. Подчистки, помарки и исправления в первичных кассовых документах не допускаются.</a:t>
            </a:r>
          </a:p>
        </p:txBody>
      </p:sp>
    </p:spTree>
    <p:extLst>
      <p:ext uri="{BB962C8B-B14F-4D97-AF65-F5344CB8AC3E}">
        <p14:creationId xmlns:p14="http://schemas.microsoft.com/office/powerpoint/2010/main" val="390632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Приходные и расходные кассовые ордера или заменяющие их документы немедленно после получения или выдачи по ним денег подписываются кассиром, а приложенные к ним документы погашаются штампом или надписью «Оплачено» с указанием даты (число, месяц, год).</a:t>
            </a:r>
          </a:p>
        </p:txBody>
      </p:sp>
    </p:spTree>
    <p:extLst>
      <p:ext uri="{BB962C8B-B14F-4D97-AF65-F5344CB8AC3E}">
        <p14:creationId xmlns:p14="http://schemas.microsoft.com/office/powerpoint/2010/main" val="29693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	Оформление приема наличных денежных средств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Прием наличных денег кассами предприятий производится по приходным кассовым ордерам (форма №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КО-1).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подтверждение приема денег выдается квитанция к приходному кассовому ордеру с подписями главного бухгалтера или лица, на это уполномоченного, и кассира, заверенная печатью (штампом) кассира или оттиском кассового аппарата.</a:t>
            </a:r>
          </a:p>
        </p:txBody>
      </p:sp>
      <p:pic>
        <p:nvPicPr>
          <p:cNvPr id="3074" name="Picture 2" descr="C:\Users\кр\Desktop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11597"/>
            <a:ext cx="7560840" cy="2350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89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Порядок ведения кассовой книги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Для учета поступления и выдачи наличных денежных средств в кассе организации применяют кассовую книгу. </a:t>
            </a:r>
          </a:p>
        </p:txBody>
      </p:sp>
      <p:pic>
        <p:nvPicPr>
          <p:cNvPr id="2050" name="Picture 2" descr="C:\Users\кр\Desktop\4567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284984"/>
            <a:ext cx="6408712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64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352839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Каждое предприятие ведет только одну кассовую книгу, которая должна быть пронумерована, прошнурована и опечатана сургучной или мастичной печатью. Количество листов в кассовой книге заверяется подписью руководителя и главного бухгалтера.</a:t>
            </a:r>
          </a:p>
        </p:txBody>
      </p:sp>
      <p:pic>
        <p:nvPicPr>
          <p:cNvPr id="3074" name="Picture 2" descr="C:\Users\кр\Desktop\4567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699706"/>
            <a:ext cx="3853869" cy="2897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21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Записи в кассовой книге ведутся в двух экземплярах через копировальную бумагу чернилами или шариковой ручкой. Вторые экземпляры листов должны быть отрывными и служат отчетом кассира.</a:t>
            </a:r>
          </a:p>
        </p:txBody>
      </p:sp>
    </p:spTree>
    <p:extLst>
      <p:ext uri="{BB962C8B-B14F-4D97-AF65-F5344CB8AC3E}">
        <p14:creationId xmlns:p14="http://schemas.microsoft.com/office/powerpoint/2010/main" val="136474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Записи в кассовую книгу производятся кассиром сразу же после получения или выдачи денег по каждому кассовому ордеру или другому заменяющему его документу. Ежедневно в конце рабочего дня кассир подсчитывает итоги операций за день, выводит остаток денег в кассе на следующее число и передает в бухгалтерию в качестве отчета кассира второй отрывной лист под расписку в кассовой книге. К отчету кассира прикладываются все расходные и приходные кассовые документы.</a:t>
            </a:r>
          </a:p>
        </p:txBody>
      </p:sp>
    </p:spTree>
    <p:extLst>
      <p:ext uri="{BB962C8B-B14F-4D97-AF65-F5344CB8AC3E}">
        <p14:creationId xmlns:p14="http://schemas.microsoft.com/office/powerpoint/2010/main" val="426363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9522" y="2276871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Кассовая книга может вестись и автоматизированным способом. При этом листы кассовой книги формируют в виде распечаток «Вкладной лист кассовой книги». Одновременно с ней формируется распечатка «Отчет кассира». Обе распечатки должны составляться к началу следующего рабочего дня, иметь одинаковое содержание и включать все обязательные реквизиты.</a:t>
            </a:r>
          </a:p>
        </p:txBody>
      </p:sp>
      <p:pic>
        <p:nvPicPr>
          <p:cNvPr id="8194" name="Picture 2" descr="C:\Users\кр\Desktop\7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350"/>
            <a:ext cx="7110566" cy="2238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кр\Desktop\7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350"/>
            <a:ext cx="7262966" cy="239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26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7"/>
            <a:ext cx="8229600" cy="4104457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соответствии с порядком ведения кассовых операций контроль за правильным ведением кассовой книги возлагается на главного бухгалтера организации. И он, получив отчет кассира, должен проверить правильность оформления кассовых документов, записи в кассовой книге, соответствие записей в кассовой книге приложенным документам, корреспонденцию счетов бухгалтерского учета по движению денежных средств в кассе и своей личной подписью на неотрывном листе подтвердить приемку оправдательных документов.</a:t>
            </a:r>
          </a:p>
        </p:txBody>
      </p:sp>
      <p:pic>
        <p:nvPicPr>
          <p:cNvPr id="7170" name="Picture 2" descr="C:\Users\кр\Desktop\6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1"/>
            <a:ext cx="7056784" cy="216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53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Правила заполнения кассовой книги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5854" y="994124"/>
            <a:ext cx="8229600" cy="280831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Подчистки и не оговоренные исправления в кассовой книге не допускаются. Сделанные исправления заверяются подписями кассира, а также главного бухгалтера или лица, его заменяющего.</a:t>
            </a:r>
          </a:p>
        </p:txBody>
      </p:sp>
      <p:pic>
        <p:nvPicPr>
          <p:cNvPr id="6146" name="Picture 2" descr="C:\Users\кр\Desktop\4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3647716"/>
            <a:ext cx="7890635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65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8136903" cy="6120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24674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280919" cy="5976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82249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Ответственность за несоблюдение правил ведения кассовых операций и осуществления налично-денежных расчетов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3629000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Размеры финансовых санкций за нарушение Порядка ведения кассовых операций определены в Указе Президента РФ от 23.05.99 г. № 1006 «Об осуществлении комплексных мер по своевременному и полному внесению в бюджет налогов и иных обязательных платежей».</a:t>
            </a:r>
          </a:p>
        </p:txBody>
      </p:sp>
      <p:pic>
        <p:nvPicPr>
          <p:cNvPr id="4098" name="Picture 2" descr="C:\Users\кр\Desktop\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968041" y="2816931"/>
            <a:ext cx="1944219" cy="59046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71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Приходный 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кассовый ордер должен обязательно содержать следующие разборчиво заполненные реквизиты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204864"/>
            <a:ext cx="8229600" cy="326896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1.наименование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предприятия, структурного подразделения, код предприятия по ОКПО и код структурного подразделения;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2.регистрационный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номер и дату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заполнения;номер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корреспондирующего счета,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субсчета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206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2880320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Ответственность за несоблюдение (нарушение) кассовой дисциплины в соответствии с Порядком ведения кассовых операций несут руководитель предприятия, главный бухгалтер и кассир.</a:t>
            </a:r>
          </a:p>
        </p:txBody>
      </p:sp>
      <p:pic>
        <p:nvPicPr>
          <p:cNvPr id="5122" name="Picture 2" descr="C:\Users\кр\Desktop\2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1" y="2924944"/>
            <a:ext cx="5080959" cy="36003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9749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52" cy="1300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55976" y="332656"/>
            <a:ext cx="4480545" cy="5400599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 algn="ctr">
              <a:buNone/>
            </a:pPr>
            <a:r>
              <a:rPr lang="ru-RU" sz="13900" dirty="0" smtClean="0">
                <a:solidFill>
                  <a:schemeClr val="tx2">
                    <a:lumMod val="75000"/>
                  </a:schemeClr>
                </a:solidFill>
                <a:latin typeface="Adine Kirnberg" panose="02000000000000000000" pitchFamily="2" charset="0"/>
              </a:rPr>
              <a:t>     </a:t>
            </a:r>
            <a:r>
              <a:rPr lang="ru-RU" sz="11400" b="1" dirty="0" smtClean="0">
                <a:solidFill>
                  <a:schemeClr val="tx2">
                    <a:lumMod val="75000"/>
                  </a:schemeClr>
                </a:solidFill>
                <a:latin typeface="Adine Kirnberg" panose="02000000000000000000" pitchFamily="2" charset="0"/>
              </a:rPr>
              <a:t>Благодарю    за внимание!</a:t>
            </a:r>
            <a:endParaRPr lang="ru-RU" sz="11400" b="1" dirty="0">
              <a:solidFill>
                <a:schemeClr val="tx2">
                  <a:lumMod val="75000"/>
                </a:schemeClr>
              </a:solidFill>
              <a:latin typeface="Adine Kirnberg" panose="02000000000000000000" pitchFamily="2" charset="0"/>
            </a:endParaRPr>
          </a:p>
        </p:txBody>
      </p:sp>
      <p:pic>
        <p:nvPicPr>
          <p:cNvPr id="9218" name="Picture 2" descr="C:\Users\кр\Desktop\999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" y="692696"/>
            <a:ext cx="4536504" cy="55446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12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3.в графе «Принято от» пишется наименование лица, вносящего деньги в кассу, а если это юридическое лицо, то обязательно указывается фамилия лица, через которого приняты деньги;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4.в графе «Основание» пишется либо номер и дата договора, либо за что осуществляется прием денег и основание для начисления задолженности (номер и дата счета-фактуры);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2290" name="Picture 2" descr="C:\Users\кр\Desktop\3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74" y="0"/>
            <a:ext cx="4412485" cy="17870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70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9"/>
            <a:ext cx="8229600" cy="4680520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5.указывается сумма цифрами и прописью, причем выделяется отдельной строкой суммы налога с продаж и суммы налога на добавленную стоимость с указанием ставок налогов;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6.в графе «Приложение» должны быть указаны дата, номер накладной, по которой отпущены товарно-материальные ценности (квитанции, по которой оказаны услуги) и т.п.</a:t>
            </a:r>
          </a:p>
          <a:p>
            <a:endParaRPr lang="ru-RU" dirty="0"/>
          </a:p>
        </p:txBody>
      </p:sp>
      <p:pic>
        <p:nvPicPr>
          <p:cNvPr id="11266" name="Picture 2" descr="C:\Users\кр\Desktop\1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437112"/>
            <a:ext cx="4301278" cy="23042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859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1152128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tx2">
                    <a:lumMod val="75000"/>
                  </a:schemeClr>
                </a:solidFill>
              </a:rPr>
              <a:t>Приходный кассовый ордер должен быть подписан главным бухгалтером.</a:t>
            </a:r>
          </a:p>
        </p:txBody>
      </p:sp>
      <p:pic>
        <p:nvPicPr>
          <p:cNvPr id="10243" name="Picture 3" descr="C:\Users\кр\Desktop\9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430" y="3233894"/>
            <a:ext cx="5798570" cy="36241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62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722247"/>
              </p:ext>
            </p:extLst>
          </p:nvPr>
        </p:nvGraphicFramePr>
        <p:xfrm>
          <a:off x="4081463" y="3300413"/>
          <a:ext cx="9810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Лист" r:id="rId4" imgW="980965" imgH="257247" progId="Excel.Sheet.8">
                  <p:embed/>
                </p:oleObj>
              </mc:Choice>
              <mc:Fallback>
                <p:oleObj name="Лист" r:id="rId4" imgW="980965" imgH="25724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81463" y="3300413"/>
                        <a:ext cx="981075" cy="25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7848872" cy="6120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41845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Оформление выдачи денежных средств из кассы предприятия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Оформление выдачи денег из кассы осуществляется по расходным кассовым ордерам (форма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КО-2).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170" name="Picture 2" descr="C:\Users\кр\Desktop\8989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58395">
            <a:off x="2617685" y="2967606"/>
            <a:ext cx="6257050" cy="333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907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381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В расходном кассовом ордере должны быть заполнены следующие реквизиты: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1.наименование предприятия и структурного подразделения, а также код предприятия по ОКПО и код структурного подразделения;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2.регистрационный номер и дата выписки расходного кассового ордера;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номер корреспондирующего счета,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субсчета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3798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1044</Words>
  <Application>Microsoft Office PowerPoint</Application>
  <PresentationFormat>Экран (4:3)</PresentationFormat>
  <Paragraphs>46</Paragraphs>
  <Slides>31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Тема Office</vt:lpstr>
      <vt:lpstr>Лист</vt:lpstr>
      <vt:lpstr>Порядок оформления кассовых документов</vt:lpstr>
      <vt:lpstr> Оформление приема наличных денежных средств</vt:lpstr>
      <vt:lpstr>Приходный кассовый ордер должен обязательно содержать следующие разборчиво заполненные реквизиты:</vt:lpstr>
      <vt:lpstr>Презентация PowerPoint</vt:lpstr>
      <vt:lpstr>Презентация PowerPoint</vt:lpstr>
      <vt:lpstr>Презентация PowerPoint</vt:lpstr>
      <vt:lpstr>Презентация PowerPoint</vt:lpstr>
      <vt:lpstr>Оформление выдачи денежных средств из кассы предприятия</vt:lpstr>
      <vt:lpstr>В расходном кассовом ордере должны быть заполнены следующие реквизиты: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заполнения кассовых документов:</vt:lpstr>
      <vt:lpstr>Презентация PowerPoint</vt:lpstr>
      <vt:lpstr>Порядок ведения кассовой книги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заполнения кассовой книги</vt:lpstr>
      <vt:lpstr>Презентация PowerPoint</vt:lpstr>
      <vt:lpstr>Презентация PowerPoint</vt:lpstr>
      <vt:lpstr>Ответственность за несоблюдение правил ведения кассовых операций и осуществления налично-денежных расчетов </vt:lpstr>
      <vt:lpstr>Презентация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оформления кассовых документов</dc:title>
  <dc:creator>кр</dc:creator>
  <cp:lastModifiedBy>Кабинет №202</cp:lastModifiedBy>
  <cp:revision>25</cp:revision>
  <dcterms:created xsi:type="dcterms:W3CDTF">2015-04-04T04:49:40Z</dcterms:created>
  <dcterms:modified xsi:type="dcterms:W3CDTF">2022-10-05T06:00:04Z</dcterms:modified>
</cp:coreProperties>
</file>