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  <p:sldMasterId id="2147483774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20675"/>
            <a:ext cx="74676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286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076700" y="1981200"/>
            <a:ext cx="36957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228600" y="62484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209800" y="6248400"/>
            <a:ext cx="3505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2484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fld id="{DD040BB7-4C72-4B19-BF5E-31B27F5FFC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20675"/>
            <a:ext cx="74676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228600" y="1981200"/>
            <a:ext cx="36957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0767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228600" y="62484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209800" y="6248400"/>
            <a:ext cx="3505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2484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fld id="{76B81721-3535-4F98-B90F-2FBF694BC3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89FB0B6-AD29-4AEF-B475-973730539583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472AFB3-3FE1-4880-9318-44C8CEAE0B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file:///C:\Program%20Files\&#1054;&#1073;&#1088;&#1072;&#1079;&#1086;&#1074;&#1072;&#1090;&#1077;&#1083;&#1100;&#1085;&#1099;&#1077;%20&#1082;&#1086;&#1084;&#1087;&#1083;&#1077;&#1082;&#1089;&#1099;\&#1060;&#1080;&#1079;&#1080;&#1082;&#1072;,%2010-11%20&#1082;&#1083;.%20&#1055;&#1086;&#1076;&#1075;&#1086;&#1090;&#1086;&#1074;&#1082;&#1072;%20&#1082;%20&#1045;&#1043;&#1069;\edu_ege_phys\data\res\resE43D973C-0A01-01FD-01A5-1FD1E1F87C90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file:///C:\Program%20Files\&#1054;&#1073;&#1088;&#1072;&#1079;&#1086;&#1074;&#1072;&#1090;&#1077;&#1083;&#1100;&#1085;&#1099;&#1077;%20&#1082;&#1086;&#1084;&#1087;&#1083;&#1077;&#1082;&#1089;&#1099;\&#1060;&#1080;&#1079;&#1080;&#1082;&#1072;,%2010-11%20&#1082;&#1083;.%20&#1055;&#1086;&#1076;&#1075;&#1086;&#1090;&#1086;&#1074;&#1082;&#1072;%20&#1082;%20&#1045;&#1043;&#1069;\edu_ege_phys\data\res\resE43D9812-0A01-01FD-00B9-6BF1FF1BA08E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990600"/>
            <a:ext cx="7772400" cy="2150368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Механические </a:t>
            </a: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колебания</a:t>
            </a:r>
            <a:r>
              <a:rPr lang="ru-RU" sz="6600" b="1" i="1" dirty="0" smtClean="0">
                <a:latin typeface="Times New Roman" charset="0"/>
              </a:rPr>
              <a:t/>
            </a:r>
            <a:br>
              <a:rPr lang="ru-RU" sz="6600" b="1" i="1" dirty="0" smtClean="0">
                <a:latin typeface="Times New Roman" charset="0"/>
              </a:rPr>
            </a:b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048000"/>
            <a:ext cx="6629400" cy="2895600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447856" cy="76200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Периоды колебаний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524000"/>
            <a:ext cx="4127376" cy="457200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математический маятник </a:t>
            </a:r>
          </a:p>
          <a:p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пружинный маятник              </a:t>
            </a:r>
          </a:p>
          <a:p>
            <a:pPr>
              <a:buFont typeface="Wingdings" pitchFamily="2" charset="2"/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427984" y="1268760"/>
          <a:ext cx="3932237" cy="5105400"/>
        </p:xfrm>
        <a:graphic>
          <a:graphicData uri="http://schemas.openxmlformats.org/presentationml/2006/ole">
            <p:oleObj spid="_x0000_s3074" name="Формула" r:id="rId3" imgW="723600" imgH="939600" progId="">
              <p:embed/>
            </p:oleObj>
          </a:graphicData>
        </a:graphic>
      </p:graphicFrame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4205288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764704"/>
            <a:ext cx="8856984" cy="762000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atin typeface="Times New Roman" charset="0"/>
                <a:cs typeface="Times New Roman" charset="0"/>
              </a:rPr>
              <a:t>Гармонические колебания</a:t>
            </a:r>
            <a:endParaRPr lang="ru-RU" sz="5400" b="1" dirty="0">
              <a:latin typeface="Times New Roman" charset="0"/>
              <a:cs typeface="Times New Roman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981200"/>
            <a:ext cx="4139952" cy="4114800"/>
          </a:xfrm>
        </p:spPr>
        <p:txBody>
          <a:bodyPr>
            <a:normAutofit fontScale="92500" lnSpcReduction="10000"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dirty="0">
                <a:latin typeface="Times New Roman" pitchFamily="18" charset="0"/>
                <a:cs typeface="Times New Roman" pitchFamily="18" charset="0"/>
              </a:rPr>
              <a:t>Гармонические колебания – </a:t>
            </a:r>
            <a:r>
              <a:rPr lang="ru-RU" sz="3900" b="1" dirty="0" err="1">
                <a:latin typeface="Times New Roman" pitchFamily="18" charset="0"/>
                <a:cs typeface="Times New Roman" pitchFamily="18" charset="0"/>
              </a:rPr>
              <a:t>колебания</a:t>
            </a:r>
            <a:r>
              <a:rPr lang="ru-RU" sz="3900" b="1" dirty="0">
                <a:latin typeface="Times New Roman" pitchFamily="18" charset="0"/>
                <a:cs typeface="Times New Roman" pitchFamily="18" charset="0"/>
              </a:rPr>
              <a:t> физической величины по закону синуса или косинуса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800" dirty="0"/>
          </a:p>
        </p:txBody>
      </p:sp>
      <p:pic>
        <p:nvPicPr>
          <p:cNvPr id="12301" name="Picture 13" descr="C:\Program Files\Образовательные комплексы\Физика, 10-11 кл. Подготовка к ЕГЭ\edu_ege_phys\data\res\resE43D973C-0A01-01FD-01A5-1FD1E1F87C90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r:link="rId3" cstate="print"/>
          <a:srcRect/>
          <a:stretch>
            <a:fillRect/>
          </a:stretch>
        </p:blipFill>
        <p:spPr>
          <a:xfrm>
            <a:off x="3886200" y="2057400"/>
            <a:ext cx="5029200" cy="3048000"/>
          </a:xfrm>
          <a:noFill/>
          <a:ln/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890963" y="3105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3214688" y="2647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457200"/>
            <a:ext cx="7272808" cy="76200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Превращение энергии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clipArt" sz="half" idx="1"/>
          </p:nvPr>
        </p:nvSpPr>
        <p:spPr>
          <a:xfrm>
            <a:off x="0" y="1676400"/>
            <a:ext cx="4343400" cy="4495800"/>
          </a:xfrm>
        </p:spPr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905000"/>
            <a:ext cx="4419600" cy="4267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b="1" dirty="0" err="1">
                <a:cs typeface="Times New Roman" charset="0"/>
              </a:rPr>
              <a:t>Е</a:t>
            </a:r>
            <a:r>
              <a:rPr lang="ru-RU" sz="3600" b="1" baseline="-30000" dirty="0" err="1">
                <a:cs typeface="Times New Roman" charset="0"/>
              </a:rPr>
              <a:t>р</a:t>
            </a:r>
            <a:r>
              <a:rPr lang="ru-RU" sz="3600" b="1" dirty="0" err="1">
                <a:cs typeface="Times New Roman" charset="0"/>
              </a:rPr>
              <a:t>=Е</a:t>
            </a:r>
            <a:r>
              <a:rPr lang="ru-RU" sz="3600" b="1" baseline="-30000" dirty="0" err="1">
                <a:cs typeface="Times New Roman" charset="0"/>
              </a:rPr>
              <a:t>к</a:t>
            </a:r>
            <a:r>
              <a:rPr lang="ru-RU" sz="3600" b="1" dirty="0" err="1">
                <a:cs typeface="Times New Roman" charset="0"/>
              </a:rPr>
              <a:t>=Е</a:t>
            </a:r>
            <a:r>
              <a:rPr lang="ru-RU" sz="3600" b="1" baseline="-30000" dirty="0" err="1">
                <a:cs typeface="Times New Roman" charset="0"/>
              </a:rPr>
              <a:t>р</a:t>
            </a:r>
            <a:r>
              <a:rPr lang="ru-RU" sz="3600" b="1" dirty="0" err="1">
                <a:cs typeface="Times New Roman" charset="0"/>
              </a:rPr>
              <a:t>=Е</a:t>
            </a:r>
            <a:r>
              <a:rPr lang="ru-RU" sz="3600" b="1" baseline="-30000" dirty="0" err="1">
                <a:cs typeface="Times New Roman" charset="0"/>
              </a:rPr>
              <a:t>к</a:t>
            </a:r>
            <a:r>
              <a:rPr lang="ru-RU" sz="3600" b="1" dirty="0" err="1">
                <a:cs typeface="Times New Roman" charset="0"/>
              </a:rPr>
              <a:t>=Е</a:t>
            </a:r>
            <a:r>
              <a:rPr lang="ru-RU" sz="3600" b="1" baseline="-30000" dirty="0" err="1">
                <a:cs typeface="Times New Roman" charset="0"/>
              </a:rPr>
              <a:t>р</a:t>
            </a:r>
            <a:r>
              <a:rPr lang="ru-RU" sz="3600" b="1" dirty="0" err="1">
                <a:cs typeface="Times New Roman" charset="0"/>
              </a:rPr>
              <a:t>=</a:t>
            </a:r>
            <a:r>
              <a:rPr lang="ru-RU" sz="3600" b="1" dirty="0">
                <a:cs typeface="Times New Roman" charset="0"/>
              </a:rPr>
              <a:t>…</a:t>
            </a:r>
            <a:endParaRPr lang="ru-RU" sz="3600" b="1" dirty="0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24622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1200">
              <a:cs typeface="Times New Roman" charset="0"/>
            </a:endParaRPr>
          </a:p>
          <a:p>
            <a:pPr eaLnBrk="0" hangingPunct="0"/>
            <a:r>
              <a:rPr lang="ru-RU" sz="1200">
                <a:cs typeface="Times New Roman" charset="0"/>
              </a:rPr>
              <a:t> </a:t>
            </a:r>
          </a:p>
          <a:p>
            <a:pPr eaLnBrk="0" hangingPunct="0"/>
            <a:endParaRPr lang="ru-RU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28600" y="1752600"/>
          <a:ext cx="4189413" cy="4419600"/>
        </p:xfrm>
        <a:graphic>
          <a:graphicData uri="http://schemas.openxmlformats.org/presentationml/2006/ole">
            <p:oleObj spid="_x0000_s4098" name="Фотография Photo Editor" r:id="rId3" imgW="3971429" imgH="3761905" progId="">
              <p:embed/>
            </p:oleObj>
          </a:graphicData>
        </a:graphic>
      </p:graphicFrame>
      <p:sp>
        <p:nvSpPr>
          <p:cNvPr id="15368" name="Rectangle 8"/>
          <p:cNvSpPr>
            <a:spLocks noChangeArrowheads="1"/>
          </p:cNvSpPr>
          <p:nvPr/>
        </p:nvSpPr>
        <p:spPr bwMode="auto">
          <a:xfrm flipV="1">
            <a:off x="4343400" y="7818438"/>
            <a:ext cx="42672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1200">
              <a:cs typeface="Times New Roman" charset="0"/>
            </a:endParaRPr>
          </a:p>
          <a:p>
            <a:pPr eaLnBrk="0" hangingPunct="0"/>
            <a:endParaRPr lang="ru-RU"/>
          </a:p>
        </p:txBody>
      </p:sp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4572000" y="2514600"/>
          <a:ext cx="3352800" cy="4114800"/>
        </p:xfrm>
        <a:graphic>
          <a:graphicData uri="http://schemas.openxmlformats.org/presentationml/2006/ole">
            <p:oleObj spid="_x0000_s4099" name="Формула" r:id="rId4" imgW="863280" imgH="110484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76200"/>
            <a:ext cx="7704856" cy="762000"/>
          </a:xfrm>
        </p:spPr>
        <p:txBody>
          <a:bodyPr>
            <a:noAutofit/>
          </a:bodyPr>
          <a:lstStyle/>
          <a:p>
            <a:r>
              <a:rPr lang="ru-RU" sz="5400" b="1" dirty="0">
                <a:latin typeface="Times New Roman" charset="0"/>
              </a:rPr>
              <a:t>Затухающие колебания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066800"/>
            <a:ext cx="5567536" cy="5530552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Затухающими называются колебания, амплитуда которых с течением времени уменьшается.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Механическая энергия расходуется на совершение работы по преодолению сил сопротивления.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Свободные колебания –затухающие.</a:t>
            </a:r>
          </a:p>
        </p:txBody>
      </p:sp>
      <p:graphicFrame>
        <p:nvGraphicFramePr>
          <p:cNvPr id="21515" name="Object 11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181600" y="2319338"/>
          <a:ext cx="3581400" cy="1912937"/>
        </p:xfrm>
        <a:graphic>
          <a:graphicData uri="http://schemas.openxmlformats.org/presentationml/2006/ole">
            <p:oleObj spid="_x0000_s5122" r:id="rId3" imgW="1533739" imgH="819048" progId="PBrush">
              <p:embed/>
            </p:oleObj>
          </a:graphicData>
        </a:graphic>
      </p:graphicFrame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333750" y="2876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3805238" y="3019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548680"/>
            <a:ext cx="5500464" cy="72008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Резонанс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40768"/>
            <a:ext cx="4127376" cy="460851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ru-RU" sz="2800" dirty="0">
                <a:cs typeface="Times New Roman" charset="0"/>
              </a:rPr>
              <a:t> </a:t>
            </a:r>
            <a:r>
              <a:rPr lang="ru-RU" sz="3600" b="1" dirty="0">
                <a:latin typeface="Times New Roman" charset="0"/>
                <a:cs typeface="Times New Roman" charset="0"/>
              </a:rPr>
              <a:t>Резонанс – резкое возрастание амплитуды колебаний при совпадении частоты собственных колебаний </a:t>
            </a:r>
            <a:r>
              <a:rPr lang="el-GR" sz="3600" b="1" dirty="0" smtClean="0">
                <a:latin typeface="Times New Roman" charset="0"/>
                <a:cs typeface="Times New Roman" charset="0"/>
              </a:rPr>
              <a:t>υ</a:t>
            </a:r>
            <a:r>
              <a:rPr lang="en-US" sz="1500" b="1" dirty="0" smtClean="0">
                <a:latin typeface="Times New Roman" charset="0"/>
                <a:cs typeface="Times New Roman" charset="0"/>
              </a:rPr>
              <a:t>0</a:t>
            </a:r>
            <a:r>
              <a:rPr lang="ru-RU" sz="1500" b="1" dirty="0" smtClean="0">
                <a:latin typeface="Times New Roman" charset="0"/>
                <a:cs typeface="Times New Roman" charset="0"/>
              </a:rPr>
              <a:t>   </a:t>
            </a:r>
            <a:r>
              <a:rPr lang="ru-RU" sz="3600" b="1" dirty="0" smtClean="0">
                <a:latin typeface="Times New Roman" charset="0"/>
                <a:cs typeface="Times New Roman" charset="0"/>
              </a:rPr>
              <a:t>с </a:t>
            </a:r>
            <a:r>
              <a:rPr lang="ru-RU" sz="3600" b="1" dirty="0">
                <a:latin typeface="Times New Roman" charset="0"/>
                <a:cs typeface="Times New Roman" charset="0"/>
              </a:rPr>
              <a:t>частотой вынужденных </a:t>
            </a:r>
            <a:r>
              <a:rPr lang="ru-RU" sz="3600" b="1" dirty="0" smtClean="0">
                <a:latin typeface="Times New Roman" charset="0"/>
                <a:cs typeface="Times New Roman" charset="0"/>
              </a:rPr>
              <a:t>колебаний</a:t>
            </a:r>
            <a:r>
              <a:rPr lang="en-US" sz="3600" b="1" dirty="0" smtClean="0">
                <a:latin typeface="Times New Roman" charset="0"/>
                <a:cs typeface="Times New Roman" charset="0"/>
              </a:rPr>
              <a:t> </a:t>
            </a:r>
            <a:r>
              <a:rPr lang="el-GR" sz="3600" b="1" dirty="0" smtClean="0">
                <a:latin typeface="Times New Roman" charset="0"/>
                <a:cs typeface="Times New Roman" charset="0"/>
              </a:rPr>
              <a:t>υ</a:t>
            </a:r>
            <a:r>
              <a:rPr lang="ru-RU" sz="3600" b="1" dirty="0" smtClean="0">
                <a:latin typeface="Times New Roman" charset="0"/>
                <a:cs typeface="Times New Roman" charset="0"/>
              </a:rPr>
              <a:t>.</a:t>
            </a:r>
            <a:endParaRPr lang="en-US" sz="3600" b="1" dirty="0" smtClean="0">
              <a:latin typeface="Times New Roman" charset="0"/>
              <a:cs typeface="Times New Roman" charset="0"/>
            </a:endParaRPr>
          </a:p>
          <a:p>
            <a:pPr>
              <a:lnSpc>
                <a:spcPct val="90000"/>
              </a:lnSpc>
            </a:pPr>
            <a:r>
              <a:rPr lang="el-GR" sz="6500" b="1" dirty="0" smtClean="0">
                <a:latin typeface="Times New Roman" charset="0"/>
                <a:cs typeface="Times New Roman" charset="0"/>
              </a:rPr>
              <a:t>υ</a:t>
            </a:r>
            <a:r>
              <a:rPr lang="en-US" sz="2400" b="1" dirty="0" smtClean="0">
                <a:latin typeface="Times New Roman" charset="0"/>
                <a:cs typeface="Times New Roman" charset="0"/>
              </a:rPr>
              <a:t>0</a:t>
            </a:r>
            <a:r>
              <a:rPr lang="en-US" sz="6500" b="1" dirty="0" smtClean="0">
                <a:latin typeface="Times New Roman" charset="0"/>
                <a:cs typeface="Times New Roman" charset="0"/>
              </a:rPr>
              <a:t> =</a:t>
            </a:r>
            <a:r>
              <a:rPr lang="el-GR" sz="6500" b="1" dirty="0" smtClean="0">
                <a:latin typeface="Times New Roman" charset="0"/>
                <a:cs typeface="Times New Roman" charset="0"/>
              </a:rPr>
              <a:t> υ</a:t>
            </a:r>
            <a:endParaRPr lang="ru-RU" sz="6500" b="1" dirty="0">
              <a:latin typeface="Times New Roman" charset="0"/>
              <a:cs typeface="Times New Roman" charset="0"/>
            </a:endParaRPr>
          </a:p>
        </p:txBody>
      </p:sp>
      <p:pic>
        <p:nvPicPr>
          <p:cNvPr id="18443" name="Picture 11" descr="C:\Program Files\Образовательные комплексы\Физика, 10-11 кл. Подготовка к ЕГЭ\edu_ege_phys\data\res\resE43D9812-0A01-01FD-00B9-6BF1FF1BA08E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r:link="rId3" cstate="print"/>
          <a:stretch>
            <a:fillRect/>
          </a:stretch>
        </p:blipFill>
        <p:spPr>
          <a:xfrm>
            <a:off x="4171550" y="1984641"/>
            <a:ext cx="4504906" cy="3362357"/>
          </a:xfrm>
          <a:noFill/>
          <a:ln/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4219575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3257550" y="2447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499992" y="602128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92696"/>
            <a:ext cx="8231832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cs typeface="Times New Roman" charset="0"/>
              </a:rPr>
              <a:t> </a:t>
            </a:r>
            <a:r>
              <a:rPr lang="ru-RU" sz="5400" b="1" dirty="0">
                <a:latin typeface="Times New Roman" charset="0"/>
                <a:cs typeface="Times New Roman" charset="0"/>
              </a:rPr>
              <a:t>Применение, проявление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924800" cy="4953000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виброуплотнители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вибромолоты, частотомеры, маятники часов, балансиры в карманных и наручных часах, камертоны, телефоны, определение ускорения свободного падения с целью обнаружения залежей полезных ископаемых.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Разрушение мостов (1906 г.- мост через р.Фонтанку в С.-Петербурге, 1831 г.- мост через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р.Ирвень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в Манчестере), раскачивание железнодорожных вагонов на стыках рельсов, теплоходов на волнах.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>
            <a:noAutofit/>
          </a:bodyPr>
          <a:lstStyle/>
          <a:p>
            <a:r>
              <a:rPr lang="ru-RU" sz="4800" b="1" dirty="0">
                <a:latin typeface="Times New Roman" charset="0"/>
              </a:rPr>
              <a:t>Колебательные движения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304800" y="1295400"/>
            <a:ext cx="5020816" cy="5562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Примеры колебательных движений: движение иглы швейной машины, качелей, маятника часов, вагона на рессорах, ветки дерева, поршня в цилиндре, земной поверхности.</a:t>
            </a:r>
          </a:p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Колебательное движение –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движение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повторяющееся через определенный промежуток времени 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572000" y="2552700"/>
          <a:ext cx="4570413" cy="1374775"/>
        </p:xfrm>
        <a:graphic>
          <a:graphicData uri="http://schemas.openxmlformats.org/presentationml/2006/ole">
            <p:oleObj spid="_x0000_s1026" r:id="rId3" imgW="7329541" imgH="2205054" progId="">
              <p:embed/>
            </p:oleObj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548063" y="3114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>
                <a:latin typeface="Times New Roman" charset="0"/>
              </a:rPr>
              <a:t>Свободные и вынужденные колебания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cs typeface="Times New Roman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Свободные колебания –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колебания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происходящие под действием внутренних сил системы после выведения ее из положения равновесия.</a:t>
            </a: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Вынужденные колебания –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колебания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происходящие под действием внешней периодически изменяющейся силы. </a:t>
            </a: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0338"/>
            <a:ext cx="7772400" cy="1431925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latin typeface="Times New Roman" charset="0"/>
              </a:rPr>
              <a:t>Модель для изучения колебаний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981200"/>
            <a:ext cx="3995936" cy="4114800"/>
          </a:xfrm>
        </p:spPr>
        <p:txBody>
          <a:bodyPr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Идеальный объект для изучения колебаний: пружинный и математический маятники.</a:t>
            </a:r>
          </a:p>
          <a:p>
            <a:pPr>
              <a:buFont typeface="Wingdings" pitchFamily="2" charset="2"/>
              <a:buNone/>
            </a:pPr>
            <a:endParaRPr lang="ru-RU" sz="2800" dirty="0"/>
          </a:p>
        </p:txBody>
      </p:sp>
      <p:pic>
        <p:nvPicPr>
          <p:cNvPr id="6157" name="Picture 13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 r="20656"/>
          <a:stretch>
            <a:fillRect/>
          </a:stretch>
        </p:blipFill>
        <p:spPr>
          <a:xfrm>
            <a:off x="3962400" y="1676400"/>
            <a:ext cx="5181600" cy="3886200"/>
          </a:xfrm>
          <a:noFill/>
          <a:ln/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995738" y="3052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41350"/>
            <a:ext cx="7239000" cy="210185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cs typeface="Times New Roman" charset="0"/>
              </a:rPr>
              <a:t> 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Условия для возникновения колебаний: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charset="0"/>
                <a:cs typeface="Times New Roman" charset="0"/>
              </a:rPr>
              <a:t/>
            </a:r>
            <a:br>
              <a:rPr lang="ru-RU" dirty="0">
                <a:latin typeface="Times New Roman" charset="0"/>
                <a:cs typeface="Times New Roman" charset="0"/>
              </a:rPr>
            </a:br>
            <a:endParaRPr lang="ru-RU" dirty="0">
              <a:latin typeface="Times New Roman" charset="0"/>
              <a:cs typeface="Times New Roman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2133600"/>
            <a:ext cx="7992888" cy="44196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а) наличие у колебательной системы положения устойчивого равновесия, </a:t>
            </a:r>
          </a:p>
          <a:p>
            <a:pPr algn="just">
              <a:lnSpc>
                <a:spcPct val="9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 б) появление возвращающей силы после выведения системы из положения устойчивого равновесия, </a:t>
            </a:r>
          </a:p>
          <a:p>
            <a:pPr algn="just">
              <a:lnSpc>
                <a:spcPct val="9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 в) при возвращении в положение равновесия тело не может сразу остановиться, </a:t>
            </a:r>
          </a:p>
          <a:p>
            <a:pPr algn="just">
              <a:lnSpc>
                <a:spcPct val="9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 г) силы трения в системе малы.</a:t>
            </a:r>
          </a:p>
          <a:p>
            <a:pPr>
              <a:lnSpc>
                <a:spcPct val="90000"/>
              </a:lnSpc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320675"/>
            <a:ext cx="7848872" cy="1431925"/>
          </a:xfrm>
        </p:spPr>
        <p:txBody>
          <a:bodyPr>
            <a:noAutofit/>
          </a:bodyPr>
          <a:lstStyle/>
          <a:p>
            <a:pPr algn="ctr"/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Аналогия с движением тела по окружности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828800"/>
            <a:ext cx="3697288" cy="4114800"/>
          </a:xfrm>
        </p:spPr>
        <p:txBody>
          <a:bodyPr/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Проекция тела на ось Х при движении тела по окружности совершает колебательные движения</a:t>
            </a:r>
            <a:r>
              <a:rPr lang="ru-RU" sz="2800" dirty="0"/>
              <a:t>. </a:t>
            </a:r>
          </a:p>
        </p:txBody>
      </p:sp>
      <p:graphicFrame>
        <p:nvGraphicFramePr>
          <p:cNvPr id="66565" name="Object 5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3810000" y="2088052"/>
          <a:ext cx="5334000" cy="2793512"/>
        </p:xfrm>
        <a:graphic>
          <a:graphicData uri="http://schemas.openxmlformats.org/presentationml/2006/ole">
            <p:oleObj spid="_x0000_s2050" name="Фотография Photo Editor" r:id="rId3" imgW="11057143" imgH="5792008" progId="">
              <p:embed/>
            </p:oleObj>
          </a:graphicData>
        </a:graphic>
      </p:graphicFrame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3786188" y="3019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906588"/>
            <a:ext cx="7772400" cy="34417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cs typeface="Times New Roman" charset="0"/>
              </a:rPr>
              <a:t> 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Величины, характеризующие</a:t>
            </a:r>
            <a:br>
              <a:rPr lang="ru-RU" sz="5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колебательное движение:</a:t>
            </a:r>
            <a:r>
              <a:rPr lang="ru-RU" dirty="0">
                <a:cs typeface="Times New Roman" charset="0"/>
              </a:rPr>
              <a:t/>
            </a:r>
            <a:br>
              <a:rPr lang="ru-RU" dirty="0">
                <a:cs typeface="Times New Roman" charset="0"/>
              </a:rPr>
            </a:br>
            <a:endParaRPr lang="ru-RU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    Т – период колебаний: промежуток времени, в течение которого совершается одно полное колебание.</a:t>
            </a:r>
          </a:p>
          <a:p>
            <a:pPr algn="ctr" eaLnBrk="0" hangingPunct="0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- частота колебаний: число колебаний в единицу времени. </a:t>
            </a:r>
          </a:p>
          <a:p>
            <a:pPr algn="ctr" eaLnBrk="0" hangingPunct="0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Т=1/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;             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=1/Т;</a:t>
            </a:r>
          </a:p>
          <a:p>
            <a:pPr algn="ctr" eaLnBrk="0" hangingPunct="0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Т =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;           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N/t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[Т]</a:t>
            </a:r>
            <a:r>
              <a:rPr lang="ru-RU" sz="4400" b="1" dirty="0" err="1">
                <a:latin typeface="Times New Roman" pitchFamily="18" charset="0"/>
                <a:cs typeface="Times New Roman" pitchFamily="18" charset="0"/>
              </a:rPr>
              <a:t>=с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 ;     [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]=1/</a:t>
            </a:r>
            <a:r>
              <a:rPr lang="ru-RU" sz="4400" b="1" dirty="0" err="1">
                <a:latin typeface="Times New Roman" pitchFamily="18" charset="0"/>
                <a:cs typeface="Times New Roman" pitchFamily="18" charset="0"/>
              </a:rPr>
              <a:t>с=Гц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ctr" eaLnBrk="0" hangingPunct="0"/>
            <a:r>
              <a:rPr lang="ru-RU" sz="4400" dirty="0">
                <a:cs typeface="Times New Roman" charset="0"/>
              </a:rPr>
              <a:t>     </a:t>
            </a:r>
            <a:endParaRPr lang="ru-RU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04800" y="304800"/>
            <a:ext cx="8458200" cy="668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– смещение от положения равновесия, </a:t>
            </a:r>
          </a:p>
          <a:p>
            <a:pPr algn="ctr" eaLnBrk="0" hangingPunct="0">
              <a:spcBef>
                <a:spcPct val="50000"/>
              </a:spcBef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=м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    А – амплитуда колебаний: максимальное смещение от положения равновесия,</a:t>
            </a:r>
          </a:p>
          <a:p>
            <a:pPr algn="ctr" eaLnBrk="0" hangingPunct="0">
              <a:spcBef>
                <a:spcPct val="50000"/>
              </a:spcBef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=м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- циклическая частота колебаний: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	[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=рад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/с </a:t>
            </a:r>
          </a:p>
          <a:p>
            <a:pPr eaLnBrk="0" hangingPunct="0">
              <a:spcBef>
                <a:spcPct val="50000"/>
              </a:spcBef>
            </a:pPr>
            <a:endParaRPr lang="ru-RU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411</Words>
  <Application>Microsoft Office PowerPoint</Application>
  <PresentationFormat>Экран (4:3)</PresentationFormat>
  <Paragraphs>52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Солнцестояние</vt:lpstr>
      <vt:lpstr>1_Солнцестояние</vt:lpstr>
      <vt:lpstr>Фотография Photo Editor</vt:lpstr>
      <vt:lpstr>Формула</vt:lpstr>
      <vt:lpstr>Рисунок Paintbrush</vt:lpstr>
      <vt:lpstr> Механические колебания </vt:lpstr>
      <vt:lpstr>Колебательные движения</vt:lpstr>
      <vt:lpstr>Свободные и вынужденные колебания</vt:lpstr>
      <vt:lpstr>Модель для изучения колебаний</vt:lpstr>
      <vt:lpstr> Условия для возникновения колебаний:  </vt:lpstr>
      <vt:lpstr> Аналогия с движением тела по окружности</vt:lpstr>
      <vt:lpstr> Величины, характеризующие  колебательное движение: </vt:lpstr>
      <vt:lpstr>Слайд 8</vt:lpstr>
      <vt:lpstr>Слайд 9</vt:lpstr>
      <vt:lpstr>Периоды колебаний</vt:lpstr>
      <vt:lpstr>Гармонические колебания</vt:lpstr>
      <vt:lpstr>Превращение энергии</vt:lpstr>
      <vt:lpstr>Затухающие колебания</vt:lpstr>
      <vt:lpstr>Резонанс</vt:lpstr>
      <vt:lpstr> Применение, проявление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Механические колебания</dc:title>
  <dc:creator>Елена Козакова</dc:creator>
  <cp:lastModifiedBy>Кабинет№104</cp:lastModifiedBy>
  <cp:revision>13</cp:revision>
  <dcterms:created xsi:type="dcterms:W3CDTF">2015-06-23T04:14:34Z</dcterms:created>
  <dcterms:modified xsi:type="dcterms:W3CDTF">2022-01-28T04:05:16Z</dcterms:modified>
</cp:coreProperties>
</file>