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EB4ABB-742B-437E-8F84-3B2F37B65BA9}"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EB4ABB-742B-437E-8F84-3B2F37B65BA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CCEB4ABB-742B-437E-8F84-3B2F37B65BA9}"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CCEB4ABB-742B-437E-8F84-3B2F37B65BA9}"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EB4ABB-742B-437E-8F84-3B2F37B65BA9}"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E3CCFF1C-90DC-48E4-B412-464C8C4E1852}" type="datetimeFigureOut">
              <a:rPr lang="ru-RU" smtClean="0"/>
              <a:pPr/>
              <a:t>02.11.2020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EB4ABB-742B-437E-8F84-3B2F37B65BA9}"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CCEB4ABB-742B-437E-8F84-3B2F37B65BA9}"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CCEB4ABB-742B-437E-8F84-3B2F37B65B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EB4ABB-742B-437E-8F84-3B2F37B65B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CEB4ABB-742B-437E-8F84-3B2F37B65BA9}"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E3CCFF1C-90DC-48E4-B412-464C8C4E1852}" type="datetimeFigureOut">
              <a:rPr lang="ru-RU" smtClean="0"/>
              <a:pPr/>
              <a:t>02.11.2020</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CCEB4ABB-742B-437E-8F84-3B2F37B65BA9}"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E3CCFF1C-90DC-48E4-B412-464C8C4E1852}" type="datetimeFigureOut">
              <a:rPr lang="ru-RU" smtClean="0"/>
              <a:pPr/>
              <a:t>02.11.2020</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3CCFF1C-90DC-48E4-B412-464C8C4E1852}" type="datetimeFigureOut">
              <a:rPr lang="ru-RU" smtClean="0"/>
              <a:pPr/>
              <a:t>02.11.2020</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EB4ABB-742B-437E-8F84-3B2F37B65BA9}"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500306"/>
            <a:ext cx="6400800" cy="1428760"/>
          </a:xfrm>
        </p:spPr>
        <p:txBody>
          <a:bodyPr>
            <a:normAutofit fontScale="92500" lnSpcReduction="20000"/>
          </a:bodyPr>
          <a:lstStyle/>
          <a:p>
            <a:r>
              <a:rPr lang="ru-RU" sz="3600" b="1" dirty="0" err="1">
                <a:solidFill>
                  <a:srgbClr val="C00000"/>
                </a:solidFill>
                <a:latin typeface="Times New Roman" pitchFamily="18" charset="0"/>
                <a:cs typeface="Times New Roman" pitchFamily="18" charset="0"/>
              </a:rPr>
              <a:t>English</a:t>
            </a:r>
            <a:r>
              <a:rPr lang="ru-RU" sz="3600" b="1" dirty="0">
                <a:solidFill>
                  <a:srgbClr val="C00000"/>
                </a:solidFill>
                <a:latin typeface="Times New Roman" pitchFamily="18" charset="0"/>
                <a:cs typeface="Times New Roman" pitchFamily="18" charset="0"/>
              </a:rPr>
              <a:t> </a:t>
            </a:r>
            <a:r>
              <a:rPr lang="ru-RU" sz="3600" b="1" dirty="0" err="1">
                <a:solidFill>
                  <a:srgbClr val="C00000"/>
                </a:solidFill>
                <a:latin typeface="Times New Roman" pitchFamily="18" charset="0"/>
                <a:cs typeface="Times New Roman" pitchFamily="18" charset="0"/>
              </a:rPr>
              <a:t>in</a:t>
            </a:r>
            <a:r>
              <a:rPr lang="ru-RU" sz="3600" b="1" dirty="0">
                <a:solidFill>
                  <a:srgbClr val="C00000"/>
                </a:solidFill>
                <a:latin typeface="Times New Roman" pitchFamily="18" charset="0"/>
                <a:cs typeface="Times New Roman" pitchFamily="18" charset="0"/>
              </a:rPr>
              <a:t> </a:t>
            </a:r>
            <a:r>
              <a:rPr lang="ru-RU" sz="3600" b="1" dirty="0" err="1">
                <a:solidFill>
                  <a:srgbClr val="C00000"/>
                </a:solidFill>
                <a:latin typeface="Times New Roman" pitchFamily="18" charset="0"/>
                <a:cs typeface="Times New Roman" pitchFamily="18" charset="0"/>
              </a:rPr>
              <a:t>my</a:t>
            </a:r>
            <a:r>
              <a:rPr lang="ru-RU" sz="3600" b="1" dirty="0">
                <a:solidFill>
                  <a:srgbClr val="C00000"/>
                </a:solidFill>
                <a:latin typeface="Times New Roman" pitchFamily="18" charset="0"/>
                <a:cs typeface="Times New Roman" pitchFamily="18" charset="0"/>
              </a:rPr>
              <a:t> </a:t>
            </a:r>
            <a:r>
              <a:rPr lang="ru-RU" sz="3600" b="1" dirty="0" err="1">
                <a:solidFill>
                  <a:srgbClr val="C00000"/>
                </a:solidFill>
                <a:latin typeface="Times New Roman" pitchFamily="18" charset="0"/>
                <a:cs typeface="Times New Roman" pitchFamily="18" charset="0"/>
              </a:rPr>
              <a:t>profession</a:t>
            </a:r>
            <a:r>
              <a:rPr lang="ru-RU" sz="3600" b="1" dirty="0">
                <a:solidFill>
                  <a:srgbClr val="C00000"/>
                </a:solidFill>
                <a:latin typeface="Times New Roman" pitchFamily="18" charset="0"/>
                <a:cs typeface="Times New Roman" pitchFamily="18" charset="0"/>
              </a:rPr>
              <a:t> "</a:t>
            </a:r>
            <a:r>
              <a:rPr lang="ru-RU" sz="3600" b="1" dirty="0" err="1">
                <a:solidFill>
                  <a:srgbClr val="C00000"/>
                </a:solidFill>
                <a:latin typeface="Times New Roman" pitchFamily="18" charset="0"/>
                <a:cs typeface="Times New Roman" pitchFamily="18" charset="0"/>
              </a:rPr>
              <a:t>Cook</a:t>
            </a:r>
            <a:r>
              <a:rPr lang="ru-RU" sz="3600" b="1" dirty="0">
                <a:solidFill>
                  <a:srgbClr val="C00000"/>
                </a:solidFill>
                <a:latin typeface="Times New Roman" pitchFamily="18" charset="0"/>
                <a:cs typeface="Times New Roman" pitchFamily="18" charset="0"/>
              </a:rPr>
              <a:t>, </a:t>
            </a:r>
            <a:r>
              <a:rPr lang="ru-RU" sz="3600" b="1" dirty="0" err="1">
                <a:solidFill>
                  <a:srgbClr val="C00000"/>
                </a:solidFill>
                <a:latin typeface="Times New Roman" pitchFamily="18" charset="0"/>
                <a:cs typeface="Times New Roman" pitchFamily="18" charset="0"/>
              </a:rPr>
              <a:t>confectioner</a:t>
            </a:r>
            <a:r>
              <a:rPr lang="ru-RU" sz="3600" b="1" dirty="0">
                <a:solidFill>
                  <a:srgbClr val="C00000"/>
                </a:solidFill>
                <a:latin typeface="Times New Roman" pitchFamily="18" charset="0"/>
                <a:cs typeface="Times New Roman" pitchFamily="18" charset="0"/>
              </a:rPr>
              <a:t>"</a:t>
            </a:r>
            <a:endParaRPr lang="ru-RU" sz="3600" dirty="0">
              <a:solidFill>
                <a:srgbClr val="C00000"/>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685800" y="571481"/>
            <a:ext cx="7772400" cy="1071569"/>
          </a:xfrm>
        </p:spPr>
        <p:txBody>
          <a:bodyPr>
            <a:noAutofit/>
          </a:bodyPr>
          <a:lstStyle/>
          <a:p>
            <a:r>
              <a:rPr lang="en-US" sz="2800" dirty="0">
                <a:solidFill>
                  <a:srgbClr val="002060"/>
                </a:solidFill>
                <a:latin typeface="Times New Roman" pitchFamily="18" charset="0"/>
                <a:cs typeface="Times New Roman" pitchFamily="18" charset="0"/>
              </a:rPr>
              <a:t>The State Autonomous professional Educational </a:t>
            </a:r>
            <a:r>
              <a:rPr lang="ru-RU" sz="2800" dirty="0">
                <a:solidFill>
                  <a:srgbClr val="002060"/>
                </a:solidFill>
                <a:latin typeface="Times New Roman" pitchFamily="18" charset="0"/>
                <a:cs typeface="Times New Roman" pitchFamily="18" charset="0"/>
              </a:rPr>
              <a:t/>
            </a:r>
            <a:br>
              <a:rPr lang="ru-RU" sz="2800" dirty="0">
                <a:solidFill>
                  <a:srgbClr val="00206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Institution of the Republic of Buryatia</a:t>
            </a:r>
            <a:r>
              <a:rPr lang="ru-RU" sz="2800" dirty="0">
                <a:solidFill>
                  <a:srgbClr val="002060"/>
                </a:solidFill>
                <a:latin typeface="Times New Roman" pitchFamily="18" charset="0"/>
                <a:cs typeface="Times New Roman" pitchFamily="18" charset="0"/>
              </a:rPr>
              <a:t/>
            </a:r>
            <a:br>
              <a:rPr lang="ru-RU" sz="2800" dirty="0">
                <a:solidFill>
                  <a:srgbClr val="002060"/>
                </a:solidFill>
                <a:latin typeface="Times New Roman" pitchFamily="18" charset="0"/>
                <a:cs typeface="Times New Roman" pitchFamily="18" charset="0"/>
              </a:rPr>
            </a:br>
            <a:r>
              <a:rPr lang="ru-RU" sz="2800" dirty="0">
                <a:solidFill>
                  <a:srgbClr val="002060"/>
                </a:solidFill>
                <a:latin typeface="Times New Roman" pitchFamily="18" charset="0"/>
                <a:cs typeface="Times New Roman" pitchFamily="18" charset="0"/>
              </a:rPr>
              <a:t> "Polytechnic College</a:t>
            </a:r>
            <a:r>
              <a:rPr lang="ru-RU" sz="2800" dirty="0">
                <a:latin typeface="Times New Roman" pitchFamily="18" charset="0"/>
                <a:cs typeface="Times New Roman" pitchFamily="18" charset="0"/>
              </a:rPr>
              <a:t>"</a:t>
            </a:r>
          </a:p>
        </p:txBody>
      </p:sp>
      <p:sp>
        <p:nvSpPr>
          <p:cNvPr id="1025" name="Rectangle 1"/>
          <p:cNvSpPr>
            <a:spLocks noChangeArrowheads="1"/>
          </p:cNvSpPr>
          <p:nvPr/>
        </p:nvSpPr>
        <p:spPr bwMode="auto">
          <a:xfrm>
            <a:off x="5857884" y="4900116"/>
            <a:ext cx="3286116"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b="1" i="1" dirty="0" err="1">
                <a:latin typeface="Times New Roman" pitchFamily="18" charset="0"/>
                <a:cs typeface="Times New Roman" pitchFamily="18" charset="0"/>
              </a:rPr>
              <a:t>Sarapultseva</a:t>
            </a:r>
            <a:r>
              <a:rPr lang="ru-RU" b="1" i="1" dirty="0">
                <a:latin typeface="Times New Roman" pitchFamily="18" charset="0"/>
                <a:cs typeface="Times New Roman" pitchFamily="18" charset="0"/>
              </a:rPr>
              <a:t> </a:t>
            </a:r>
            <a:r>
              <a:rPr lang="ru-RU" b="1" i="1" dirty="0" err="1" smtClean="0">
                <a:latin typeface="Times New Roman" pitchFamily="18" charset="0"/>
                <a:cs typeface="Times New Roman" pitchFamily="18" charset="0"/>
              </a:rPr>
              <a:t>Tatiana</a:t>
            </a:r>
            <a:endParaRPr lang="ru-RU" b="1" i="1" dirty="0" smtClean="0">
              <a:latin typeface="Times New Roman" pitchFamily="18" charset="0"/>
              <a:cs typeface="Times New Roman" pitchFamily="18" charset="0"/>
            </a:endParaRPr>
          </a:p>
          <a:p>
            <a:pPr lvl="0" fontAlgn="base">
              <a:spcBef>
                <a:spcPct val="0"/>
              </a:spcBef>
              <a:spcAft>
                <a:spcPct val="0"/>
              </a:spcAft>
            </a:pPr>
            <a:r>
              <a:rPr lang="ru-RU" dirty="0" err="1" smtClean="0">
                <a:latin typeface="Times New Roman" pitchFamily="18" charset="0"/>
                <a:cs typeface="Times New Roman" pitchFamily="18" charset="0"/>
              </a:rPr>
              <a:t>Scientific</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adviser:N.P.Grigorieva</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http://mp3-zvuki.ru/img.php?aHR0cHM6Ly9pLnl0aW1nLmNvbS92aS9LYzNVamU4TktLOC9ocWRlZmF1bHQuanBn.jpg"/>
          <p:cNvPicPr/>
          <p:nvPr/>
        </p:nvPicPr>
        <p:blipFill>
          <a:blip r:embed="rId2"/>
          <a:srcRect/>
          <a:stretch>
            <a:fillRect/>
          </a:stretch>
        </p:blipFill>
        <p:spPr bwMode="auto">
          <a:xfrm>
            <a:off x="714348" y="3786190"/>
            <a:ext cx="3714776" cy="285752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solidFill>
                  <a:srgbClr val="002060"/>
                </a:solidFill>
              </a:rPr>
              <a:t>The</a:t>
            </a:r>
            <a:r>
              <a:rPr lang="ru-RU" b="1" i="1" dirty="0">
                <a:solidFill>
                  <a:srgbClr val="002060"/>
                </a:solidFill>
              </a:rPr>
              <a:t> </a:t>
            </a:r>
            <a:r>
              <a:rPr lang="ru-RU" b="1" i="1" dirty="0" err="1">
                <a:solidFill>
                  <a:srgbClr val="002060"/>
                </a:solidFill>
              </a:rPr>
              <a:t>object</a:t>
            </a:r>
            <a:r>
              <a:rPr lang="ru-RU" b="1" i="1" dirty="0">
                <a:solidFill>
                  <a:srgbClr val="002060"/>
                </a:solidFill>
              </a:rPr>
              <a:t> </a:t>
            </a:r>
            <a:r>
              <a:rPr lang="ru-RU" b="1" i="1" dirty="0" err="1">
                <a:solidFill>
                  <a:srgbClr val="002060"/>
                </a:solidFill>
              </a:rPr>
              <a:t>of</a:t>
            </a:r>
            <a:r>
              <a:rPr lang="ru-RU" b="1" i="1" dirty="0">
                <a:solidFill>
                  <a:srgbClr val="002060"/>
                </a:solidFill>
              </a:rPr>
              <a:t> </a:t>
            </a:r>
            <a:r>
              <a:rPr lang="ru-RU" b="1" i="1" dirty="0" err="1">
                <a:solidFill>
                  <a:srgbClr val="002060"/>
                </a:solidFill>
              </a:rPr>
              <a:t>research</a:t>
            </a:r>
            <a:r>
              <a:rPr lang="ru-RU" dirty="0">
                <a:solidFill>
                  <a:srgbClr val="002060"/>
                </a:solidFill>
              </a:rPr>
              <a:t>:</a:t>
            </a:r>
          </a:p>
        </p:txBody>
      </p:sp>
      <p:pic>
        <p:nvPicPr>
          <p:cNvPr id="5" name="Содержимое 4" descr="https://arhivurokov.ru/kopilka/uploads/user_file_573dc97d3d5ed/img_user_file_573dc97d3d5ed_0.jpg"/>
          <p:cNvPicPr>
            <a:picLocks noGrp="1"/>
          </p:cNvPicPr>
          <p:nvPr>
            <p:ph sz="half" idx="1"/>
          </p:nvPr>
        </p:nvPicPr>
        <p:blipFill>
          <a:blip r:embed="rId2"/>
          <a:stretch>
            <a:fillRect/>
          </a:stretch>
        </p:blipFill>
        <p:spPr bwMode="auto">
          <a:xfrm>
            <a:off x="301625" y="2197894"/>
            <a:ext cx="4038600" cy="3028950"/>
          </a:xfrm>
          <a:prstGeom prst="rect">
            <a:avLst/>
          </a:prstGeom>
          <a:noFill/>
          <a:ln w="9525">
            <a:noFill/>
            <a:miter lim="800000"/>
            <a:headEnd/>
            <a:tailEnd/>
          </a:ln>
        </p:spPr>
      </p:pic>
      <p:sp>
        <p:nvSpPr>
          <p:cNvPr id="4" name="Содержимое 3"/>
          <p:cNvSpPr>
            <a:spLocks noGrp="1"/>
          </p:cNvSpPr>
          <p:nvPr>
            <p:ph sz="half" idx="2"/>
          </p:nvPr>
        </p:nvSpPr>
        <p:spPr/>
        <p:txBody>
          <a:bodyPr>
            <a:normAutofit/>
          </a:bodyPr>
          <a:lstStyle/>
          <a:p>
            <a:r>
              <a:rPr lang="en-US" dirty="0"/>
              <a:t>the role of English in educational and professional activity of students of Polytechnic College.</a:t>
            </a:r>
            <a:endParaRPr lang="ru-RU" dirty="0"/>
          </a:p>
          <a:p>
            <a:endParaRPr lang="ru-RU" dirty="0"/>
          </a:p>
        </p:txBody>
      </p:sp>
      <p:pic>
        <p:nvPicPr>
          <p:cNvPr id="6" name="Рисунок 5" descr="http://3.bp.blogspot.com/-YNqL0E-McCU/TYHHbGh7vQI/AAAAAAAAAHY/68OCq8UpKeg/s747/LLEtitle_blue.png"/>
          <p:cNvPicPr/>
          <p:nvPr/>
        </p:nvPicPr>
        <p:blipFill>
          <a:blip r:embed="rId3"/>
          <a:srcRect/>
          <a:stretch>
            <a:fillRect/>
          </a:stretch>
        </p:blipFill>
        <p:spPr bwMode="auto">
          <a:xfrm>
            <a:off x="5214942" y="4000504"/>
            <a:ext cx="3357586" cy="206692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solidFill>
                  <a:srgbClr val="002060"/>
                </a:solidFill>
              </a:rPr>
              <a:t>Hypothesis</a:t>
            </a:r>
            <a:r>
              <a:rPr lang="ru-RU" b="1" i="1" dirty="0">
                <a:solidFill>
                  <a:srgbClr val="002060"/>
                </a:solidFill>
              </a:rPr>
              <a:t>:</a:t>
            </a:r>
            <a:endParaRPr lang="ru-RU" dirty="0">
              <a:solidFill>
                <a:srgbClr val="002060"/>
              </a:solidFill>
            </a:endParaRPr>
          </a:p>
        </p:txBody>
      </p:sp>
      <p:pic>
        <p:nvPicPr>
          <p:cNvPr id="5" name="Содержимое 4" descr="http://picview.info/download/20150518/smiles-smile-yellow-3840x2400.jpg"/>
          <p:cNvPicPr>
            <a:picLocks noGrp="1"/>
          </p:cNvPicPr>
          <p:nvPr>
            <p:ph sz="half" idx="1"/>
          </p:nvPr>
        </p:nvPicPr>
        <p:blipFill>
          <a:blip r:embed="rId2" cstate="print"/>
          <a:srcRect/>
          <a:stretch>
            <a:fillRect/>
          </a:stretch>
        </p:blipFill>
        <p:spPr bwMode="auto">
          <a:xfrm>
            <a:off x="571472" y="1357298"/>
            <a:ext cx="2610196" cy="16334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Содержимое 3"/>
          <p:cNvSpPr>
            <a:spLocks noGrp="1"/>
          </p:cNvSpPr>
          <p:nvPr>
            <p:ph sz="half" idx="2"/>
          </p:nvPr>
        </p:nvSpPr>
        <p:spPr/>
        <p:txBody>
          <a:bodyPr>
            <a:normAutofit/>
          </a:bodyPr>
          <a:lstStyle/>
          <a:p>
            <a:r>
              <a:rPr lang="ru-RU" dirty="0" err="1"/>
              <a:t>If</a:t>
            </a:r>
            <a:r>
              <a:rPr lang="ru-RU" dirty="0"/>
              <a:t> </a:t>
            </a:r>
            <a:r>
              <a:rPr lang="ru-RU" dirty="0" err="1"/>
              <a:t>given</a:t>
            </a:r>
            <a:r>
              <a:rPr lang="ru-RU" dirty="0"/>
              <a:t> </a:t>
            </a:r>
            <a:r>
              <a:rPr lang="ru-RU" dirty="0" err="1"/>
              <a:t>the</a:t>
            </a:r>
            <a:r>
              <a:rPr lang="ru-RU" dirty="0"/>
              <a:t> </a:t>
            </a:r>
            <a:r>
              <a:rPr lang="ru-RU" dirty="0" err="1"/>
              <a:t>opportunity</a:t>
            </a:r>
            <a:r>
              <a:rPr lang="ru-RU" dirty="0"/>
              <a:t> </a:t>
            </a:r>
            <a:r>
              <a:rPr lang="ru-RU" dirty="0" err="1"/>
              <a:t>to</a:t>
            </a:r>
            <a:r>
              <a:rPr lang="ru-RU" dirty="0"/>
              <a:t> </a:t>
            </a:r>
            <a:r>
              <a:rPr lang="ru-RU" dirty="0" err="1"/>
              <a:t>learn</a:t>
            </a:r>
            <a:r>
              <a:rPr lang="ru-RU" dirty="0"/>
              <a:t> </a:t>
            </a:r>
            <a:r>
              <a:rPr lang="ru-RU" dirty="0" err="1"/>
              <a:t>a</a:t>
            </a:r>
            <a:r>
              <a:rPr lang="ru-RU" dirty="0"/>
              <a:t> </a:t>
            </a:r>
            <a:r>
              <a:rPr lang="ru-RU" dirty="0" err="1"/>
              <a:t>foreign</a:t>
            </a:r>
            <a:r>
              <a:rPr lang="ru-RU" dirty="0"/>
              <a:t> </a:t>
            </a:r>
            <a:r>
              <a:rPr lang="ru-RU" dirty="0" err="1"/>
              <a:t>language</a:t>
            </a:r>
            <a:r>
              <a:rPr lang="ru-RU" dirty="0"/>
              <a:t> </a:t>
            </a:r>
            <a:r>
              <a:rPr lang="ru-RU" dirty="0" err="1"/>
              <a:t>not</a:t>
            </a:r>
            <a:r>
              <a:rPr lang="ru-RU" dirty="0"/>
              <a:t> </a:t>
            </a:r>
            <a:r>
              <a:rPr lang="ru-RU" dirty="0" err="1"/>
              <a:t>only</a:t>
            </a:r>
            <a:r>
              <a:rPr lang="ru-RU" dirty="0"/>
              <a:t> 1 </a:t>
            </a:r>
            <a:r>
              <a:rPr lang="ru-RU" dirty="0" err="1"/>
              <a:t>time</a:t>
            </a:r>
            <a:r>
              <a:rPr lang="ru-RU" dirty="0"/>
              <a:t> </a:t>
            </a:r>
            <a:r>
              <a:rPr lang="ru-RU" dirty="0" err="1"/>
              <a:t>a</a:t>
            </a:r>
            <a:r>
              <a:rPr lang="ru-RU" dirty="0"/>
              <a:t> </a:t>
            </a:r>
            <a:r>
              <a:rPr lang="ru-RU" dirty="0" err="1"/>
              <a:t>week</a:t>
            </a:r>
            <a:r>
              <a:rPr lang="ru-RU" dirty="0"/>
              <a:t> </a:t>
            </a:r>
            <a:r>
              <a:rPr lang="ru-RU" dirty="0" smtClean="0"/>
              <a:t>, </a:t>
            </a:r>
            <a:r>
              <a:rPr lang="ru-RU" dirty="0" err="1"/>
              <a:t>and</a:t>
            </a:r>
            <a:r>
              <a:rPr lang="ru-RU" dirty="0"/>
              <a:t> </a:t>
            </a:r>
            <a:r>
              <a:rPr lang="ru-RU" dirty="0" err="1"/>
              <a:t>to</a:t>
            </a:r>
            <a:r>
              <a:rPr lang="ru-RU" dirty="0"/>
              <a:t> </a:t>
            </a:r>
            <a:r>
              <a:rPr lang="ru-RU" dirty="0" err="1"/>
              <a:t>provide</a:t>
            </a:r>
            <a:r>
              <a:rPr lang="ru-RU" dirty="0"/>
              <a:t> </a:t>
            </a:r>
            <a:r>
              <a:rPr lang="ru-RU" dirty="0" err="1"/>
              <a:t>additional</a:t>
            </a:r>
            <a:r>
              <a:rPr lang="ru-RU" dirty="0"/>
              <a:t> </a:t>
            </a:r>
            <a:r>
              <a:rPr lang="ru-RU" dirty="0" err="1"/>
              <a:t>classes</a:t>
            </a:r>
            <a:r>
              <a:rPr lang="ru-RU" dirty="0"/>
              <a:t> </a:t>
            </a:r>
            <a:r>
              <a:rPr lang="ru-RU" dirty="0" err="1"/>
              <a:t>in</a:t>
            </a:r>
            <a:r>
              <a:rPr lang="ru-RU" dirty="0"/>
              <a:t> </a:t>
            </a:r>
            <a:r>
              <a:rPr lang="ru-RU" dirty="0" err="1"/>
              <a:t>the</a:t>
            </a:r>
            <a:r>
              <a:rPr lang="ru-RU" dirty="0"/>
              <a:t> </a:t>
            </a:r>
            <a:r>
              <a:rPr lang="ru-RU" dirty="0" err="1"/>
              <a:t>form</a:t>
            </a:r>
            <a:r>
              <a:rPr lang="ru-RU" dirty="0"/>
              <a:t> </a:t>
            </a:r>
            <a:r>
              <a:rPr lang="ru-RU" dirty="0" err="1"/>
              <a:t>of</a:t>
            </a:r>
            <a:r>
              <a:rPr lang="ru-RU" dirty="0"/>
              <a:t> </a:t>
            </a:r>
            <a:r>
              <a:rPr lang="ru-RU" dirty="0" err="1"/>
              <a:t>electives</a:t>
            </a:r>
            <a:r>
              <a:rPr lang="ru-RU" dirty="0"/>
              <a:t>, </a:t>
            </a:r>
            <a:r>
              <a:rPr lang="ru-RU" dirty="0" err="1"/>
              <a:t>elective</a:t>
            </a:r>
            <a:r>
              <a:rPr lang="ru-RU" dirty="0"/>
              <a:t> </a:t>
            </a:r>
            <a:r>
              <a:rPr lang="ru-RU" dirty="0" err="1"/>
              <a:t>courses</a:t>
            </a:r>
            <a:r>
              <a:rPr lang="ru-RU" dirty="0"/>
              <a:t>, </a:t>
            </a:r>
            <a:r>
              <a:rPr lang="ru-RU" dirty="0" err="1"/>
              <a:t>remote</a:t>
            </a:r>
            <a:r>
              <a:rPr lang="ru-RU" dirty="0"/>
              <a:t> </a:t>
            </a:r>
            <a:r>
              <a:rPr lang="ru-RU" dirty="0" err="1"/>
              <a:t>works</a:t>
            </a:r>
            <a:r>
              <a:rPr lang="ru-RU" dirty="0"/>
              <a:t>, </a:t>
            </a:r>
            <a:r>
              <a:rPr lang="ru-RU" dirty="0" err="1"/>
              <a:t>etc</a:t>
            </a:r>
            <a:r>
              <a:rPr lang="ru-RU" dirty="0"/>
              <a:t>., </a:t>
            </a:r>
            <a:r>
              <a:rPr lang="ru-RU" dirty="0" err="1"/>
              <a:t>you</a:t>
            </a:r>
            <a:r>
              <a:rPr lang="ru-RU" dirty="0"/>
              <a:t> </a:t>
            </a:r>
            <a:r>
              <a:rPr lang="ru-RU" dirty="0" err="1"/>
              <a:t>can</a:t>
            </a:r>
            <a:r>
              <a:rPr lang="ru-RU" dirty="0"/>
              <a:t> </a:t>
            </a:r>
            <a:r>
              <a:rPr lang="ru-RU" dirty="0" err="1"/>
              <a:t>achieve</a:t>
            </a:r>
            <a:r>
              <a:rPr lang="ru-RU" dirty="0"/>
              <a:t> </a:t>
            </a:r>
            <a:r>
              <a:rPr lang="ru-RU" dirty="0" err="1"/>
              <a:t>better</a:t>
            </a:r>
            <a:r>
              <a:rPr lang="ru-RU" dirty="0"/>
              <a:t> </a:t>
            </a:r>
            <a:r>
              <a:rPr lang="ru-RU" dirty="0" err="1"/>
              <a:t>results</a:t>
            </a:r>
            <a:r>
              <a:rPr lang="ru-RU" dirty="0"/>
              <a:t> </a:t>
            </a:r>
            <a:r>
              <a:rPr lang="ru-RU" dirty="0" err="1"/>
              <a:t>in</a:t>
            </a:r>
            <a:r>
              <a:rPr lang="ru-RU" dirty="0"/>
              <a:t> </a:t>
            </a:r>
            <a:r>
              <a:rPr lang="ru-RU" dirty="0" err="1"/>
              <a:t>the</a:t>
            </a:r>
            <a:r>
              <a:rPr lang="ru-RU" dirty="0"/>
              <a:t> </a:t>
            </a:r>
            <a:r>
              <a:rPr lang="ru-RU" dirty="0" err="1"/>
              <a:t>knowledge</a:t>
            </a:r>
            <a:r>
              <a:rPr lang="ru-RU" dirty="0"/>
              <a:t> </a:t>
            </a:r>
            <a:r>
              <a:rPr lang="ru-RU" dirty="0" err="1"/>
              <a:t>of</a:t>
            </a:r>
            <a:r>
              <a:rPr lang="ru-RU" dirty="0"/>
              <a:t> </a:t>
            </a:r>
            <a:r>
              <a:rPr lang="ru-RU" dirty="0" err="1"/>
              <a:t>a</a:t>
            </a:r>
            <a:r>
              <a:rPr lang="ru-RU" dirty="0"/>
              <a:t> </a:t>
            </a:r>
            <a:r>
              <a:rPr lang="ru-RU" dirty="0" err="1"/>
              <a:t>foreign</a:t>
            </a:r>
            <a:r>
              <a:rPr lang="ru-RU" dirty="0"/>
              <a:t> </a:t>
            </a:r>
            <a:r>
              <a:rPr lang="ru-RU" dirty="0" err="1"/>
              <a:t>language</a:t>
            </a:r>
            <a:r>
              <a:rPr lang="ru-RU" dirty="0"/>
              <a:t>.</a:t>
            </a:r>
          </a:p>
        </p:txBody>
      </p:sp>
      <p:pic>
        <p:nvPicPr>
          <p:cNvPr id="6" name="Рисунок 5" descr="http://misteriya.com/uploads/posts/2016-11/1478673494_11-sposobov-izluchat-pozitiv-kazhdyj-den_3ddaeb82fbba964fb3461d4e4f1342eb.jpg"/>
          <p:cNvPicPr/>
          <p:nvPr/>
        </p:nvPicPr>
        <p:blipFill>
          <a:blip r:embed="rId3" cstate="print"/>
          <a:srcRect/>
          <a:stretch>
            <a:fillRect/>
          </a:stretch>
        </p:blipFill>
        <p:spPr bwMode="auto">
          <a:xfrm>
            <a:off x="1928794" y="2857496"/>
            <a:ext cx="2252713" cy="15008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097" name="Rectangle 1"/>
          <p:cNvSpPr>
            <a:spLocks noChangeArrowheads="1"/>
          </p:cNvSpPr>
          <p:nvPr/>
        </p:nvSpPr>
        <p:spPr bwMode="auto">
          <a:xfrm>
            <a:off x="0" y="4500570"/>
            <a:ext cx="4214810"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("Twice happy is the man, who knows a foreign language")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r>
              <a:rPr lang="ru-RU" dirty="0" err="1">
                <a:solidFill>
                  <a:srgbClr val="7030A0"/>
                </a:solidFill>
              </a:rPr>
              <a:t>Methods</a:t>
            </a:r>
            <a:r>
              <a:rPr lang="ru-RU" dirty="0">
                <a:solidFill>
                  <a:srgbClr val="7030A0"/>
                </a:solidFill>
              </a:rPr>
              <a:t> </a:t>
            </a:r>
            <a:r>
              <a:rPr lang="ru-RU" dirty="0" err="1">
                <a:solidFill>
                  <a:srgbClr val="7030A0"/>
                </a:solidFill>
              </a:rPr>
              <a:t>of</a:t>
            </a:r>
            <a:r>
              <a:rPr lang="ru-RU" dirty="0">
                <a:solidFill>
                  <a:srgbClr val="7030A0"/>
                </a:solidFill>
              </a:rPr>
              <a:t> </a:t>
            </a:r>
            <a:r>
              <a:rPr lang="ru-RU" dirty="0" err="1">
                <a:solidFill>
                  <a:srgbClr val="7030A0"/>
                </a:solidFill>
              </a:rPr>
              <a:t>study</a:t>
            </a:r>
            <a:r>
              <a:rPr lang="ru-RU" dirty="0" smtClean="0">
                <a:solidFill>
                  <a:srgbClr val="7030A0"/>
                </a:solidFill>
              </a:rPr>
              <a:t>:</a:t>
            </a:r>
            <a:endParaRPr lang="ru-RU" dirty="0">
              <a:solidFill>
                <a:srgbClr val="7030A0"/>
              </a:solidFill>
            </a:endParaRPr>
          </a:p>
        </p:txBody>
      </p:sp>
      <p:pic>
        <p:nvPicPr>
          <p:cNvPr id="5" name="Содержимое 4" descr="http://bkktonight.com/uploads/2010/03/The-World-top-5.jpg"/>
          <p:cNvPicPr>
            <a:picLocks noGrp="1"/>
          </p:cNvPicPr>
          <p:nvPr>
            <p:ph sz="half" idx="1"/>
          </p:nvPr>
        </p:nvPicPr>
        <p:blipFill>
          <a:blip r:embed="rId2"/>
          <a:srcRect/>
          <a:stretch>
            <a:fillRect/>
          </a:stretch>
        </p:blipFill>
        <p:spPr bwMode="auto">
          <a:xfrm>
            <a:off x="428596" y="1214422"/>
            <a:ext cx="4038600" cy="2689708"/>
          </a:xfrm>
          <a:prstGeom prst="rect">
            <a:avLst/>
          </a:prstGeom>
          <a:ln>
            <a:noFill/>
          </a:ln>
          <a:effectLst>
            <a:softEdge rad="112500"/>
          </a:effectLst>
        </p:spPr>
      </p:pic>
      <p:sp>
        <p:nvSpPr>
          <p:cNvPr id="4" name="Содержимое 3"/>
          <p:cNvSpPr>
            <a:spLocks noGrp="1"/>
          </p:cNvSpPr>
          <p:nvPr>
            <p:ph sz="half" idx="2"/>
          </p:nvPr>
        </p:nvSpPr>
        <p:spPr/>
        <p:txBody>
          <a:bodyPr/>
          <a:lstStyle/>
          <a:p>
            <a:r>
              <a:rPr lang="ru-RU" dirty="0" err="1" smtClean="0"/>
              <a:t>analysis</a:t>
            </a:r>
            <a:r>
              <a:rPr lang="ru-RU" dirty="0" smtClean="0"/>
              <a:t> </a:t>
            </a:r>
            <a:r>
              <a:rPr lang="ru-RU" dirty="0" err="1" smtClean="0"/>
              <a:t>of</a:t>
            </a:r>
            <a:r>
              <a:rPr lang="ru-RU" dirty="0" smtClean="0"/>
              <a:t> </a:t>
            </a:r>
            <a:r>
              <a:rPr lang="ru-RU" dirty="0" err="1" smtClean="0"/>
              <a:t>literature</a:t>
            </a:r>
            <a:r>
              <a:rPr lang="ru-RU" dirty="0" smtClean="0"/>
              <a:t>, </a:t>
            </a:r>
            <a:r>
              <a:rPr lang="ru-RU" dirty="0" err="1" smtClean="0"/>
              <a:t>testing</a:t>
            </a:r>
            <a:r>
              <a:rPr lang="ru-RU" dirty="0" smtClean="0"/>
              <a:t>, </a:t>
            </a:r>
            <a:r>
              <a:rPr lang="ru-RU" dirty="0" err="1" smtClean="0"/>
              <a:t>questionnaire</a:t>
            </a:r>
            <a:r>
              <a:rPr lang="ru-RU" dirty="0" smtClean="0"/>
              <a:t>, </a:t>
            </a:r>
            <a:r>
              <a:rPr lang="ru-RU" dirty="0" err="1" smtClean="0"/>
              <a:t>interviewing</a:t>
            </a:r>
            <a:r>
              <a:rPr lang="ru-RU" dirty="0" smtClean="0"/>
              <a:t>.</a:t>
            </a:r>
            <a:endParaRPr lang="ru-RU" dirty="0"/>
          </a:p>
        </p:txBody>
      </p:sp>
      <p:pic>
        <p:nvPicPr>
          <p:cNvPr id="6" name="Рисунок 5" descr="C:\Users\ПК\AppData\Local\Microsoft\Windows\Temporary Internet Files\Content.Word\IMG_8872.jpg"/>
          <p:cNvPicPr/>
          <p:nvPr/>
        </p:nvPicPr>
        <p:blipFill>
          <a:blip r:embed="rId3" cstate="print"/>
          <a:srcRect/>
          <a:stretch>
            <a:fillRect/>
          </a:stretch>
        </p:blipFill>
        <p:spPr bwMode="auto">
          <a:xfrm>
            <a:off x="1071538" y="3643314"/>
            <a:ext cx="2545246" cy="2876825"/>
          </a:xfrm>
          <a:prstGeom prst="rect">
            <a:avLst/>
          </a:prstGeom>
          <a:ln>
            <a:noFill/>
          </a:ln>
          <a:effectLst>
            <a:softEdge rad="112500"/>
          </a:effectLst>
        </p:spPr>
      </p:pic>
      <p:pic>
        <p:nvPicPr>
          <p:cNvPr id="7" name="Рисунок 6" descr="Z:\Новая папка\Григорьева\книги григорева\картинки\фото\IMG_8873.JPG"/>
          <p:cNvPicPr/>
          <p:nvPr/>
        </p:nvPicPr>
        <p:blipFill>
          <a:blip r:embed="rId4" cstate="print"/>
          <a:srcRect/>
          <a:stretch>
            <a:fillRect/>
          </a:stretch>
        </p:blipFill>
        <p:spPr bwMode="auto">
          <a:xfrm rot="5400000">
            <a:off x="5179222" y="3536158"/>
            <a:ext cx="3000395" cy="2786081"/>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dirty="0" smtClean="0">
                <a:solidFill>
                  <a:srgbClr val="7030A0"/>
                </a:solidFill>
              </a:rPr>
              <a:t>My future profession </a:t>
            </a:r>
            <a:endParaRPr lang="ru-RU" dirty="0">
              <a:solidFill>
                <a:srgbClr val="7030A0"/>
              </a:solidFill>
            </a:endParaRPr>
          </a:p>
        </p:txBody>
      </p:sp>
      <p:pic>
        <p:nvPicPr>
          <p:cNvPr id="5" name="Содержимое 4" descr="http://imbtarchive.ru/check.php?uive=nejonvun/picture716034.jpg"/>
          <p:cNvPicPr>
            <a:picLocks noGrp="1"/>
          </p:cNvPicPr>
          <p:nvPr>
            <p:ph sz="half" idx="1"/>
          </p:nvPr>
        </p:nvPicPr>
        <p:blipFill>
          <a:blip r:embed="rId2"/>
          <a:srcRect/>
          <a:stretch>
            <a:fillRect/>
          </a:stretch>
        </p:blipFill>
        <p:spPr bwMode="auto">
          <a:xfrm>
            <a:off x="500034" y="1285860"/>
            <a:ext cx="1524000" cy="17859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Содержимое 3"/>
          <p:cNvSpPr>
            <a:spLocks noGrp="1"/>
          </p:cNvSpPr>
          <p:nvPr>
            <p:ph sz="half" idx="2"/>
          </p:nvPr>
        </p:nvSpPr>
        <p:spPr>
          <a:xfrm>
            <a:off x="4648200" y="1214422"/>
            <a:ext cx="4495800" cy="5000660"/>
          </a:xfrm>
        </p:spPr>
        <p:txBody>
          <a:bodyPr>
            <a:noAutofit/>
          </a:bodyPr>
          <a:lstStyle/>
          <a:p>
            <a:r>
              <a:rPr lang="en-US" sz="1800" dirty="0"/>
              <a:t> My future profession will be a cook, confectioner. I can say with confidence that in my profession the knowledge of English will be useful. In a nice, upscale restaurant </a:t>
            </a:r>
            <a:r>
              <a:rPr lang="en-US" sz="1800" dirty="0" smtClean="0"/>
              <a:t> </a:t>
            </a:r>
            <a:r>
              <a:rPr lang="en-US" sz="1800" dirty="0"/>
              <a:t>come a lot of tourists. If the dish they liked some seek to express their gratitude to the solvent. Therefore, in order not to get into an awkward situation with dignity and to respond to the appreciation must be proficient in English. Not unimportant role played by the exchange of experience with foreign colleagues. </a:t>
            </a:r>
            <a:r>
              <a:rPr lang="en-US" sz="1800" dirty="0" smtClean="0"/>
              <a:t>In </a:t>
            </a:r>
            <a:r>
              <a:rPr lang="en-US" sz="1800" dirty="0"/>
              <a:t>my team may be foreign chefs, a conversation with whom I can support in English</a:t>
            </a:r>
            <a:endParaRPr lang="ru-RU" sz="1800" dirty="0"/>
          </a:p>
        </p:txBody>
      </p:sp>
      <p:pic>
        <p:nvPicPr>
          <p:cNvPr id="6" name="Рисунок 5" descr="http://weblinks.ru/upload/11/b9/84/303/4aafa61f.jpg"/>
          <p:cNvPicPr/>
          <p:nvPr/>
        </p:nvPicPr>
        <p:blipFill>
          <a:blip r:embed="rId3"/>
          <a:srcRect/>
          <a:stretch>
            <a:fillRect/>
          </a:stretch>
        </p:blipFill>
        <p:spPr bwMode="auto">
          <a:xfrm>
            <a:off x="2428860" y="1285860"/>
            <a:ext cx="2303261" cy="19281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Рисунок 6" descr="http://www.bookin.org.ru/book/4486598.jpg"/>
          <p:cNvPicPr/>
          <p:nvPr/>
        </p:nvPicPr>
        <p:blipFill>
          <a:blip r:embed="rId4" cstate="print"/>
          <a:srcRect/>
          <a:stretch>
            <a:fillRect/>
          </a:stretch>
        </p:blipFill>
        <p:spPr bwMode="auto">
          <a:xfrm>
            <a:off x="357158" y="2857496"/>
            <a:ext cx="1798983" cy="233594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Рисунок 7" descr="http://vitiaz-doors.ru/sokpuxgkov/5730"/>
          <p:cNvPicPr/>
          <p:nvPr/>
        </p:nvPicPr>
        <p:blipFill>
          <a:blip r:embed="rId5"/>
          <a:srcRect/>
          <a:stretch>
            <a:fillRect/>
          </a:stretch>
        </p:blipFill>
        <p:spPr bwMode="auto">
          <a:xfrm>
            <a:off x="1714480" y="4000504"/>
            <a:ext cx="3218602" cy="2415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L734686.jpg"/>
          <p:cNvPicPr>
            <a:picLocks noGrp="1"/>
          </p:cNvPicPr>
          <p:nvPr>
            <p:ph sz="half" idx="1"/>
          </p:nvPr>
        </p:nvPicPr>
        <p:blipFill>
          <a:blip r:embed="rId2" cstate="print"/>
          <a:srcRect/>
          <a:stretch>
            <a:fillRect/>
          </a:stretch>
        </p:blipFill>
        <p:spPr bwMode="auto">
          <a:xfrm>
            <a:off x="357158" y="214290"/>
            <a:ext cx="2975956" cy="2448098"/>
          </a:xfrm>
          <a:prstGeom prst="rect">
            <a:avLst/>
          </a:prstGeom>
          <a:ln>
            <a:noFill/>
          </a:ln>
          <a:effectLst>
            <a:softEdge rad="112500"/>
          </a:effectLst>
        </p:spPr>
      </p:pic>
      <p:sp>
        <p:nvSpPr>
          <p:cNvPr id="4" name="Содержимое 3"/>
          <p:cNvSpPr>
            <a:spLocks noGrp="1"/>
          </p:cNvSpPr>
          <p:nvPr>
            <p:ph sz="half" idx="2"/>
          </p:nvPr>
        </p:nvSpPr>
        <p:spPr/>
        <p:txBody>
          <a:bodyPr>
            <a:normAutofit/>
          </a:bodyPr>
          <a:lstStyle/>
          <a:p>
            <a:r>
              <a:rPr lang="en-US" dirty="0"/>
              <a:t>The cook, the confectioner is the specialist, who may be skillfully preparing sweet dainties, desserts, pies, cakes, etc. The confectioner can prepare the recipe without experimenting, inventing new dishes, original combinations of tastes and smells. </a:t>
            </a:r>
            <a:endParaRPr lang="ru-RU" dirty="0"/>
          </a:p>
          <a:p>
            <a:endParaRPr lang="ru-RU" dirty="0"/>
          </a:p>
        </p:txBody>
      </p:sp>
      <p:pic>
        <p:nvPicPr>
          <p:cNvPr id="6" name="Рисунок 5" descr="3--1 (45).jpg"/>
          <p:cNvPicPr/>
          <p:nvPr/>
        </p:nvPicPr>
        <p:blipFill>
          <a:blip r:embed="rId3" cstate="print"/>
          <a:srcRect/>
          <a:stretch>
            <a:fillRect/>
          </a:stretch>
        </p:blipFill>
        <p:spPr bwMode="auto">
          <a:xfrm>
            <a:off x="500034" y="2714620"/>
            <a:ext cx="3286148" cy="2395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http://uverenniy.ru/specialenosti-i-professii-otdelenie-g/121814_html_m6bc4750.jpg"/>
          <p:cNvPicPr/>
          <p:nvPr/>
        </p:nvPicPr>
        <p:blipFill>
          <a:blip r:embed="rId4"/>
          <a:srcRect/>
          <a:stretch>
            <a:fillRect/>
          </a:stretch>
        </p:blipFill>
        <p:spPr bwMode="auto">
          <a:xfrm>
            <a:off x="2214546" y="4714884"/>
            <a:ext cx="2709214" cy="19357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image.shutterstock.com/z/stock-vector-cartoon-funny-chef-with-a-moustache-holding-a-silver-platter-336246488.jpg"/>
          <p:cNvPicPr>
            <a:picLocks noGrp="1"/>
          </p:cNvPicPr>
          <p:nvPr>
            <p:ph sz="half" idx="1"/>
          </p:nvPr>
        </p:nvPicPr>
        <p:blipFill>
          <a:blip r:embed="rId2" cstate="print"/>
          <a:srcRect/>
          <a:stretch>
            <a:fillRect/>
          </a:stretch>
        </p:blipFill>
        <p:spPr bwMode="auto">
          <a:xfrm>
            <a:off x="1142976" y="415636"/>
            <a:ext cx="3143272" cy="30133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Содержимое 3"/>
          <p:cNvSpPr>
            <a:spLocks noGrp="1"/>
          </p:cNvSpPr>
          <p:nvPr>
            <p:ph sz="half" idx="2"/>
          </p:nvPr>
        </p:nvSpPr>
        <p:spPr/>
        <p:txBody>
          <a:bodyPr>
            <a:normAutofit/>
          </a:bodyPr>
          <a:lstStyle/>
          <a:p>
            <a:r>
              <a:rPr lang="ru-RU" dirty="0" err="1" smtClean="0"/>
              <a:t>The</a:t>
            </a:r>
            <a:r>
              <a:rPr lang="ru-RU" dirty="0" smtClean="0"/>
              <a:t> </a:t>
            </a:r>
            <a:r>
              <a:rPr lang="ru-RU" dirty="0" err="1"/>
              <a:t>good</a:t>
            </a:r>
            <a:r>
              <a:rPr lang="ru-RU" dirty="0"/>
              <a:t> </a:t>
            </a:r>
            <a:r>
              <a:rPr lang="ru-RU" dirty="0" err="1"/>
              <a:t>cook</a:t>
            </a:r>
            <a:r>
              <a:rPr lang="ru-RU" dirty="0"/>
              <a:t> </a:t>
            </a:r>
            <a:r>
              <a:rPr lang="ru-RU" dirty="0" err="1"/>
              <a:t>is</a:t>
            </a:r>
            <a:r>
              <a:rPr lang="ru-RU" dirty="0"/>
              <a:t> </a:t>
            </a:r>
            <a:r>
              <a:rPr lang="ru-RU" dirty="0" err="1"/>
              <a:t>sometimes</a:t>
            </a:r>
            <a:r>
              <a:rPr lang="ru-RU" dirty="0"/>
              <a:t> </a:t>
            </a:r>
            <a:r>
              <a:rPr lang="ru-RU" dirty="0" err="1"/>
              <a:t>called</a:t>
            </a:r>
            <a:r>
              <a:rPr lang="ru-RU" dirty="0"/>
              <a:t> </a:t>
            </a:r>
            <a:r>
              <a:rPr lang="ru-RU" dirty="0" err="1"/>
              <a:t>magician</a:t>
            </a:r>
            <a:r>
              <a:rPr lang="ru-RU" dirty="0"/>
              <a:t>, </a:t>
            </a:r>
            <a:r>
              <a:rPr lang="ru-RU" dirty="0" err="1"/>
              <a:t>because</a:t>
            </a:r>
            <a:r>
              <a:rPr lang="ru-RU" dirty="0"/>
              <a:t> </a:t>
            </a:r>
            <a:r>
              <a:rPr lang="ru-RU" dirty="0" err="1"/>
              <a:t>he</a:t>
            </a:r>
            <a:r>
              <a:rPr lang="ru-RU" dirty="0"/>
              <a:t> </a:t>
            </a:r>
            <a:r>
              <a:rPr lang="ru-RU" dirty="0" err="1"/>
              <a:t>can</a:t>
            </a:r>
            <a:r>
              <a:rPr lang="ru-RU" dirty="0"/>
              <a:t> </a:t>
            </a:r>
            <a:r>
              <a:rPr lang="ru-RU" dirty="0" err="1"/>
              <a:t>from</a:t>
            </a:r>
            <a:r>
              <a:rPr lang="ru-RU" dirty="0"/>
              <a:t> </a:t>
            </a:r>
            <a:r>
              <a:rPr lang="ru-RU" dirty="0" err="1"/>
              <a:t>the</a:t>
            </a:r>
            <a:r>
              <a:rPr lang="ru-RU" dirty="0"/>
              <a:t> </a:t>
            </a:r>
            <a:r>
              <a:rPr lang="ru-RU" dirty="0" err="1"/>
              <a:t>simplest</a:t>
            </a:r>
            <a:r>
              <a:rPr lang="ru-RU" dirty="0"/>
              <a:t> </a:t>
            </a:r>
            <a:r>
              <a:rPr lang="ru-RU" dirty="0" err="1"/>
              <a:t>ingredients</a:t>
            </a:r>
            <a:r>
              <a:rPr lang="ru-RU" dirty="0"/>
              <a:t> </a:t>
            </a:r>
            <a:r>
              <a:rPr lang="ru-RU" dirty="0" err="1"/>
              <a:t>to</a:t>
            </a:r>
            <a:r>
              <a:rPr lang="ru-RU" dirty="0"/>
              <a:t> </a:t>
            </a:r>
            <a:r>
              <a:rPr lang="ru-RU" dirty="0" err="1"/>
              <a:t>cook</a:t>
            </a:r>
            <a:r>
              <a:rPr lang="ru-RU" dirty="0"/>
              <a:t> </a:t>
            </a:r>
            <a:r>
              <a:rPr lang="ru-RU" dirty="0" err="1"/>
              <a:t>a</a:t>
            </a:r>
            <a:r>
              <a:rPr lang="ru-RU" dirty="0"/>
              <a:t> </a:t>
            </a:r>
            <a:r>
              <a:rPr lang="ru-RU" dirty="0" err="1"/>
              <a:t>real</a:t>
            </a:r>
            <a:r>
              <a:rPr lang="ru-RU" dirty="0"/>
              <a:t> </a:t>
            </a:r>
            <a:r>
              <a:rPr lang="ru-RU" dirty="0" err="1"/>
              <a:t>masterpiece</a:t>
            </a:r>
            <a:r>
              <a:rPr lang="ru-RU" dirty="0"/>
              <a:t> </a:t>
            </a:r>
            <a:r>
              <a:rPr lang="ru-RU" dirty="0" err="1"/>
              <a:t>that</a:t>
            </a:r>
            <a:r>
              <a:rPr lang="ru-RU" dirty="0"/>
              <a:t> </a:t>
            </a:r>
            <a:r>
              <a:rPr lang="ru-RU" dirty="0" err="1"/>
              <a:t>will</a:t>
            </a:r>
            <a:r>
              <a:rPr lang="ru-RU" dirty="0"/>
              <a:t> </a:t>
            </a:r>
            <a:r>
              <a:rPr lang="ru-RU" dirty="0" err="1"/>
              <a:t>bring</a:t>
            </a:r>
            <a:r>
              <a:rPr lang="ru-RU" dirty="0"/>
              <a:t> joy </a:t>
            </a:r>
            <a:r>
              <a:rPr lang="ru-RU" dirty="0" err="1"/>
              <a:t>and</a:t>
            </a:r>
            <a:r>
              <a:rPr lang="ru-RU" dirty="0"/>
              <a:t> </a:t>
            </a:r>
            <a:r>
              <a:rPr lang="ru-RU" dirty="0" err="1"/>
              <a:t>pleasure</a:t>
            </a:r>
            <a:r>
              <a:rPr lang="ru-RU" dirty="0"/>
              <a:t> </a:t>
            </a:r>
            <a:r>
              <a:rPr lang="ru-RU" dirty="0" err="1"/>
              <a:t>to</a:t>
            </a:r>
            <a:r>
              <a:rPr lang="ru-RU" dirty="0"/>
              <a:t> </a:t>
            </a:r>
            <a:r>
              <a:rPr lang="ru-RU" dirty="0" err="1"/>
              <a:t>people</a:t>
            </a:r>
            <a:r>
              <a:rPr lang="ru-RU" dirty="0" smtClean="0"/>
              <a:t>.</a:t>
            </a:r>
            <a:endParaRPr lang="ru-RU" dirty="0"/>
          </a:p>
          <a:p>
            <a:endParaRPr lang="ru-RU" dirty="0"/>
          </a:p>
        </p:txBody>
      </p:sp>
      <p:pic>
        <p:nvPicPr>
          <p:cNvPr id="6" name="Рисунок 5" descr="http://www.marieclaire.ru/images/th/0/8966/bf37/665@495@8966bf3755f39eb4c5e457a761fded88-MjNjZmEyNzk3MA.jpg?time=168"/>
          <p:cNvPicPr/>
          <p:nvPr/>
        </p:nvPicPr>
        <p:blipFill>
          <a:blip r:embed="rId3" cstate="print"/>
          <a:srcRect/>
          <a:stretch>
            <a:fillRect/>
          </a:stretch>
        </p:blipFill>
        <p:spPr bwMode="auto">
          <a:xfrm>
            <a:off x="714348" y="3786190"/>
            <a:ext cx="3976696" cy="250033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www.visacomtour.ru/wp-content/uploads/dostvisa/pitstserija_andys_pizza.jpg"/>
          <p:cNvPicPr>
            <a:picLocks noGrp="1"/>
          </p:cNvPicPr>
          <p:nvPr>
            <p:ph sz="half" idx="1"/>
          </p:nvPr>
        </p:nvPicPr>
        <p:blipFill>
          <a:blip r:embed="rId2"/>
          <a:srcRect/>
          <a:stretch>
            <a:fillRect/>
          </a:stretch>
        </p:blipFill>
        <p:spPr bwMode="auto">
          <a:xfrm>
            <a:off x="357158" y="0"/>
            <a:ext cx="4038600" cy="2370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2643174" y="2285992"/>
            <a:ext cx="6043626" cy="3840171"/>
          </a:xfrm>
        </p:spPr>
        <p:txBody>
          <a:bodyPr>
            <a:normAutofit/>
          </a:bodyPr>
          <a:lstStyle/>
          <a:p>
            <a:r>
              <a:rPr lang="en-US" dirty="0"/>
              <a:t>The result is the incredible popularity of the various pizzerias, fast food outlets and restaurants serving national dishes. In any of these locations the cooks manage without English. They need any languages to know foreign cuisine.</a:t>
            </a:r>
            <a:endParaRPr lang="ru-RU" dirty="0"/>
          </a:p>
          <a:p>
            <a:endParaRPr lang="ru-RU" dirty="0"/>
          </a:p>
        </p:txBody>
      </p:sp>
      <p:pic>
        <p:nvPicPr>
          <p:cNvPr id="6" name="Рисунок 5" descr="http://placepic.ru/uploads/posts/2012-06/1340948993_01.jpg"/>
          <p:cNvPicPr/>
          <p:nvPr/>
        </p:nvPicPr>
        <p:blipFill>
          <a:blip r:embed="rId3" cstate="print"/>
          <a:srcRect/>
          <a:stretch>
            <a:fillRect/>
          </a:stretch>
        </p:blipFill>
        <p:spPr bwMode="auto">
          <a:xfrm>
            <a:off x="6572264" y="4929198"/>
            <a:ext cx="2425779" cy="1675985"/>
          </a:xfrm>
          <a:prstGeom prst="roundRect">
            <a:avLst>
              <a:gd name="adj" fmla="val 35878"/>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http://comps.canstockphoto.com/can-stock-photo_csp4018641.jpg"/>
          <p:cNvPicPr/>
          <p:nvPr/>
        </p:nvPicPr>
        <p:blipFill>
          <a:blip r:embed="rId4"/>
          <a:srcRect/>
          <a:stretch>
            <a:fillRect/>
          </a:stretch>
        </p:blipFill>
        <p:spPr bwMode="auto">
          <a:xfrm>
            <a:off x="214282" y="4286256"/>
            <a:ext cx="2203947" cy="230097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Рисунок 7" descr="http://www.logovaults.com/stock_thumb/preview-mcdonalds-2013-01-27.jpg"/>
          <p:cNvPicPr/>
          <p:nvPr/>
        </p:nvPicPr>
        <p:blipFill>
          <a:blip r:embed="rId5" cstate="print"/>
          <a:srcRect/>
          <a:stretch>
            <a:fillRect/>
          </a:stretch>
        </p:blipFill>
        <p:spPr bwMode="auto">
          <a:xfrm>
            <a:off x="6900103" y="0"/>
            <a:ext cx="2243897" cy="22360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3 (37).JPG"/>
          <p:cNvPicPr>
            <a:picLocks noGrp="1"/>
          </p:cNvPicPr>
          <p:nvPr>
            <p:ph sz="half" idx="1"/>
          </p:nvPr>
        </p:nvPicPr>
        <p:blipFill>
          <a:blip r:embed="rId2" cstate="print"/>
          <a:srcRect/>
          <a:stretch>
            <a:fillRect/>
          </a:stretch>
        </p:blipFill>
        <p:spPr bwMode="auto">
          <a:xfrm>
            <a:off x="0" y="357166"/>
            <a:ext cx="4572000" cy="3214710"/>
          </a:xfrm>
          <a:prstGeom prst="rect">
            <a:avLst/>
          </a:prstGeom>
          <a:ln>
            <a:noFill/>
          </a:ln>
          <a:effectLst>
            <a:softEdge rad="112500"/>
          </a:effectLst>
        </p:spPr>
      </p:pic>
      <p:sp>
        <p:nvSpPr>
          <p:cNvPr id="4" name="Содержимое 3"/>
          <p:cNvSpPr>
            <a:spLocks noGrp="1"/>
          </p:cNvSpPr>
          <p:nvPr>
            <p:ph sz="half" idx="2"/>
          </p:nvPr>
        </p:nvSpPr>
        <p:spPr/>
        <p:txBody>
          <a:bodyPr>
            <a:normAutofit/>
          </a:bodyPr>
          <a:lstStyle/>
          <a:p>
            <a:r>
              <a:rPr lang="ru-RU" sz="3600" dirty="0" err="1"/>
              <a:t>So</a:t>
            </a:r>
            <a:r>
              <a:rPr lang="ru-RU" sz="3600" dirty="0"/>
              <a:t>, </a:t>
            </a:r>
            <a:r>
              <a:rPr lang="ru-RU" sz="3600" dirty="0" err="1"/>
              <a:t>cook's</a:t>
            </a:r>
            <a:r>
              <a:rPr lang="ru-RU" sz="3600" dirty="0"/>
              <a:t> </a:t>
            </a:r>
            <a:r>
              <a:rPr lang="ru-RU" sz="3600" dirty="0" err="1"/>
              <a:t>profession</a:t>
            </a:r>
            <a:r>
              <a:rPr lang="ru-RU" sz="3600" dirty="0"/>
              <a:t> </a:t>
            </a:r>
            <a:r>
              <a:rPr lang="ru-RU" sz="3600" dirty="0" err="1"/>
              <a:t>is</a:t>
            </a:r>
            <a:r>
              <a:rPr lang="ru-RU" sz="3600" dirty="0"/>
              <a:t> </a:t>
            </a:r>
            <a:r>
              <a:rPr lang="ru-RU" sz="3600" dirty="0" err="1"/>
              <a:t>creative</a:t>
            </a:r>
            <a:r>
              <a:rPr lang="ru-RU" sz="3600" dirty="0"/>
              <a:t> </a:t>
            </a:r>
            <a:r>
              <a:rPr lang="ru-RU" sz="3600" dirty="0" err="1"/>
              <a:t>and</a:t>
            </a:r>
            <a:r>
              <a:rPr lang="ru-RU" sz="3600" dirty="0"/>
              <a:t> </a:t>
            </a:r>
            <a:r>
              <a:rPr lang="ru-RU" sz="3600" dirty="0" err="1"/>
              <a:t>in</a:t>
            </a:r>
            <a:r>
              <a:rPr lang="ru-RU" sz="3600" dirty="0"/>
              <a:t> </a:t>
            </a:r>
            <a:r>
              <a:rPr lang="ru-RU" sz="3600" dirty="0" err="1"/>
              <a:t>demand</a:t>
            </a:r>
            <a:r>
              <a:rPr lang="ru-RU" sz="3600" dirty="0"/>
              <a:t>. </a:t>
            </a:r>
          </a:p>
        </p:txBody>
      </p:sp>
      <p:pic>
        <p:nvPicPr>
          <p:cNvPr id="6" name="Рисунок 5" descr="https://thumbs.dreamstime.com/z/served-banquet-restaurant-table-holiday-dishes-snack-cutlery-wine-water-glasses-european-food-47606077.jpg"/>
          <p:cNvPicPr/>
          <p:nvPr/>
        </p:nvPicPr>
        <p:blipFill>
          <a:blip r:embed="rId3" cstate="print"/>
          <a:srcRect/>
          <a:stretch>
            <a:fillRect/>
          </a:stretch>
        </p:blipFill>
        <p:spPr bwMode="auto">
          <a:xfrm>
            <a:off x="5214942" y="3857628"/>
            <a:ext cx="3609027" cy="2680570"/>
          </a:xfrm>
          <a:prstGeom prst="rect">
            <a:avLst/>
          </a:prstGeom>
          <a:ln>
            <a:noFill/>
          </a:ln>
          <a:effectLst>
            <a:softEdge rad="112500"/>
          </a:effectLst>
        </p:spPr>
      </p:pic>
      <p:pic>
        <p:nvPicPr>
          <p:cNvPr id="7" name="Рисунок 6" descr="http://www.art-66.ru/content/575x0$-_-$4-1-2_(1)_%5b1200x800%5d.jpg"/>
          <p:cNvPicPr/>
          <p:nvPr/>
        </p:nvPicPr>
        <p:blipFill>
          <a:blip r:embed="rId4"/>
          <a:srcRect/>
          <a:stretch>
            <a:fillRect/>
          </a:stretch>
        </p:blipFill>
        <p:spPr bwMode="auto">
          <a:xfrm>
            <a:off x="214282" y="3857628"/>
            <a:ext cx="4714908" cy="269403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s://768c1a6a983d59fe2cd0-c79341e4b49d5a2d8359c9390eb62513.ssl.cf2.rackcdn.com/1190dfe04f_1470375144241.jpg"/>
          <p:cNvPicPr>
            <a:picLocks noGrp="1"/>
          </p:cNvPicPr>
          <p:nvPr>
            <p:ph sz="half" idx="1"/>
          </p:nvPr>
        </p:nvPicPr>
        <p:blipFill>
          <a:blip r:embed="rId2" cstate="print"/>
          <a:srcRect/>
          <a:stretch>
            <a:fillRect/>
          </a:stretch>
        </p:blipFill>
        <p:spPr bwMode="auto">
          <a:xfrm>
            <a:off x="214282" y="357166"/>
            <a:ext cx="4143404" cy="2643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p:txBody>
          <a:bodyPr/>
          <a:lstStyle/>
          <a:p>
            <a:r>
              <a:rPr lang="en-US" dirty="0"/>
              <a:t>T</a:t>
            </a:r>
            <a:r>
              <a:rPr lang="en-US" dirty="0" smtClean="0"/>
              <a:t>his </a:t>
            </a:r>
            <a:r>
              <a:rPr lang="en-US" dirty="0"/>
              <a:t>is a great opportunity to realize their creative potential and create something original.</a:t>
            </a:r>
            <a:endParaRPr lang="ru-RU" dirty="0"/>
          </a:p>
          <a:p>
            <a:endParaRPr lang="ru-RU" dirty="0"/>
          </a:p>
        </p:txBody>
      </p:sp>
      <p:pic>
        <p:nvPicPr>
          <p:cNvPr id="6" name="Рисунок 5" descr="http://rb7.ru/system/images/image_links/100778/kupry_5000.jpg"/>
          <p:cNvPicPr/>
          <p:nvPr/>
        </p:nvPicPr>
        <p:blipFill>
          <a:blip r:embed="rId3"/>
          <a:srcRect/>
          <a:stretch>
            <a:fillRect/>
          </a:stretch>
        </p:blipFill>
        <p:spPr bwMode="auto">
          <a:xfrm>
            <a:off x="357158" y="3286124"/>
            <a:ext cx="3786214" cy="2857520"/>
          </a:xfrm>
          <a:prstGeom prst="ellipse">
            <a:avLst/>
          </a:prstGeom>
          <a:ln>
            <a:noFill/>
          </a:ln>
          <a:effectLst>
            <a:softEdge rad="112500"/>
          </a:effectLst>
        </p:spPr>
      </p:pic>
      <p:pic>
        <p:nvPicPr>
          <p:cNvPr id="7" name="Рисунок 6" descr="http://www.gtrk-vyatka.ru/uploads/posts/2012-03/1331886501_ak_povarov_konkurs_1.jpg"/>
          <p:cNvPicPr/>
          <p:nvPr/>
        </p:nvPicPr>
        <p:blipFill>
          <a:blip r:embed="rId4"/>
          <a:srcRect/>
          <a:stretch>
            <a:fillRect/>
          </a:stretch>
        </p:blipFill>
        <p:spPr bwMode="auto">
          <a:xfrm>
            <a:off x="4572000" y="3786190"/>
            <a:ext cx="4143404" cy="256298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t>
            </a:r>
            <a:r>
              <a:rPr lang="en-US" dirty="0">
                <a:solidFill>
                  <a:srgbClr val="C00000"/>
                </a:solidFill>
              </a:rPr>
              <a:t>        </a:t>
            </a:r>
            <a:r>
              <a:rPr lang="en-US" sz="3100" dirty="0" smtClean="0">
                <a:solidFill>
                  <a:srgbClr val="C00000"/>
                </a:solidFill>
              </a:rPr>
              <a:t>Practical </a:t>
            </a:r>
            <a:r>
              <a:rPr lang="en-US" sz="3100" dirty="0">
                <a:solidFill>
                  <a:srgbClr val="C00000"/>
                </a:solidFill>
              </a:rPr>
              <a:t>studies in the form of a questionnaire among students group </a:t>
            </a:r>
            <a:r>
              <a:rPr lang="ru-RU" sz="3100" dirty="0" smtClean="0">
                <a:solidFill>
                  <a:srgbClr val="C00000"/>
                </a:solidFill>
              </a:rPr>
              <a:t>«</a:t>
            </a:r>
            <a:r>
              <a:rPr lang="en-US" sz="3100" dirty="0" smtClean="0">
                <a:solidFill>
                  <a:srgbClr val="C00000"/>
                </a:solidFill>
              </a:rPr>
              <a:t>Cook</a:t>
            </a:r>
            <a:r>
              <a:rPr lang="en-US" sz="3100" dirty="0">
                <a:solidFill>
                  <a:srgbClr val="C00000"/>
                </a:solidFill>
              </a:rPr>
              <a:t>, </a:t>
            </a:r>
            <a:r>
              <a:rPr lang="en-US" sz="3100" dirty="0" smtClean="0">
                <a:solidFill>
                  <a:srgbClr val="C00000"/>
                </a:solidFill>
              </a:rPr>
              <a:t>confectioner</a:t>
            </a:r>
            <a:r>
              <a:rPr lang="ru-RU" sz="3100" dirty="0" smtClean="0">
                <a:solidFill>
                  <a:srgbClr val="C00000"/>
                </a:solidFill>
              </a:rPr>
              <a:t>»</a:t>
            </a:r>
            <a:endParaRPr lang="ru-RU" dirty="0">
              <a:solidFill>
                <a:srgbClr val="C00000"/>
              </a:solidFill>
            </a:endParaRPr>
          </a:p>
        </p:txBody>
      </p:sp>
      <p:pic>
        <p:nvPicPr>
          <p:cNvPr id="5" name="Содержимое 4" descr="http://smayls.ru/data/smiles/animashki-nadpisi-2346.gif"/>
          <p:cNvPicPr>
            <a:picLocks noGrp="1"/>
          </p:cNvPicPr>
          <p:nvPr>
            <p:ph sz="half" idx="1"/>
          </p:nvPr>
        </p:nvPicPr>
        <p:blipFill>
          <a:blip r:embed="rId2"/>
          <a:srcRect/>
          <a:stretch>
            <a:fillRect/>
          </a:stretch>
        </p:blipFill>
        <p:spPr bwMode="auto">
          <a:xfrm>
            <a:off x="1000100" y="1285860"/>
            <a:ext cx="3162300" cy="685800"/>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70000" lnSpcReduction="20000"/>
          </a:bodyPr>
          <a:lstStyle/>
          <a:p>
            <a:r>
              <a:rPr lang="en-US" sz="3200" dirty="0"/>
              <a:t>1. Is it necessary to study English in your future </a:t>
            </a:r>
            <a:r>
              <a:rPr lang="en-US" sz="3200" dirty="0" smtClean="0"/>
              <a:t>profession?</a:t>
            </a:r>
            <a:r>
              <a:rPr lang="en-US" sz="3200" dirty="0"/>
              <a:t/>
            </a:r>
            <a:br>
              <a:rPr lang="en-US" sz="3200" dirty="0"/>
            </a:br>
            <a:r>
              <a:rPr lang="en-US" sz="3200" dirty="0"/>
              <a:t>2. How do you evaluate your level of knowledge in a foreign language on a 5 – point system?</a:t>
            </a:r>
            <a:br>
              <a:rPr lang="en-US" sz="3200" dirty="0"/>
            </a:br>
            <a:r>
              <a:rPr lang="en-US" sz="3200" dirty="0"/>
              <a:t>3. Do you like foreign </a:t>
            </a:r>
            <a:r>
              <a:rPr lang="en-US" sz="3200" dirty="0" smtClean="0"/>
              <a:t>music?</a:t>
            </a:r>
            <a:r>
              <a:rPr lang="en-US" sz="3200" dirty="0"/>
              <a:t/>
            </a:r>
            <a:br>
              <a:rPr lang="en-US" sz="3200" dirty="0"/>
            </a:br>
            <a:r>
              <a:rPr lang="en-US" sz="3200" dirty="0"/>
              <a:t>4. How do you feel about the appearance of foreign words in Russian language </a:t>
            </a:r>
            <a:r>
              <a:rPr lang="en-US" sz="3200" dirty="0" smtClean="0"/>
              <a:t>?</a:t>
            </a:r>
            <a:r>
              <a:rPr lang="en-US" sz="3200" dirty="0"/>
              <a:t/>
            </a:r>
            <a:br>
              <a:rPr lang="en-US" sz="3200" dirty="0"/>
            </a:br>
            <a:r>
              <a:rPr lang="en-US" sz="3200" dirty="0"/>
              <a:t>5. How many problems are there in English?</a:t>
            </a:r>
            <a:br>
              <a:rPr lang="en-US" sz="3200" dirty="0"/>
            </a:br>
            <a:r>
              <a:rPr lang="en-US" sz="3200" dirty="0"/>
              <a:t>6. Is it necessary to solve these </a:t>
            </a:r>
            <a:r>
              <a:rPr lang="en-US" sz="3200" dirty="0" smtClean="0"/>
              <a:t>problems</a:t>
            </a:r>
            <a:r>
              <a:rPr lang="ru-RU" sz="3200" dirty="0" smtClean="0"/>
              <a:t>?</a:t>
            </a:r>
            <a:r>
              <a:rPr lang="en-US" sz="3200" dirty="0" smtClean="0"/>
              <a:t> </a:t>
            </a:r>
            <a:endParaRPr lang="ru-RU" sz="3200" dirty="0"/>
          </a:p>
          <a:p>
            <a:r>
              <a:rPr lang="en-US" sz="3200" dirty="0"/>
              <a:t> </a:t>
            </a:r>
            <a:endParaRPr lang="ru-RU" sz="3200" dirty="0"/>
          </a:p>
          <a:p>
            <a:endParaRPr lang="ru-RU" dirty="0"/>
          </a:p>
        </p:txBody>
      </p:sp>
      <p:sp>
        <p:nvSpPr>
          <p:cNvPr id="4098" name="AutoShape 2" descr="http://m.iskiz-design.com/uploads/posts/2011-10/72k6o1n2r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http://m.iskiz-design.com/uploads/posts/2011-10/72k6o1n2rs.jpg"/>
          <p:cNvPicPr/>
          <p:nvPr/>
        </p:nvPicPr>
        <p:blipFill>
          <a:blip r:embed="rId3"/>
          <a:srcRect/>
          <a:stretch>
            <a:fillRect/>
          </a:stretch>
        </p:blipFill>
        <p:spPr bwMode="auto">
          <a:xfrm>
            <a:off x="714348" y="2285992"/>
            <a:ext cx="3786214" cy="3714776"/>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4286256"/>
            <a:ext cx="6400800" cy="1352544"/>
          </a:xfrm>
        </p:spPr>
        <p:txBody>
          <a:bodyPr>
            <a:normAutofit/>
          </a:bodyPr>
          <a:lstStyle/>
          <a:p>
            <a:r>
              <a:rPr lang="en-US" dirty="0" smtClean="0">
                <a:solidFill>
                  <a:srgbClr val="0070C0"/>
                </a:solidFill>
              </a:rPr>
              <a:t>I hope this holiday fills your heart and your home with love and joy.</a:t>
            </a:r>
            <a:endParaRPr lang="ru-RU" dirty="0" smtClean="0">
              <a:solidFill>
                <a:srgbClr val="0070C0"/>
              </a:solidFill>
            </a:endParaRPr>
          </a:p>
          <a:p>
            <a:r>
              <a:rPr lang="en-US" dirty="0" smtClean="0">
                <a:solidFill>
                  <a:srgbClr val="0070C0"/>
                </a:solidFill>
              </a:rPr>
              <a:t> Happy Easter!</a:t>
            </a:r>
            <a:endParaRPr lang="ru-RU" dirty="0" smtClean="0">
              <a:solidFill>
                <a:srgbClr val="0070C0"/>
              </a:solidFill>
            </a:endParaRPr>
          </a:p>
          <a:p>
            <a:endParaRPr lang="ru-RU" dirty="0"/>
          </a:p>
        </p:txBody>
      </p:sp>
      <p:sp>
        <p:nvSpPr>
          <p:cNvPr id="2" name="Заголовок 1"/>
          <p:cNvSpPr>
            <a:spLocks noGrp="1"/>
          </p:cNvSpPr>
          <p:nvPr>
            <p:ph type="ctrTitle"/>
          </p:nvPr>
        </p:nvSpPr>
        <p:spPr>
          <a:xfrm>
            <a:off x="685800" y="571481"/>
            <a:ext cx="7772400" cy="1143007"/>
          </a:xfrm>
        </p:spPr>
        <p:txBody>
          <a:bodyPr/>
          <a:lstStyle/>
          <a:p>
            <a:r>
              <a:rPr lang="en-US" dirty="0" smtClean="0">
                <a:solidFill>
                  <a:srgbClr val="C00000"/>
                </a:solidFill>
              </a:rPr>
              <a:t>Happy Easter!</a:t>
            </a:r>
            <a:endParaRPr lang="ru-RU" dirty="0">
              <a:solidFill>
                <a:srgbClr val="C00000"/>
              </a:solidFill>
            </a:endParaRPr>
          </a:p>
        </p:txBody>
      </p:sp>
      <p:pic>
        <p:nvPicPr>
          <p:cNvPr id="4" name="Рисунок 3" descr="http://www.playcast.ru/uploads/2014/04/19/8283808.png"/>
          <p:cNvPicPr/>
          <p:nvPr/>
        </p:nvPicPr>
        <p:blipFill>
          <a:blip r:embed="rId2"/>
          <a:srcRect/>
          <a:stretch>
            <a:fillRect/>
          </a:stretch>
        </p:blipFill>
        <p:spPr bwMode="auto">
          <a:xfrm>
            <a:off x="1500166" y="1857364"/>
            <a:ext cx="5786478" cy="2000264"/>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i="1" dirty="0">
                <a:solidFill>
                  <a:srgbClr val="C00000"/>
                </a:solidFill>
              </a:rPr>
              <a:t>The results of the </a:t>
            </a:r>
            <a:r>
              <a:rPr lang="en-US" b="1" i="1" dirty="0" smtClean="0">
                <a:solidFill>
                  <a:srgbClr val="C00000"/>
                </a:solidFill>
              </a:rPr>
              <a:t>study</a:t>
            </a:r>
            <a:endParaRPr lang="ru-RU" dirty="0">
              <a:solidFill>
                <a:srgbClr val="C00000"/>
              </a:solidFill>
            </a:endParaRPr>
          </a:p>
        </p:txBody>
      </p:sp>
      <p:pic>
        <p:nvPicPr>
          <p:cNvPr id="5" name="Содержимое 4" descr="C:\Documents and Settings\Пользователь\Рабочий стол\Конференция ступени мастерства\2345547.bmp"/>
          <p:cNvPicPr>
            <a:picLocks noGrp="1"/>
          </p:cNvPicPr>
          <p:nvPr>
            <p:ph sz="half" idx="1"/>
          </p:nvPr>
        </p:nvPicPr>
        <p:blipFill>
          <a:blip r:embed="rId2"/>
          <a:srcRect/>
          <a:stretch>
            <a:fillRect/>
          </a:stretch>
        </p:blipFill>
        <p:spPr bwMode="auto">
          <a:xfrm>
            <a:off x="928662" y="1000108"/>
            <a:ext cx="3786214" cy="5097467"/>
          </a:xfrm>
          <a:prstGeom prst="rect">
            <a:avLst/>
          </a:prstGeom>
          <a:noFill/>
        </p:spPr>
      </p:pic>
      <p:sp>
        <p:nvSpPr>
          <p:cNvPr id="4" name="Содержимое 3"/>
          <p:cNvSpPr>
            <a:spLocks noGrp="1"/>
          </p:cNvSpPr>
          <p:nvPr>
            <p:ph sz="half" idx="2"/>
          </p:nvPr>
        </p:nvSpPr>
        <p:spPr>
          <a:xfrm>
            <a:off x="4648200" y="1142984"/>
            <a:ext cx="4038600" cy="5429288"/>
          </a:xfrm>
        </p:spPr>
        <p:txBody>
          <a:bodyPr>
            <a:normAutofit fontScale="77500" lnSpcReduction="20000"/>
          </a:bodyPr>
          <a:lstStyle/>
          <a:p>
            <a:r>
              <a:rPr lang="en-US" dirty="0"/>
              <a:t>1)10% believe that the foreign language will need in their future profession " Cook, confectioner";</a:t>
            </a:r>
            <a:br>
              <a:rPr lang="en-US" dirty="0"/>
            </a:br>
            <a:r>
              <a:rPr lang="en-US" dirty="0"/>
              <a:t>2) 20% estimate their knowledge in a foreign language are  " good "  and  " satisfactorily ";</a:t>
            </a:r>
            <a:br>
              <a:rPr lang="en-US" dirty="0"/>
            </a:br>
            <a:r>
              <a:rPr lang="en-US" dirty="0"/>
              <a:t>3) 25% answered that they like foreign music;</a:t>
            </a:r>
            <a:br>
              <a:rPr lang="en-US" dirty="0"/>
            </a:br>
            <a:r>
              <a:rPr lang="en-US" dirty="0"/>
              <a:t>4) 20% positively to the appearance of foreign words in the Russian language were using by them in their speech;</a:t>
            </a:r>
            <a:br>
              <a:rPr lang="en-US" dirty="0"/>
            </a:br>
            <a:r>
              <a:rPr lang="en-US" dirty="0"/>
              <a:t>5) 20% of the students believe that there are many problems  learning a foreign language, such as grammar,reading,pronunciation,questions  and many others.</a:t>
            </a:r>
            <a:br>
              <a:rPr lang="en-US" dirty="0"/>
            </a:br>
            <a:r>
              <a:rPr lang="en-US" dirty="0"/>
              <a:t>6) 5% believe that there is no such a serious interest in foreign language;</a:t>
            </a:r>
            <a:endParaRPr lang="ru-RU" dirty="0"/>
          </a:p>
          <a:p>
            <a:endParaRPr lang="ru-RU" dirty="0"/>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solidFill>
                  <a:srgbClr val="00B050"/>
                </a:solidFill>
              </a:rPr>
              <a:t>In</a:t>
            </a:r>
            <a:r>
              <a:rPr lang="ru-RU" b="1" i="1" dirty="0">
                <a:solidFill>
                  <a:srgbClr val="00B050"/>
                </a:solidFill>
              </a:rPr>
              <a:t> </a:t>
            </a:r>
            <a:r>
              <a:rPr lang="ru-RU" b="1" i="1" dirty="0" err="1">
                <a:solidFill>
                  <a:srgbClr val="00B050"/>
                </a:solidFill>
              </a:rPr>
              <a:t>conclusion</a:t>
            </a:r>
            <a:endParaRPr lang="ru-RU" dirty="0">
              <a:solidFill>
                <a:srgbClr val="00B050"/>
              </a:solidFill>
            </a:endParaRPr>
          </a:p>
        </p:txBody>
      </p:sp>
      <p:pic>
        <p:nvPicPr>
          <p:cNvPr id="5" name="Содержимое 4" descr="http://content.podarki.ru/goods-images/0bde78cf-82a9-432f-b9b6-3ad5232f8c46.jpg"/>
          <p:cNvPicPr>
            <a:picLocks noGrp="1"/>
          </p:cNvPicPr>
          <p:nvPr>
            <p:ph sz="half" idx="1"/>
          </p:nvPr>
        </p:nvPicPr>
        <p:blipFill>
          <a:blip r:embed="rId2"/>
          <a:stretch>
            <a:fillRect/>
          </a:stretch>
        </p:blipFill>
        <p:spPr bwMode="auto">
          <a:xfrm>
            <a:off x="301625" y="1693069"/>
            <a:ext cx="4038600" cy="4038600"/>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40000" lnSpcReduction="20000"/>
          </a:bodyPr>
          <a:lstStyle/>
          <a:p>
            <a:r>
              <a:rPr lang="en-US" sz="5100" dirty="0"/>
              <a:t>I would like to say again that every student has their own vision on the role of educational and professional activities. So you need to explain to students the importance of English </a:t>
            </a:r>
            <a:r>
              <a:rPr lang="en-US" sz="5100" dirty="0" smtClean="0"/>
              <a:t>language</a:t>
            </a:r>
            <a:r>
              <a:rPr lang="ru-RU" sz="5100" dirty="0" smtClean="0"/>
              <a:t>.</a:t>
            </a:r>
            <a:endParaRPr lang="ru-RU" sz="5100" dirty="0"/>
          </a:p>
          <a:p>
            <a:r>
              <a:rPr lang="en-US" sz="5100" dirty="0"/>
              <a:t>Therefore, it is necessary to learn English, however it is always prestigious</a:t>
            </a:r>
            <a:r>
              <a:rPr lang="en-US" sz="5100" dirty="0" smtClean="0"/>
              <a:t>.</a:t>
            </a:r>
            <a:endParaRPr lang="ru-RU" sz="5100" dirty="0" smtClean="0"/>
          </a:p>
          <a:p>
            <a:r>
              <a:rPr lang="en-US" sz="5100" dirty="0" smtClean="0"/>
              <a:t> </a:t>
            </a:r>
            <a:r>
              <a:rPr lang="en-US" sz="5100" dirty="0"/>
              <a:t>Knowledge of the English language says about your education, emphasizes that you are a modern, sociable, interested in self-improvement.</a:t>
            </a:r>
            <a:endParaRPr lang="ru-RU" sz="5100" dirty="0"/>
          </a:p>
          <a:p>
            <a:endParaRPr lang="ru-RU" dirty="0"/>
          </a:p>
        </p:txBody>
      </p:sp>
      <p:pic>
        <p:nvPicPr>
          <p:cNvPr id="6" name="Рисунок 5" descr="http://r.penzainform.ru/d/storage/news/00b3/0002cc48/175505-big.jpg"/>
          <p:cNvPicPr/>
          <p:nvPr/>
        </p:nvPicPr>
        <p:blipFill>
          <a:blip r:embed="rId3"/>
          <a:srcRect/>
          <a:stretch>
            <a:fillRect/>
          </a:stretch>
        </p:blipFill>
        <p:spPr bwMode="auto">
          <a:xfrm>
            <a:off x="500034" y="3714752"/>
            <a:ext cx="2853070" cy="2386018"/>
          </a:xfrm>
          <a:prstGeom prst="rect">
            <a:avLst/>
          </a:prstGeom>
          <a:noFill/>
          <a:ln w="9525">
            <a:noFill/>
            <a:miter lim="800000"/>
            <a:headEnd/>
            <a:tailEnd/>
          </a:ln>
        </p:spPr>
      </p:pic>
      <p:pic>
        <p:nvPicPr>
          <p:cNvPr id="7" name="Рисунок 6" descr="http://kleinburd.ru/news/wp-content/uploads/2014/10/3939523_f0704193.png"/>
          <p:cNvPicPr/>
          <p:nvPr/>
        </p:nvPicPr>
        <p:blipFill>
          <a:blip r:embed="rId4"/>
          <a:srcRect/>
          <a:stretch>
            <a:fillRect/>
          </a:stretch>
        </p:blipFill>
        <p:spPr bwMode="auto">
          <a:xfrm>
            <a:off x="642910" y="1214422"/>
            <a:ext cx="4000528" cy="2428892"/>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00100" y="2611631"/>
            <a:ext cx="72866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Thank you for attention</a:t>
            </a:r>
            <a:r>
              <a:rPr kumimoji="0" lang="ru-RU" sz="4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www.sortiramacon.com/media/news/comme-un-chef-affiche.jpg"/>
          <p:cNvPicPr/>
          <p:nvPr/>
        </p:nvPicPr>
        <p:blipFill>
          <a:blip r:embed="rId2"/>
          <a:srcRect/>
          <a:stretch>
            <a:fillRect/>
          </a:stretch>
        </p:blipFill>
        <p:spPr bwMode="auto">
          <a:xfrm>
            <a:off x="2928926" y="571480"/>
            <a:ext cx="3500462" cy="2009775"/>
          </a:xfrm>
          <a:prstGeom prst="rect">
            <a:avLst/>
          </a:prstGeom>
          <a:noFill/>
          <a:ln w="9525">
            <a:noFill/>
            <a:miter lim="800000"/>
            <a:headEnd/>
            <a:tailEnd/>
          </a:ln>
        </p:spPr>
      </p:pic>
      <p:pic>
        <p:nvPicPr>
          <p:cNvPr id="4" name="Рисунок 3" descr="http://www.hellomonaco.com/wordpress/wp-content/uploads/2016/03/Screen-Shot-2016-03-25-at-17.40.08-768x496.png"/>
          <p:cNvPicPr/>
          <p:nvPr/>
        </p:nvPicPr>
        <p:blipFill>
          <a:blip r:embed="rId3"/>
          <a:srcRect/>
          <a:stretch>
            <a:fillRect/>
          </a:stretch>
        </p:blipFill>
        <p:spPr bwMode="auto">
          <a:xfrm>
            <a:off x="1000100" y="3571876"/>
            <a:ext cx="3429024" cy="2343153"/>
          </a:xfrm>
          <a:prstGeom prst="rect">
            <a:avLst/>
          </a:prstGeom>
          <a:noFill/>
          <a:ln w="9525">
            <a:noFill/>
            <a:miter lim="800000"/>
            <a:headEnd/>
            <a:tailEnd/>
          </a:ln>
        </p:spPr>
      </p:pic>
      <p:pic>
        <p:nvPicPr>
          <p:cNvPr id="5" name="Рисунок 4" descr="http://www.playcast.ru/uploads/2014/04/19/8283808.png"/>
          <p:cNvPicPr/>
          <p:nvPr/>
        </p:nvPicPr>
        <p:blipFill>
          <a:blip r:embed="rId4"/>
          <a:srcRect/>
          <a:stretch>
            <a:fillRect/>
          </a:stretch>
        </p:blipFill>
        <p:spPr bwMode="auto">
          <a:xfrm>
            <a:off x="5000628" y="3500438"/>
            <a:ext cx="3429004" cy="250033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Самостоятельное изучение английского языка - с чего начать?"/>
          <p:cNvPicPr>
            <a:picLocks noGrp="1"/>
          </p:cNvPicPr>
          <p:nvPr>
            <p:ph sz="half" idx="1"/>
          </p:nvPr>
        </p:nvPicPr>
        <p:blipFill>
          <a:blip r:embed="rId2"/>
          <a:srcRect/>
          <a:stretch>
            <a:fillRect/>
          </a:stretch>
        </p:blipFill>
        <p:spPr bwMode="auto">
          <a:xfrm>
            <a:off x="571472" y="357166"/>
            <a:ext cx="4038600" cy="261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p:txBody>
          <a:bodyPr>
            <a:normAutofit/>
          </a:bodyPr>
          <a:lstStyle/>
          <a:p>
            <a:r>
              <a:rPr lang="en-US" dirty="0"/>
              <a:t> Do you speak English?" - With this phrase begins the conversation between two people that speak different languages and want to find a common language. </a:t>
            </a:r>
            <a:br>
              <a:rPr lang="en-US" dirty="0"/>
            </a:br>
            <a:r>
              <a:rPr lang="en-US" dirty="0"/>
              <a:t>            It's very good when you hear: "Yes, I do", and start talking.</a:t>
            </a:r>
            <a:endParaRPr lang="ru-RU" dirty="0"/>
          </a:p>
        </p:txBody>
      </p:sp>
      <p:pic>
        <p:nvPicPr>
          <p:cNvPr id="6" name="Рисунок 5" descr="http://quoro.ru/data/images/08/30008/30008_1.jpeg"/>
          <p:cNvPicPr/>
          <p:nvPr/>
        </p:nvPicPr>
        <p:blipFill>
          <a:blip r:embed="rId3"/>
          <a:srcRect/>
          <a:stretch>
            <a:fillRect/>
          </a:stretch>
        </p:blipFill>
        <p:spPr bwMode="auto">
          <a:xfrm>
            <a:off x="642910" y="3571876"/>
            <a:ext cx="3643338" cy="278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2060"/>
                </a:solidFill>
              </a:rPr>
              <a:t>Why do we learn</a:t>
            </a:r>
            <a:r>
              <a:rPr lang="ru-RU" smtClean="0">
                <a:solidFill>
                  <a:srgbClr val="002060"/>
                </a:solidFill>
              </a:rPr>
              <a:t> </a:t>
            </a:r>
            <a:r>
              <a:rPr lang="en-US" smtClean="0">
                <a:solidFill>
                  <a:srgbClr val="002060"/>
                </a:solidFill>
              </a:rPr>
              <a:t>English</a:t>
            </a:r>
            <a:r>
              <a:rPr lang="en-US" dirty="0" smtClean="0">
                <a:solidFill>
                  <a:srgbClr val="002060"/>
                </a:solidFill>
              </a:rPr>
              <a:t>?</a:t>
            </a:r>
            <a:endParaRPr lang="ru-RU" dirty="0">
              <a:solidFill>
                <a:srgbClr val="002060"/>
              </a:solidFill>
            </a:endParaRPr>
          </a:p>
        </p:txBody>
      </p:sp>
      <p:pic>
        <p:nvPicPr>
          <p:cNvPr id="5" name="Содержимое 4" descr="http://engwo.ru/wp-content/uploads/2015/11/Zapis.jpg"/>
          <p:cNvPicPr>
            <a:picLocks noGrp="1"/>
          </p:cNvPicPr>
          <p:nvPr>
            <p:ph sz="half" idx="1"/>
          </p:nvPr>
        </p:nvPicPr>
        <p:blipFill>
          <a:blip r:embed="rId2" cstate="print"/>
          <a:srcRect/>
          <a:stretch>
            <a:fillRect/>
          </a:stretch>
        </p:blipFill>
        <p:spPr bwMode="auto">
          <a:xfrm>
            <a:off x="428596" y="1214422"/>
            <a:ext cx="2668385" cy="20075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Содержимое 3"/>
          <p:cNvSpPr>
            <a:spLocks noGrp="1"/>
          </p:cNvSpPr>
          <p:nvPr>
            <p:ph sz="half" idx="2"/>
          </p:nvPr>
        </p:nvSpPr>
        <p:spPr/>
        <p:txBody>
          <a:bodyPr>
            <a:normAutofit lnSpcReduction="10000"/>
          </a:bodyPr>
          <a:lstStyle/>
          <a:p>
            <a:r>
              <a:rPr lang="ru-RU" dirty="0" err="1"/>
              <a:t>Knowledge</a:t>
            </a:r>
            <a:r>
              <a:rPr lang="ru-RU" dirty="0"/>
              <a:t> </a:t>
            </a:r>
            <a:r>
              <a:rPr lang="ru-RU" dirty="0" err="1"/>
              <a:t>of</a:t>
            </a:r>
            <a:r>
              <a:rPr lang="ru-RU" dirty="0"/>
              <a:t> </a:t>
            </a:r>
            <a:r>
              <a:rPr lang="ru-RU" dirty="0" err="1"/>
              <a:t>foreign</a:t>
            </a:r>
            <a:r>
              <a:rPr lang="ru-RU" dirty="0"/>
              <a:t> </a:t>
            </a:r>
            <a:r>
              <a:rPr lang="ru-RU" dirty="0" err="1"/>
              <a:t>languages</a:t>
            </a:r>
            <a:r>
              <a:rPr lang="ru-RU" dirty="0"/>
              <a:t> </a:t>
            </a:r>
            <a:r>
              <a:rPr lang="ru-RU" dirty="0" err="1"/>
              <a:t>helps</a:t>
            </a:r>
            <a:r>
              <a:rPr lang="ru-RU" dirty="0"/>
              <a:t> </a:t>
            </a:r>
            <a:r>
              <a:rPr lang="ru-RU" dirty="0" err="1"/>
              <a:t>us</a:t>
            </a:r>
            <a:r>
              <a:rPr lang="ru-RU" dirty="0"/>
              <a:t> </a:t>
            </a:r>
            <a:r>
              <a:rPr lang="ru-RU" dirty="0" err="1"/>
              <a:t>to</a:t>
            </a:r>
            <a:r>
              <a:rPr lang="ru-RU" dirty="0"/>
              <a:t> </a:t>
            </a:r>
            <a:r>
              <a:rPr lang="ru-RU" dirty="0" err="1"/>
              <a:t>develop</a:t>
            </a:r>
            <a:r>
              <a:rPr lang="ru-RU" dirty="0"/>
              <a:t> </a:t>
            </a:r>
            <a:r>
              <a:rPr lang="ru-RU" dirty="0" err="1"/>
              <a:t>friendship</a:t>
            </a:r>
            <a:r>
              <a:rPr lang="ru-RU" dirty="0"/>
              <a:t> </a:t>
            </a:r>
            <a:r>
              <a:rPr lang="ru-RU" dirty="0" err="1"/>
              <a:t>and</a:t>
            </a:r>
            <a:r>
              <a:rPr lang="ru-RU" dirty="0"/>
              <a:t> </a:t>
            </a:r>
            <a:r>
              <a:rPr lang="ru-RU" dirty="0" err="1"/>
              <a:t>understand</a:t>
            </a:r>
            <a:r>
              <a:rPr lang="ru-RU" dirty="0"/>
              <a:t> </a:t>
            </a:r>
            <a:r>
              <a:rPr lang="ru-RU" dirty="0" err="1"/>
              <a:t>people</a:t>
            </a:r>
            <a:r>
              <a:rPr lang="ru-RU" dirty="0"/>
              <a:t>. </a:t>
            </a:r>
            <a:r>
              <a:rPr lang="ru-RU" dirty="0" err="1"/>
              <a:t>It's</a:t>
            </a:r>
            <a:r>
              <a:rPr lang="ru-RU" dirty="0"/>
              <a:t> </a:t>
            </a:r>
            <a:r>
              <a:rPr lang="ru-RU" dirty="0" err="1"/>
              <a:t>the</a:t>
            </a:r>
            <a:r>
              <a:rPr lang="ru-RU" dirty="0"/>
              <a:t> </a:t>
            </a:r>
            <a:r>
              <a:rPr lang="ru-RU" dirty="0" err="1"/>
              <a:t>language</a:t>
            </a:r>
            <a:r>
              <a:rPr lang="ru-RU" dirty="0"/>
              <a:t> </a:t>
            </a:r>
            <a:r>
              <a:rPr lang="ru-RU" dirty="0" err="1"/>
              <a:t>of</a:t>
            </a:r>
            <a:r>
              <a:rPr lang="ru-RU" dirty="0"/>
              <a:t> </a:t>
            </a:r>
            <a:r>
              <a:rPr lang="ru-RU" dirty="0" err="1"/>
              <a:t>computers</a:t>
            </a:r>
            <a:r>
              <a:rPr lang="ru-RU" dirty="0"/>
              <a:t>, </a:t>
            </a:r>
            <a:r>
              <a:rPr lang="ru-RU" dirty="0" err="1"/>
              <a:t>science</a:t>
            </a:r>
            <a:r>
              <a:rPr lang="ru-RU" dirty="0"/>
              <a:t>, </a:t>
            </a:r>
            <a:r>
              <a:rPr lang="ru-RU" dirty="0" err="1"/>
              <a:t>business</a:t>
            </a:r>
            <a:r>
              <a:rPr lang="ru-RU" dirty="0"/>
              <a:t>, </a:t>
            </a:r>
            <a:r>
              <a:rPr lang="ru-RU" dirty="0" err="1"/>
              <a:t>sport</a:t>
            </a:r>
            <a:r>
              <a:rPr lang="ru-RU" dirty="0"/>
              <a:t> </a:t>
            </a:r>
            <a:r>
              <a:rPr lang="ru-RU" dirty="0" err="1"/>
              <a:t>and</a:t>
            </a:r>
            <a:r>
              <a:rPr lang="ru-RU" dirty="0"/>
              <a:t> </a:t>
            </a:r>
            <a:r>
              <a:rPr lang="ru-RU" dirty="0" err="1" smtClean="0"/>
              <a:t>politics</a:t>
            </a:r>
            <a:r>
              <a:rPr lang="ru-RU" dirty="0" smtClean="0"/>
              <a:t>.</a:t>
            </a:r>
          </a:p>
          <a:p>
            <a:r>
              <a:rPr lang="en-US" dirty="0" smtClean="0"/>
              <a:t> </a:t>
            </a:r>
            <a:r>
              <a:rPr lang="en-US" b="1" i="1" dirty="0">
                <a:solidFill>
                  <a:srgbClr val="0070C0"/>
                </a:solidFill>
              </a:rPr>
              <a:t>There are more than 750 million speakers of English in the world</a:t>
            </a:r>
            <a:r>
              <a:rPr lang="en-US" sz="2000" b="1" i="1" dirty="0">
                <a:solidFill>
                  <a:srgbClr val="0070C0"/>
                </a:solidFill>
              </a:rPr>
              <a:t>.</a:t>
            </a:r>
            <a:r>
              <a:rPr lang="en-US" sz="2000" dirty="0">
                <a:solidFill>
                  <a:srgbClr val="0070C0"/>
                </a:solidFill>
              </a:rPr>
              <a:t> </a:t>
            </a:r>
            <a:endParaRPr lang="ru-RU" sz="2000" dirty="0">
              <a:solidFill>
                <a:srgbClr val="0070C0"/>
              </a:solidFill>
            </a:endParaRPr>
          </a:p>
          <a:p>
            <a:endParaRPr lang="ru-RU" sz="2000" dirty="0"/>
          </a:p>
        </p:txBody>
      </p:sp>
      <p:pic>
        <p:nvPicPr>
          <p:cNvPr id="6" name="Рисунок 5" descr="http://elevate-gaming.net/images/58747681430de.jpg"/>
          <p:cNvPicPr/>
          <p:nvPr/>
        </p:nvPicPr>
        <p:blipFill>
          <a:blip r:embed="rId3"/>
          <a:srcRect/>
          <a:stretch>
            <a:fillRect/>
          </a:stretch>
        </p:blipFill>
        <p:spPr bwMode="auto">
          <a:xfrm>
            <a:off x="2357422" y="2214554"/>
            <a:ext cx="2307416" cy="17294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Рисунок 6" descr="http://iseekmate.com/uploads/posts/2015-03/1427204382_f20120402150806-q.jpg"/>
          <p:cNvPicPr/>
          <p:nvPr/>
        </p:nvPicPr>
        <p:blipFill>
          <a:blip r:embed="rId4"/>
          <a:srcRect/>
          <a:stretch>
            <a:fillRect/>
          </a:stretch>
        </p:blipFill>
        <p:spPr bwMode="auto">
          <a:xfrm>
            <a:off x="285720" y="3357562"/>
            <a:ext cx="2452694" cy="19083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http://j-times.ru/wp-content/uploads/2012/11/sports.jpg"/>
          <p:cNvPicPr/>
          <p:nvPr/>
        </p:nvPicPr>
        <p:blipFill>
          <a:blip r:embed="rId5"/>
          <a:srcRect/>
          <a:stretch>
            <a:fillRect/>
          </a:stretch>
        </p:blipFill>
        <p:spPr bwMode="auto">
          <a:xfrm>
            <a:off x="1785918" y="4429132"/>
            <a:ext cx="2744028" cy="21269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fotohomka.ru/images/Dec/01/72dd58778760ef69fa527d3cccb8e172/1.jpg"/>
          <p:cNvPicPr>
            <a:picLocks noGrp="1"/>
          </p:cNvPicPr>
          <p:nvPr>
            <p:ph sz="half" idx="1"/>
          </p:nvPr>
        </p:nvPicPr>
        <p:blipFill>
          <a:blip r:embed="rId2" cstate="print"/>
          <a:srcRect/>
          <a:stretch>
            <a:fillRect/>
          </a:stretch>
        </p:blipFill>
        <p:spPr bwMode="auto">
          <a:xfrm>
            <a:off x="428596" y="394073"/>
            <a:ext cx="3714776" cy="310636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Содержимое 3"/>
          <p:cNvSpPr>
            <a:spLocks noGrp="1"/>
          </p:cNvSpPr>
          <p:nvPr>
            <p:ph sz="half" idx="2"/>
          </p:nvPr>
        </p:nvSpPr>
        <p:spPr/>
        <p:txBody>
          <a:bodyPr/>
          <a:lstStyle/>
          <a:p>
            <a:r>
              <a:rPr lang="ru-RU" dirty="0"/>
              <a:t> </a:t>
            </a:r>
            <a:r>
              <a:rPr lang="ru-RU" dirty="0" err="1"/>
              <a:t>Learning</a:t>
            </a:r>
            <a:r>
              <a:rPr lang="ru-RU" dirty="0"/>
              <a:t> </a:t>
            </a:r>
            <a:r>
              <a:rPr lang="ru-RU" dirty="0" err="1"/>
              <a:t>a</a:t>
            </a:r>
            <a:r>
              <a:rPr lang="ru-RU" dirty="0"/>
              <a:t> </a:t>
            </a:r>
            <a:r>
              <a:rPr lang="ru-RU" dirty="0" err="1"/>
              <a:t>foreign</a:t>
            </a:r>
            <a:r>
              <a:rPr lang="ru-RU" dirty="0"/>
              <a:t> </a:t>
            </a:r>
            <a:r>
              <a:rPr lang="ru-RU" dirty="0" err="1"/>
              <a:t>language</a:t>
            </a:r>
            <a:r>
              <a:rPr lang="ru-RU" dirty="0"/>
              <a:t> </a:t>
            </a:r>
            <a:r>
              <a:rPr lang="ru-RU" dirty="0" smtClean="0"/>
              <a:t> </a:t>
            </a:r>
            <a:r>
              <a:rPr lang="ru-RU" dirty="0" err="1"/>
              <a:t>is</a:t>
            </a:r>
            <a:r>
              <a:rPr lang="ru-RU" dirty="0"/>
              <a:t> </a:t>
            </a:r>
            <a:r>
              <a:rPr lang="ru-RU" dirty="0" err="1"/>
              <a:t>a</a:t>
            </a:r>
            <a:r>
              <a:rPr lang="ru-RU" dirty="0"/>
              <a:t> </a:t>
            </a:r>
            <a:r>
              <a:rPr lang="ru-RU" dirty="0" err="1"/>
              <a:t>long</a:t>
            </a:r>
            <a:r>
              <a:rPr lang="ru-RU" dirty="0"/>
              <a:t> </a:t>
            </a:r>
            <a:r>
              <a:rPr lang="ru-RU" dirty="0" err="1"/>
              <a:t>and</a:t>
            </a:r>
            <a:r>
              <a:rPr lang="ru-RU" dirty="0"/>
              <a:t> </a:t>
            </a:r>
            <a:r>
              <a:rPr lang="ru-RU" dirty="0" err="1"/>
              <a:t>slow</a:t>
            </a:r>
            <a:r>
              <a:rPr lang="ru-RU" dirty="0"/>
              <a:t> </a:t>
            </a:r>
            <a:r>
              <a:rPr lang="ru-RU" dirty="0" err="1"/>
              <a:t>process</a:t>
            </a:r>
            <a:r>
              <a:rPr lang="ru-RU" dirty="0"/>
              <a:t> </a:t>
            </a:r>
            <a:r>
              <a:rPr lang="ru-RU" dirty="0" err="1"/>
              <a:t>that</a:t>
            </a:r>
            <a:r>
              <a:rPr lang="ru-RU" dirty="0"/>
              <a:t> </a:t>
            </a:r>
            <a:r>
              <a:rPr lang="ru-RU" dirty="0" err="1"/>
              <a:t>takes</a:t>
            </a:r>
            <a:r>
              <a:rPr lang="ru-RU" dirty="0"/>
              <a:t> </a:t>
            </a:r>
            <a:r>
              <a:rPr lang="ru-RU" dirty="0" err="1"/>
              <a:t>a</a:t>
            </a:r>
            <a:r>
              <a:rPr lang="ru-RU" dirty="0"/>
              <a:t> </a:t>
            </a:r>
            <a:r>
              <a:rPr lang="ru-RU" dirty="0" err="1"/>
              <a:t>lot</a:t>
            </a:r>
            <a:r>
              <a:rPr lang="ru-RU" dirty="0"/>
              <a:t> </a:t>
            </a:r>
            <a:r>
              <a:rPr lang="ru-RU" dirty="0" err="1"/>
              <a:t>of</a:t>
            </a:r>
            <a:r>
              <a:rPr lang="ru-RU" dirty="0"/>
              <a:t> </a:t>
            </a:r>
            <a:r>
              <a:rPr lang="ru-RU" dirty="0" err="1"/>
              <a:t>time</a:t>
            </a:r>
            <a:r>
              <a:rPr lang="ru-RU" dirty="0"/>
              <a:t> </a:t>
            </a:r>
            <a:r>
              <a:rPr lang="ru-RU" dirty="0" err="1"/>
              <a:t>and</a:t>
            </a:r>
            <a:r>
              <a:rPr lang="ru-RU" dirty="0"/>
              <a:t> </a:t>
            </a:r>
            <a:r>
              <a:rPr lang="ru-RU" dirty="0" err="1"/>
              <a:t>patience</a:t>
            </a:r>
            <a:endParaRPr lang="ru-RU" dirty="0"/>
          </a:p>
        </p:txBody>
      </p:sp>
      <p:pic>
        <p:nvPicPr>
          <p:cNvPr id="6" name="Рисунок 5" descr="https://www.factor.ua/wp-content/uploads/2016/02/READINGPILEOFBOOKS.jpg"/>
          <p:cNvPicPr/>
          <p:nvPr/>
        </p:nvPicPr>
        <p:blipFill>
          <a:blip r:embed="rId3" cstate="print"/>
          <a:srcRect/>
          <a:stretch>
            <a:fillRect/>
          </a:stretch>
        </p:blipFill>
        <p:spPr bwMode="auto">
          <a:xfrm>
            <a:off x="642910" y="3786190"/>
            <a:ext cx="3388421" cy="2327002"/>
          </a:xfrm>
          <a:prstGeom prst="ellipse">
            <a:avLst/>
          </a:prstGeom>
          <a:ln>
            <a:noFill/>
          </a:ln>
          <a:effectLst>
            <a:softEdge rad="112500"/>
          </a:effectLst>
        </p:spPr>
      </p:pic>
      <p:pic>
        <p:nvPicPr>
          <p:cNvPr id="7" name="Рисунок 6" descr="http://www.mudrikon.ru/_bl/5/96214528.jpeg"/>
          <p:cNvPicPr/>
          <p:nvPr/>
        </p:nvPicPr>
        <p:blipFill>
          <a:blip r:embed="rId4"/>
          <a:srcRect/>
          <a:stretch>
            <a:fillRect/>
          </a:stretch>
        </p:blipFill>
        <p:spPr bwMode="auto">
          <a:xfrm>
            <a:off x="4786314" y="4000504"/>
            <a:ext cx="3857652" cy="250033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www.europe-tv.ru/cat/high_pic/137130.jpg"/>
          <p:cNvPicPr>
            <a:picLocks noGrp="1"/>
          </p:cNvPicPr>
          <p:nvPr>
            <p:ph sz="half" idx="1"/>
          </p:nvPr>
        </p:nvPicPr>
        <p:blipFill>
          <a:blip r:embed="rId2"/>
          <a:srcRect/>
          <a:stretch>
            <a:fillRect/>
          </a:stretch>
        </p:blipFill>
        <p:spPr bwMode="auto">
          <a:xfrm>
            <a:off x="571472" y="571480"/>
            <a:ext cx="4038600" cy="2746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p:txBody>
          <a:bodyPr>
            <a:normAutofit/>
          </a:bodyPr>
          <a:lstStyle/>
          <a:p>
            <a:r>
              <a:rPr lang="en-US" dirty="0"/>
              <a:t> Speaking a foreign language you can read papers, magazines and original books by great writers, listen to the music, watch satellite TV Programs. </a:t>
            </a:r>
            <a:endParaRPr lang="ru-RU" dirty="0"/>
          </a:p>
        </p:txBody>
      </p:sp>
      <p:pic>
        <p:nvPicPr>
          <p:cNvPr id="6" name="Рисунок 5" descr="http://telugutips.in/wp-content/uploads/2014/01/benefits-of-listening-the-music.jpg"/>
          <p:cNvPicPr/>
          <p:nvPr/>
        </p:nvPicPr>
        <p:blipFill>
          <a:blip r:embed="rId3"/>
          <a:srcRect/>
          <a:stretch>
            <a:fillRect/>
          </a:stretch>
        </p:blipFill>
        <p:spPr bwMode="auto">
          <a:xfrm>
            <a:off x="1142976" y="3786190"/>
            <a:ext cx="3714776" cy="2783584"/>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b="1" i="1" dirty="0" err="1">
                <a:solidFill>
                  <a:srgbClr val="002060"/>
                </a:solidFill>
              </a:rPr>
              <a:t>The</a:t>
            </a:r>
            <a:r>
              <a:rPr lang="ru-RU" b="1" i="1" dirty="0">
                <a:solidFill>
                  <a:srgbClr val="002060"/>
                </a:solidFill>
              </a:rPr>
              <a:t> </a:t>
            </a:r>
            <a:r>
              <a:rPr lang="ru-RU" b="1" i="1" dirty="0" err="1">
                <a:solidFill>
                  <a:srgbClr val="002060"/>
                </a:solidFill>
              </a:rPr>
              <a:t>aim</a:t>
            </a:r>
            <a:r>
              <a:rPr lang="ru-RU" b="1" i="1" dirty="0">
                <a:solidFill>
                  <a:srgbClr val="002060"/>
                </a:solidFill>
              </a:rPr>
              <a:t> </a:t>
            </a:r>
            <a:r>
              <a:rPr lang="ru-RU" b="1" i="1" dirty="0" err="1">
                <a:solidFill>
                  <a:srgbClr val="002060"/>
                </a:solidFill>
              </a:rPr>
              <a:t>of</a:t>
            </a:r>
            <a:r>
              <a:rPr lang="ru-RU" b="1" i="1" dirty="0">
                <a:solidFill>
                  <a:srgbClr val="002060"/>
                </a:solidFill>
              </a:rPr>
              <a:t> </a:t>
            </a:r>
            <a:r>
              <a:rPr lang="ru-RU" b="1" i="1" dirty="0" err="1">
                <a:solidFill>
                  <a:srgbClr val="002060"/>
                </a:solidFill>
              </a:rPr>
              <a:t>the</a:t>
            </a:r>
            <a:r>
              <a:rPr lang="ru-RU" b="1" i="1" dirty="0">
                <a:solidFill>
                  <a:srgbClr val="002060"/>
                </a:solidFill>
              </a:rPr>
              <a:t> </a:t>
            </a:r>
            <a:r>
              <a:rPr lang="ru-RU" b="1" i="1" dirty="0" err="1">
                <a:solidFill>
                  <a:srgbClr val="002060"/>
                </a:solidFill>
              </a:rPr>
              <a:t>study</a:t>
            </a:r>
            <a:r>
              <a:rPr lang="ru-RU" dirty="0">
                <a:solidFill>
                  <a:srgbClr val="002060"/>
                </a:solidFill>
              </a:rPr>
              <a:t> </a:t>
            </a:r>
          </a:p>
        </p:txBody>
      </p:sp>
      <p:pic>
        <p:nvPicPr>
          <p:cNvPr id="5" name="Содержимое 4" descr="http://kursktv.ru/sites/default/files/studenty.jpg"/>
          <p:cNvPicPr>
            <a:picLocks noGrp="1"/>
          </p:cNvPicPr>
          <p:nvPr>
            <p:ph sz="half" idx="1"/>
          </p:nvPr>
        </p:nvPicPr>
        <p:blipFill>
          <a:blip r:embed="rId2" cstate="print"/>
          <a:srcRect/>
          <a:stretch>
            <a:fillRect/>
          </a:stretch>
        </p:blipFill>
        <p:spPr bwMode="auto">
          <a:xfrm>
            <a:off x="642910" y="1357298"/>
            <a:ext cx="3357586" cy="2286016"/>
          </a:xfrm>
          <a:prstGeom prst="rect">
            <a:avLst/>
          </a:prstGeom>
          <a:ln>
            <a:noFill/>
          </a:ln>
          <a:effectLst>
            <a:outerShdw blurRad="190500" algn="tl" rotWithShape="0">
              <a:srgbClr val="000000">
                <a:alpha val="70000"/>
              </a:srgbClr>
            </a:outerShdw>
          </a:effectLst>
        </p:spPr>
      </p:pic>
      <p:sp>
        <p:nvSpPr>
          <p:cNvPr id="4" name="Содержимое 3"/>
          <p:cNvSpPr>
            <a:spLocks noGrp="1"/>
          </p:cNvSpPr>
          <p:nvPr>
            <p:ph sz="half" idx="2"/>
          </p:nvPr>
        </p:nvSpPr>
        <p:spPr/>
        <p:txBody>
          <a:bodyPr/>
          <a:lstStyle/>
          <a:p>
            <a:r>
              <a:rPr lang="ru-RU" dirty="0" err="1"/>
              <a:t>is</a:t>
            </a:r>
            <a:r>
              <a:rPr lang="ru-RU" dirty="0"/>
              <a:t> </a:t>
            </a:r>
            <a:r>
              <a:rPr lang="ru-RU" dirty="0" err="1"/>
              <a:t>to</a:t>
            </a:r>
            <a:r>
              <a:rPr lang="ru-RU" dirty="0"/>
              <a:t> </a:t>
            </a:r>
            <a:r>
              <a:rPr lang="ru-RU" dirty="0" err="1"/>
              <a:t>examine</a:t>
            </a:r>
            <a:r>
              <a:rPr lang="ru-RU" dirty="0"/>
              <a:t> </a:t>
            </a:r>
            <a:r>
              <a:rPr lang="ru-RU" dirty="0" err="1"/>
              <a:t>the</a:t>
            </a:r>
            <a:r>
              <a:rPr lang="ru-RU" dirty="0"/>
              <a:t> </a:t>
            </a:r>
            <a:r>
              <a:rPr lang="ru-RU" dirty="0" err="1"/>
              <a:t>role</a:t>
            </a:r>
            <a:r>
              <a:rPr lang="ru-RU" dirty="0"/>
              <a:t> </a:t>
            </a:r>
            <a:r>
              <a:rPr lang="ru-RU" dirty="0" err="1"/>
              <a:t>of</a:t>
            </a:r>
            <a:r>
              <a:rPr lang="ru-RU" dirty="0"/>
              <a:t> </a:t>
            </a:r>
            <a:r>
              <a:rPr lang="ru-RU" dirty="0" err="1"/>
              <a:t>English</a:t>
            </a:r>
            <a:r>
              <a:rPr lang="ru-RU" dirty="0"/>
              <a:t> </a:t>
            </a:r>
            <a:r>
              <a:rPr lang="ru-RU" dirty="0" err="1"/>
              <a:t>in</a:t>
            </a:r>
            <a:r>
              <a:rPr lang="ru-RU" dirty="0"/>
              <a:t> </a:t>
            </a:r>
            <a:r>
              <a:rPr lang="ru-RU" dirty="0" err="1"/>
              <a:t>educational</a:t>
            </a:r>
            <a:r>
              <a:rPr lang="ru-RU" dirty="0"/>
              <a:t> </a:t>
            </a:r>
            <a:r>
              <a:rPr lang="ru-RU" dirty="0" err="1"/>
              <a:t>and</a:t>
            </a:r>
            <a:r>
              <a:rPr lang="ru-RU" dirty="0"/>
              <a:t> </a:t>
            </a:r>
            <a:r>
              <a:rPr lang="ru-RU" dirty="0" err="1"/>
              <a:t>professional</a:t>
            </a:r>
            <a:r>
              <a:rPr lang="ru-RU" dirty="0"/>
              <a:t> </a:t>
            </a:r>
            <a:r>
              <a:rPr lang="ru-RU" dirty="0" err="1"/>
              <a:t>activity</a:t>
            </a:r>
            <a:r>
              <a:rPr lang="ru-RU" dirty="0"/>
              <a:t> </a:t>
            </a:r>
            <a:r>
              <a:rPr lang="ru-RU" dirty="0" err="1"/>
              <a:t>of</a:t>
            </a:r>
            <a:r>
              <a:rPr lang="ru-RU" dirty="0"/>
              <a:t> </a:t>
            </a:r>
            <a:r>
              <a:rPr lang="ru-RU" dirty="0" err="1" smtClean="0"/>
              <a:t>students</a:t>
            </a:r>
            <a:r>
              <a:rPr lang="ru-RU" dirty="0" smtClean="0"/>
              <a:t>.</a:t>
            </a:r>
            <a:endParaRPr lang="ru-RU" dirty="0"/>
          </a:p>
        </p:txBody>
      </p:sp>
      <p:pic>
        <p:nvPicPr>
          <p:cNvPr id="6" name="Рисунок 5" descr="http://vector-master.ru/wp-content/uploads/2016/03/students.jpg"/>
          <p:cNvPicPr/>
          <p:nvPr/>
        </p:nvPicPr>
        <p:blipFill>
          <a:blip r:embed="rId3"/>
          <a:srcRect/>
          <a:stretch>
            <a:fillRect/>
          </a:stretch>
        </p:blipFill>
        <p:spPr bwMode="auto">
          <a:xfrm>
            <a:off x="571472" y="4000504"/>
            <a:ext cx="3786214"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https://www.belpressa.ru/media/cache/bf/eb/bfebbc07a11970b28e7d3a07d898d405.jpg"/>
          <p:cNvPicPr/>
          <p:nvPr/>
        </p:nvPicPr>
        <p:blipFill>
          <a:blip r:embed="rId4" cstate="print"/>
          <a:srcRect/>
          <a:stretch>
            <a:fillRect/>
          </a:stretch>
        </p:blipFill>
        <p:spPr bwMode="auto">
          <a:xfrm>
            <a:off x="4786314" y="3929066"/>
            <a:ext cx="3786214" cy="235745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r>
              <a:rPr lang="en-US" b="1" i="1" dirty="0">
                <a:solidFill>
                  <a:srgbClr val="002060"/>
                </a:solidFill>
              </a:rPr>
              <a:t>The tasks of my research work: </a:t>
            </a:r>
            <a:endParaRPr lang="ru-RU" dirty="0">
              <a:solidFill>
                <a:srgbClr val="002060"/>
              </a:solidFill>
            </a:endParaRPr>
          </a:p>
        </p:txBody>
      </p:sp>
      <p:pic>
        <p:nvPicPr>
          <p:cNvPr id="5" name="Содержимое 4" descr="http://avtuh.ru/wp-content/uploads/2015/04/333.jpg"/>
          <p:cNvPicPr>
            <a:picLocks noGrp="1"/>
          </p:cNvPicPr>
          <p:nvPr>
            <p:ph sz="half" idx="1"/>
          </p:nvPr>
        </p:nvPicPr>
        <p:blipFill>
          <a:blip r:embed="rId2"/>
          <a:srcRect/>
          <a:stretch>
            <a:fillRect/>
          </a:stretch>
        </p:blipFill>
        <p:spPr bwMode="auto">
          <a:xfrm>
            <a:off x="714348" y="1214422"/>
            <a:ext cx="4038600" cy="2544318"/>
          </a:xfrm>
          <a:prstGeom prst="rect">
            <a:avLst/>
          </a:prstGeom>
          <a:noFill/>
          <a:ln w="9525">
            <a:noFill/>
            <a:miter lim="800000"/>
            <a:headEnd/>
            <a:tailEnd/>
          </a:ln>
        </p:spPr>
      </p:pic>
      <p:sp>
        <p:nvSpPr>
          <p:cNvPr id="4" name="Содержимое 3"/>
          <p:cNvSpPr>
            <a:spLocks noGrp="1"/>
          </p:cNvSpPr>
          <p:nvPr>
            <p:ph sz="half" idx="2"/>
          </p:nvPr>
        </p:nvSpPr>
        <p:spPr/>
        <p:txBody>
          <a:bodyPr>
            <a:normAutofit/>
          </a:bodyPr>
          <a:lstStyle/>
          <a:p>
            <a:r>
              <a:rPr lang="ru-RU" dirty="0"/>
              <a:t>1) </a:t>
            </a:r>
            <a:r>
              <a:rPr lang="ru-RU" dirty="0" err="1"/>
              <a:t>to</a:t>
            </a:r>
            <a:r>
              <a:rPr lang="ru-RU" dirty="0"/>
              <a:t> </a:t>
            </a:r>
            <a:r>
              <a:rPr lang="ru-RU" dirty="0" err="1"/>
              <a:t>identify</a:t>
            </a:r>
            <a:r>
              <a:rPr lang="ru-RU" dirty="0"/>
              <a:t> </a:t>
            </a:r>
            <a:r>
              <a:rPr lang="ru-RU" dirty="0" err="1"/>
              <a:t>the</a:t>
            </a:r>
            <a:r>
              <a:rPr lang="ru-RU" dirty="0"/>
              <a:t> </a:t>
            </a:r>
            <a:r>
              <a:rPr lang="ru-RU" dirty="0" err="1"/>
              <a:t>main</a:t>
            </a:r>
            <a:r>
              <a:rPr lang="ru-RU" dirty="0"/>
              <a:t> </a:t>
            </a:r>
            <a:r>
              <a:rPr lang="ru-RU" dirty="0" err="1"/>
              <a:t>difficulties</a:t>
            </a:r>
            <a:r>
              <a:rPr lang="ru-RU" dirty="0"/>
              <a:t> </a:t>
            </a:r>
            <a:r>
              <a:rPr lang="ru-RU" dirty="0" err="1"/>
              <a:t>that</a:t>
            </a:r>
            <a:r>
              <a:rPr lang="ru-RU" dirty="0"/>
              <a:t> </a:t>
            </a:r>
            <a:r>
              <a:rPr lang="ru-RU" dirty="0" err="1"/>
              <a:t>students</a:t>
            </a:r>
            <a:r>
              <a:rPr lang="ru-RU" dirty="0"/>
              <a:t> </a:t>
            </a:r>
            <a:r>
              <a:rPr lang="ru-RU" dirty="0" err="1"/>
              <a:t>face</a:t>
            </a:r>
            <a:r>
              <a:rPr lang="ru-RU" dirty="0"/>
              <a:t> </a:t>
            </a:r>
            <a:r>
              <a:rPr lang="ru-RU" dirty="0" err="1"/>
              <a:t>when</a:t>
            </a:r>
            <a:r>
              <a:rPr lang="ru-RU" dirty="0"/>
              <a:t> </a:t>
            </a:r>
            <a:r>
              <a:rPr lang="ru-RU" dirty="0" err="1" smtClean="0"/>
              <a:t>learn</a:t>
            </a:r>
            <a:r>
              <a:rPr lang="ru-RU" dirty="0" smtClean="0"/>
              <a:t> </a:t>
            </a:r>
            <a:r>
              <a:rPr lang="ru-RU" dirty="0" err="1"/>
              <a:t>the</a:t>
            </a:r>
            <a:r>
              <a:rPr lang="ru-RU" dirty="0"/>
              <a:t> </a:t>
            </a:r>
            <a:r>
              <a:rPr lang="ru-RU" dirty="0" err="1"/>
              <a:t>English</a:t>
            </a:r>
            <a:r>
              <a:rPr lang="ru-RU" dirty="0"/>
              <a:t> </a:t>
            </a:r>
            <a:r>
              <a:rPr lang="ru-RU" dirty="0" err="1"/>
              <a:t>language</a:t>
            </a:r>
            <a:r>
              <a:rPr lang="ru-RU" dirty="0"/>
              <a:t>;</a:t>
            </a:r>
            <a:br>
              <a:rPr lang="ru-RU" dirty="0"/>
            </a:br>
            <a:r>
              <a:rPr lang="ru-RU" dirty="0"/>
              <a:t>2) </a:t>
            </a:r>
            <a:r>
              <a:rPr lang="ru-RU" dirty="0" err="1"/>
              <a:t>to</a:t>
            </a:r>
            <a:r>
              <a:rPr lang="ru-RU" dirty="0"/>
              <a:t>  </a:t>
            </a:r>
            <a:r>
              <a:rPr lang="ru-RU" dirty="0" err="1"/>
              <a:t>determine</a:t>
            </a:r>
            <a:r>
              <a:rPr lang="ru-RU" dirty="0"/>
              <a:t> </a:t>
            </a:r>
            <a:r>
              <a:rPr lang="ru-RU" dirty="0" err="1"/>
              <a:t>the</a:t>
            </a:r>
            <a:r>
              <a:rPr lang="ru-RU" dirty="0"/>
              <a:t> </a:t>
            </a:r>
            <a:r>
              <a:rPr lang="ru-RU" dirty="0" err="1"/>
              <a:t>level</a:t>
            </a:r>
            <a:r>
              <a:rPr lang="ru-RU" dirty="0"/>
              <a:t> </a:t>
            </a:r>
            <a:r>
              <a:rPr lang="ru-RU" dirty="0" err="1"/>
              <a:t>of</a:t>
            </a:r>
            <a:r>
              <a:rPr lang="ru-RU" dirty="0"/>
              <a:t> </a:t>
            </a:r>
            <a:r>
              <a:rPr lang="ru-RU" dirty="0" err="1"/>
              <a:t>motivation</a:t>
            </a:r>
            <a:r>
              <a:rPr lang="ru-RU" dirty="0"/>
              <a:t> </a:t>
            </a:r>
            <a:r>
              <a:rPr lang="ru-RU" dirty="0" err="1"/>
              <a:t>of</a:t>
            </a:r>
            <a:r>
              <a:rPr lang="ru-RU" dirty="0"/>
              <a:t> </a:t>
            </a:r>
            <a:r>
              <a:rPr lang="ru-RU" dirty="0" err="1"/>
              <a:t>learning</a:t>
            </a:r>
            <a:r>
              <a:rPr lang="ru-RU" dirty="0"/>
              <a:t> </a:t>
            </a:r>
            <a:r>
              <a:rPr lang="ru-RU" dirty="0" err="1"/>
              <a:t>English</a:t>
            </a:r>
            <a:r>
              <a:rPr lang="ru-RU" dirty="0"/>
              <a:t> </a:t>
            </a:r>
            <a:r>
              <a:rPr lang="ru-RU" dirty="0" err="1"/>
              <a:t>in</a:t>
            </a:r>
            <a:r>
              <a:rPr lang="ru-RU" dirty="0"/>
              <a:t> </a:t>
            </a:r>
            <a:r>
              <a:rPr lang="ru-RU" dirty="0" err="1"/>
              <a:t>educational</a:t>
            </a:r>
            <a:r>
              <a:rPr lang="ru-RU" dirty="0"/>
              <a:t> </a:t>
            </a:r>
            <a:r>
              <a:rPr lang="ru-RU" dirty="0" err="1"/>
              <a:t>and</a:t>
            </a:r>
            <a:r>
              <a:rPr lang="ru-RU" dirty="0"/>
              <a:t> </a:t>
            </a:r>
            <a:r>
              <a:rPr lang="ru-RU" dirty="0" err="1"/>
              <a:t>professional</a:t>
            </a:r>
            <a:r>
              <a:rPr lang="ru-RU" dirty="0"/>
              <a:t> </a:t>
            </a:r>
            <a:r>
              <a:rPr lang="ru-RU" dirty="0" err="1"/>
              <a:t>activity</a:t>
            </a:r>
            <a:r>
              <a:rPr lang="ru-RU" dirty="0"/>
              <a:t> </a:t>
            </a:r>
            <a:r>
              <a:rPr lang="ru-RU" dirty="0" err="1"/>
              <a:t>of</a:t>
            </a:r>
            <a:r>
              <a:rPr lang="ru-RU" dirty="0"/>
              <a:t> </a:t>
            </a:r>
            <a:r>
              <a:rPr lang="ru-RU" dirty="0" err="1" smtClean="0"/>
              <a:t>students</a:t>
            </a:r>
            <a:r>
              <a:rPr lang="ru-RU" dirty="0" smtClean="0"/>
              <a:t>.</a:t>
            </a:r>
            <a:r>
              <a:rPr lang="ru-RU" dirty="0"/>
              <a:t/>
            </a:r>
            <a:br>
              <a:rPr lang="ru-RU" dirty="0"/>
            </a:br>
            <a:endParaRPr lang="ru-RU" dirty="0"/>
          </a:p>
        </p:txBody>
      </p:sp>
      <p:pic>
        <p:nvPicPr>
          <p:cNvPr id="6" name="Рисунок 5" descr="http://teens-xxx.net/images/nospam/nospam_example2.jpeg"/>
          <p:cNvPicPr/>
          <p:nvPr/>
        </p:nvPicPr>
        <p:blipFill>
          <a:blip r:embed="rId3"/>
          <a:srcRect/>
          <a:stretch>
            <a:fillRect/>
          </a:stretch>
        </p:blipFill>
        <p:spPr bwMode="auto">
          <a:xfrm>
            <a:off x="1500166" y="3857628"/>
            <a:ext cx="2571768" cy="213184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solidFill>
                  <a:srgbClr val="002060"/>
                </a:solidFill>
              </a:rPr>
              <a:t>The</a:t>
            </a:r>
            <a:r>
              <a:rPr lang="ru-RU" b="1" i="1" dirty="0">
                <a:solidFill>
                  <a:srgbClr val="002060"/>
                </a:solidFill>
              </a:rPr>
              <a:t> </a:t>
            </a:r>
            <a:r>
              <a:rPr lang="ru-RU" b="1" i="1" dirty="0" err="1">
                <a:solidFill>
                  <a:srgbClr val="002060"/>
                </a:solidFill>
              </a:rPr>
              <a:t>subject</a:t>
            </a:r>
            <a:r>
              <a:rPr lang="ru-RU" b="1" i="1" dirty="0">
                <a:solidFill>
                  <a:srgbClr val="002060"/>
                </a:solidFill>
              </a:rPr>
              <a:t> </a:t>
            </a:r>
            <a:r>
              <a:rPr lang="ru-RU" b="1" i="1" dirty="0" err="1">
                <a:solidFill>
                  <a:srgbClr val="002060"/>
                </a:solidFill>
              </a:rPr>
              <a:t>of</a:t>
            </a:r>
            <a:r>
              <a:rPr lang="ru-RU" b="1" i="1" dirty="0">
                <a:solidFill>
                  <a:srgbClr val="002060"/>
                </a:solidFill>
              </a:rPr>
              <a:t> </a:t>
            </a:r>
            <a:r>
              <a:rPr lang="ru-RU" b="1" i="1" dirty="0" err="1">
                <a:solidFill>
                  <a:srgbClr val="002060"/>
                </a:solidFill>
              </a:rPr>
              <a:t>research</a:t>
            </a:r>
            <a:r>
              <a:rPr lang="ru-RU" dirty="0">
                <a:solidFill>
                  <a:srgbClr val="002060"/>
                </a:solidFill>
              </a:rPr>
              <a:t>: </a:t>
            </a:r>
          </a:p>
        </p:txBody>
      </p:sp>
      <p:pic>
        <p:nvPicPr>
          <p:cNvPr id="5" name="Содержимое 4" descr="http://www.iloveheartstudio.com/_gallery/1500/1lIOyWl.png"/>
          <p:cNvPicPr>
            <a:picLocks noGrp="1"/>
          </p:cNvPicPr>
          <p:nvPr>
            <p:ph sz="half" idx="1"/>
          </p:nvPr>
        </p:nvPicPr>
        <p:blipFill>
          <a:blip r:embed="rId2" cstate="print"/>
          <a:stretch>
            <a:fillRect/>
          </a:stretch>
        </p:blipFill>
        <p:spPr bwMode="auto">
          <a:xfrm>
            <a:off x="301625" y="1693069"/>
            <a:ext cx="4038600" cy="4038600"/>
          </a:xfrm>
          <a:prstGeom prst="rect">
            <a:avLst/>
          </a:prstGeom>
          <a:noFill/>
          <a:ln w="9525">
            <a:noFill/>
            <a:miter lim="800000"/>
            <a:headEnd/>
            <a:tailEnd/>
          </a:ln>
        </p:spPr>
      </p:pic>
      <p:sp>
        <p:nvSpPr>
          <p:cNvPr id="4" name="Содержимое 3"/>
          <p:cNvSpPr>
            <a:spLocks noGrp="1"/>
          </p:cNvSpPr>
          <p:nvPr>
            <p:ph sz="half" idx="2"/>
          </p:nvPr>
        </p:nvSpPr>
        <p:spPr/>
        <p:txBody>
          <a:bodyPr/>
          <a:lstStyle/>
          <a:p>
            <a:r>
              <a:rPr lang="ru-RU" dirty="0" smtClean="0"/>
              <a:t> </a:t>
            </a:r>
            <a:r>
              <a:rPr lang="ru-RU" dirty="0" err="1"/>
              <a:t>English</a:t>
            </a:r>
            <a:r>
              <a:rPr lang="ru-RU" dirty="0"/>
              <a:t> </a:t>
            </a:r>
            <a:r>
              <a:rPr lang="ru-RU" dirty="0" err="1"/>
              <a:t>in</a:t>
            </a:r>
            <a:r>
              <a:rPr lang="ru-RU" dirty="0"/>
              <a:t> </a:t>
            </a:r>
            <a:r>
              <a:rPr lang="ru-RU" dirty="0" err="1"/>
              <a:t>scientific</a:t>
            </a:r>
            <a:r>
              <a:rPr lang="ru-RU" dirty="0"/>
              <a:t> </a:t>
            </a:r>
            <a:r>
              <a:rPr lang="ru-RU" dirty="0" err="1"/>
              <a:t>and</a:t>
            </a:r>
            <a:r>
              <a:rPr lang="ru-RU" dirty="0"/>
              <a:t> </a:t>
            </a:r>
            <a:r>
              <a:rPr lang="ru-RU" dirty="0" err="1"/>
              <a:t>professional</a:t>
            </a:r>
            <a:r>
              <a:rPr lang="ru-RU" dirty="0"/>
              <a:t> </a:t>
            </a:r>
            <a:r>
              <a:rPr lang="ru-RU" dirty="0" err="1"/>
              <a:t>activities</a:t>
            </a:r>
            <a:r>
              <a:rPr lang="ru-RU" dirty="0"/>
              <a:t> </a:t>
            </a:r>
            <a:r>
              <a:rPr lang="ru-RU" dirty="0" err="1"/>
              <a:t>of</a:t>
            </a:r>
            <a:r>
              <a:rPr lang="ru-RU" dirty="0"/>
              <a:t> </a:t>
            </a:r>
            <a:r>
              <a:rPr lang="ru-RU" dirty="0" err="1"/>
              <a:t>students</a:t>
            </a:r>
            <a:r>
              <a:rPr lang="ru-RU" dirty="0"/>
              <a:t>.</a:t>
            </a:r>
            <a:br>
              <a:rPr lang="ru-RU" dirty="0"/>
            </a:br>
            <a:endParaRPr lang="ru-RU" dirty="0"/>
          </a:p>
        </p:txBody>
      </p:sp>
      <p:pic>
        <p:nvPicPr>
          <p:cNvPr id="6" name="Рисунок 5" descr="http://www.job.novoch.ru/01082016.jpg"/>
          <p:cNvPicPr/>
          <p:nvPr/>
        </p:nvPicPr>
        <p:blipFill>
          <a:blip r:embed="rId3"/>
          <a:srcRect/>
          <a:stretch>
            <a:fillRect/>
          </a:stretch>
        </p:blipFill>
        <p:spPr bwMode="auto">
          <a:xfrm>
            <a:off x="4714876" y="3214686"/>
            <a:ext cx="4000528" cy="2747969"/>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636</TotalTime>
  <Words>502</Words>
  <Application>Microsoft Office PowerPoint</Application>
  <PresentationFormat>Экран (4:3)</PresentationFormat>
  <Paragraphs>43</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Georgia</vt:lpstr>
      <vt:lpstr>Times New Roman</vt:lpstr>
      <vt:lpstr>Wingdings</vt:lpstr>
      <vt:lpstr>Wingdings 2</vt:lpstr>
      <vt:lpstr>Официальная</vt:lpstr>
      <vt:lpstr>The State Autonomous professional Educational  Institution of the Republic of Buryatia  "Polytechnic College"</vt:lpstr>
      <vt:lpstr>Happy Easter!</vt:lpstr>
      <vt:lpstr>Презентация PowerPoint</vt:lpstr>
      <vt:lpstr>Why do we learn English?</vt:lpstr>
      <vt:lpstr>Презентация PowerPoint</vt:lpstr>
      <vt:lpstr>Презентация PowerPoint</vt:lpstr>
      <vt:lpstr> The aim of the study </vt:lpstr>
      <vt:lpstr> The tasks of my research work: </vt:lpstr>
      <vt:lpstr>The subject of research: </vt:lpstr>
      <vt:lpstr>The object of research:</vt:lpstr>
      <vt:lpstr>Hypothesis:</vt:lpstr>
      <vt:lpstr> Methods of study:</vt:lpstr>
      <vt:lpstr> My future profession </vt:lpstr>
      <vt:lpstr>Презентация PowerPoint</vt:lpstr>
      <vt:lpstr>Презентация PowerPoint</vt:lpstr>
      <vt:lpstr>Презентация PowerPoint</vt:lpstr>
      <vt:lpstr>Презентация PowerPoint</vt:lpstr>
      <vt:lpstr>Презентация PowerPoint</vt:lpstr>
      <vt:lpstr>         Practical studies in the form of a questionnaire among students group «Cook, confectioner»</vt:lpstr>
      <vt:lpstr>The results of the study</vt:lpstr>
      <vt:lpstr>In conclusion</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Autonomous professional Educational  Institution of the Republic of Buryatia  "Polytechnic College"</dc:title>
  <dc:creator>ПК</dc:creator>
  <cp:lastModifiedBy>user</cp:lastModifiedBy>
  <cp:revision>60</cp:revision>
  <dcterms:created xsi:type="dcterms:W3CDTF">2017-03-29T06:34:06Z</dcterms:created>
  <dcterms:modified xsi:type="dcterms:W3CDTF">2020-11-02T08:00:44Z</dcterms:modified>
</cp:coreProperties>
</file>