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5"/>
  </p:notesMasterIdLst>
  <p:sldIdLst>
    <p:sldId id="263" r:id="rId2"/>
    <p:sldId id="256" r:id="rId3"/>
    <p:sldId id="257" r:id="rId4"/>
    <p:sldId id="265" r:id="rId5"/>
    <p:sldId id="267" r:id="rId6"/>
    <p:sldId id="271" r:id="rId7"/>
    <p:sldId id="273" r:id="rId8"/>
    <p:sldId id="269" r:id="rId9"/>
    <p:sldId id="259" r:id="rId10"/>
    <p:sldId id="260" r:id="rId11"/>
    <p:sldId id="261" r:id="rId12"/>
    <p:sldId id="262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133" autoAdjust="0"/>
    <p:restoredTop sz="94129" autoAdjust="0"/>
  </p:normalViewPr>
  <p:slideViewPr>
    <p:cSldViewPr snapToGrid="0">
      <p:cViewPr>
        <p:scale>
          <a:sx n="80" d="100"/>
          <a:sy n="80" d="100"/>
        </p:scale>
        <p:origin x="-57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41.jpeg"/><Relationship Id="rId1" Type="http://schemas.openxmlformats.org/officeDocument/2006/relationships/image" Target="../media/image41.jpeg"/><Relationship Id="rId5" Type="http://schemas.openxmlformats.org/officeDocument/2006/relationships/image" Target="../media/image171.jpeg"/><Relationship Id="rId4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84727-1A06-4473-8A04-E13A48E8C16A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A391EAAC-3CA0-48D4-9E61-DE9B9E4DADF4}">
      <dgm:prSet phldrT="[Текст]" custT="1"/>
      <dgm:spPr/>
      <dgm:t>
        <a:bodyPr/>
        <a:lstStyle/>
        <a:p>
          <a:r>
            <a:rPr lang="ru-RU" sz="2000" dirty="0" smtClean="0"/>
            <a:t>проверять органолептическим способом качество продуктов и блюд</a:t>
          </a:r>
          <a:endParaRPr lang="ru-RU" sz="2000" dirty="0"/>
        </a:p>
      </dgm:t>
    </dgm:pt>
    <dgm:pt modelId="{FE98331B-012F-4828-9164-6B43F0BFE69E}" type="parTrans" cxnId="{2A96C607-44A7-4EBC-96DF-C1537AAD67B6}">
      <dgm:prSet/>
      <dgm:spPr/>
      <dgm:t>
        <a:bodyPr/>
        <a:lstStyle/>
        <a:p>
          <a:endParaRPr lang="ru-RU"/>
        </a:p>
      </dgm:t>
    </dgm:pt>
    <dgm:pt modelId="{4088E35C-1260-4BDC-A7C9-55B1C71A0A65}" type="sibTrans" cxnId="{2A96C607-44A7-4EBC-96DF-C1537AAD67B6}">
      <dgm:prSet/>
      <dgm:spPr/>
      <dgm:t>
        <a:bodyPr/>
        <a:lstStyle/>
        <a:p>
          <a:endParaRPr lang="ru-RU"/>
        </a:p>
      </dgm:t>
    </dgm:pt>
    <dgm:pt modelId="{100865EB-A54F-4EEC-9342-45D34E59D0ED}">
      <dgm:prSet phldrT="[Текст]" custT="1"/>
      <dgm:spPr/>
      <dgm:t>
        <a:bodyPr/>
        <a:lstStyle/>
        <a:p>
          <a:r>
            <a:rPr lang="ru-RU" sz="2000" dirty="0" smtClean="0"/>
            <a:t>использовать различные технологии приготовления и оформления блюд</a:t>
          </a:r>
          <a:endParaRPr lang="ru-RU" sz="2000" dirty="0"/>
        </a:p>
      </dgm:t>
    </dgm:pt>
    <dgm:pt modelId="{FC864604-4288-4EF6-AEBF-EF79F52C45EE}" type="parTrans" cxnId="{03391A3B-2188-4DE9-A4A6-62AFE49BC839}">
      <dgm:prSet/>
      <dgm:spPr/>
      <dgm:t>
        <a:bodyPr/>
        <a:lstStyle/>
        <a:p>
          <a:endParaRPr lang="ru-RU"/>
        </a:p>
      </dgm:t>
    </dgm:pt>
    <dgm:pt modelId="{DFBED272-75D7-400A-B53F-A64669CB6864}" type="sibTrans" cxnId="{03391A3B-2188-4DE9-A4A6-62AFE49BC839}">
      <dgm:prSet/>
      <dgm:spPr/>
      <dgm:t>
        <a:bodyPr/>
        <a:lstStyle/>
        <a:p>
          <a:endParaRPr lang="ru-RU"/>
        </a:p>
      </dgm:t>
    </dgm:pt>
    <dgm:pt modelId="{29212BBE-52B5-4BC1-B2F8-0AA9E046F601}">
      <dgm:prSet phldrT="[Текст]" custT="1"/>
      <dgm:spPr/>
      <dgm:t>
        <a:bodyPr/>
        <a:lstStyle/>
        <a:p>
          <a:r>
            <a:rPr lang="ru-RU" sz="2000" dirty="0" smtClean="0"/>
            <a:t>определять их соответствие технологическим требованиям готовой продукции</a:t>
          </a:r>
          <a:endParaRPr lang="ru-RU" sz="2000" dirty="0"/>
        </a:p>
      </dgm:t>
    </dgm:pt>
    <dgm:pt modelId="{61676994-396C-4EBF-A94E-0A24D0DD9072}" type="parTrans" cxnId="{6B7F8904-4F22-4986-A0F4-E60A4DD12BDC}">
      <dgm:prSet/>
      <dgm:spPr/>
      <dgm:t>
        <a:bodyPr/>
        <a:lstStyle/>
        <a:p>
          <a:endParaRPr lang="ru-RU"/>
        </a:p>
      </dgm:t>
    </dgm:pt>
    <dgm:pt modelId="{0ED49B10-5817-4BFE-8E7D-DF4E01FDEC60}" type="sibTrans" cxnId="{6B7F8904-4F22-4986-A0F4-E60A4DD12BDC}">
      <dgm:prSet/>
      <dgm:spPr/>
      <dgm:t>
        <a:bodyPr/>
        <a:lstStyle/>
        <a:p>
          <a:endParaRPr lang="ru-RU"/>
        </a:p>
      </dgm:t>
    </dgm:pt>
    <dgm:pt modelId="{063551DC-5169-4B40-8E30-2855165F1601}">
      <dgm:prSet phldrT="[Текст]" custT="1"/>
      <dgm:spPr/>
      <dgm:t>
        <a:bodyPr/>
        <a:lstStyle/>
        <a:p>
          <a:r>
            <a:rPr lang="ru-RU" sz="1800" dirty="0" smtClean="0"/>
            <a:t>выбирать производственный инвентарь и оборудование для подготовки сырья и приготовления блюд</a:t>
          </a:r>
          <a:endParaRPr lang="ru-RU" sz="1800" dirty="0"/>
        </a:p>
      </dgm:t>
    </dgm:pt>
    <dgm:pt modelId="{A283B6CA-C38E-4BBD-8C13-AEEF39E7AE08}" type="parTrans" cxnId="{53171FE3-9166-43AD-B223-366C05B34D73}">
      <dgm:prSet/>
      <dgm:spPr/>
      <dgm:t>
        <a:bodyPr/>
        <a:lstStyle/>
        <a:p>
          <a:endParaRPr lang="ru-RU"/>
        </a:p>
      </dgm:t>
    </dgm:pt>
    <dgm:pt modelId="{03BB420F-544D-4BF9-8C37-EBA300207B4B}" type="sibTrans" cxnId="{53171FE3-9166-43AD-B223-366C05B34D73}">
      <dgm:prSet/>
      <dgm:spPr/>
      <dgm:t>
        <a:bodyPr/>
        <a:lstStyle/>
        <a:p>
          <a:endParaRPr lang="ru-RU"/>
        </a:p>
      </dgm:t>
    </dgm:pt>
    <dgm:pt modelId="{E1CE4B21-EE5E-4631-BCF3-A623DB6F8A06}">
      <dgm:prSet phldrT="[Текст]" custT="1"/>
      <dgm:spPr/>
      <dgm:t>
        <a:bodyPr/>
        <a:lstStyle/>
        <a:p>
          <a:r>
            <a:rPr lang="ru-RU" sz="2000" dirty="0" smtClean="0"/>
            <a:t>охлаждать, замораживать, размораживать и разогревать различные компоненты пищи</a:t>
          </a:r>
          <a:endParaRPr lang="ru-RU" sz="2000" dirty="0"/>
        </a:p>
      </dgm:t>
    </dgm:pt>
    <dgm:pt modelId="{D6BF0FB1-B4E2-4A98-87D4-6D283334D8DC}" type="parTrans" cxnId="{A1E11809-5847-46FC-A4D7-D465D4526CE7}">
      <dgm:prSet/>
      <dgm:spPr/>
      <dgm:t>
        <a:bodyPr/>
        <a:lstStyle/>
        <a:p>
          <a:endParaRPr lang="ru-RU"/>
        </a:p>
      </dgm:t>
    </dgm:pt>
    <dgm:pt modelId="{734B5F45-DBE5-4837-8988-828EE2C29BA5}" type="sibTrans" cxnId="{A1E11809-5847-46FC-A4D7-D465D4526CE7}">
      <dgm:prSet/>
      <dgm:spPr/>
      <dgm:t>
        <a:bodyPr/>
        <a:lstStyle/>
        <a:p>
          <a:endParaRPr lang="ru-RU"/>
        </a:p>
      </dgm:t>
    </dgm:pt>
    <dgm:pt modelId="{BE040E24-FCCB-4852-90D2-8C2EC1C53E4F}" type="pres">
      <dgm:prSet presAssocID="{CBD84727-1A06-4473-8A04-E13A48E8C16A}" presName="Name0" presStyleCnt="0">
        <dgm:presLayoutVars>
          <dgm:dir/>
          <dgm:resizeHandles val="exact"/>
        </dgm:presLayoutVars>
      </dgm:prSet>
      <dgm:spPr/>
    </dgm:pt>
    <dgm:pt modelId="{2167E351-27ED-4C7A-9D50-FC80C2B37611}" type="pres">
      <dgm:prSet presAssocID="{CBD84727-1A06-4473-8A04-E13A48E8C16A}" presName="fgShape" presStyleLbl="fgShp" presStyleIdx="0" presStyleCnt="1" custFlipVert="1" custFlipHor="1" custScaleX="105438" custScaleY="148388" custLinFactNeighborX="-200" custLinFactNeighborY="3157"/>
      <dgm:spPr/>
      <dgm:t>
        <a:bodyPr/>
        <a:lstStyle/>
        <a:p>
          <a:endParaRPr lang="ru-RU"/>
        </a:p>
      </dgm:t>
    </dgm:pt>
    <dgm:pt modelId="{A46755D2-EA3E-4842-80D5-CBD5E9364E5A}" type="pres">
      <dgm:prSet presAssocID="{CBD84727-1A06-4473-8A04-E13A48E8C16A}" presName="linComp" presStyleCnt="0"/>
      <dgm:spPr/>
    </dgm:pt>
    <dgm:pt modelId="{3C4464BF-5B0D-452C-BAA1-D6B22CC0AED0}" type="pres">
      <dgm:prSet presAssocID="{A391EAAC-3CA0-48D4-9E61-DE9B9E4DADF4}" presName="compNode" presStyleCnt="0"/>
      <dgm:spPr/>
    </dgm:pt>
    <dgm:pt modelId="{BB1A6A52-980E-4B95-ADD9-5CC61436F48A}" type="pres">
      <dgm:prSet presAssocID="{A391EAAC-3CA0-48D4-9E61-DE9B9E4DADF4}" presName="bkgdShape" presStyleLbl="node1" presStyleIdx="0" presStyleCnt="5"/>
      <dgm:spPr/>
      <dgm:t>
        <a:bodyPr/>
        <a:lstStyle/>
        <a:p>
          <a:endParaRPr lang="ru-RU"/>
        </a:p>
      </dgm:t>
    </dgm:pt>
    <dgm:pt modelId="{E6756B21-E06C-4D87-AC88-2A0AD816C36B}" type="pres">
      <dgm:prSet presAssocID="{A391EAAC-3CA0-48D4-9E61-DE9B9E4DADF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51BDD-6492-40AC-B707-2A2CA7523902}" type="pres">
      <dgm:prSet presAssocID="{A391EAAC-3CA0-48D4-9E61-DE9B9E4DADF4}" presName="invisiNode" presStyleLbl="node1" presStyleIdx="0" presStyleCnt="5"/>
      <dgm:spPr/>
    </dgm:pt>
    <dgm:pt modelId="{AFC572F4-5E95-4EE8-9C3F-4910A7DA31F4}" type="pres">
      <dgm:prSet presAssocID="{A391EAAC-3CA0-48D4-9E61-DE9B9E4DADF4}" presName="imagNode" presStyleLbl="fgImgPlace1" presStyleIdx="0" presStyleCnt="5" custLinFactNeighborY="251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E679AE22-A914-4624-BBD4-FA310B99D615}" type="pres">
      <dgm:prSet presAssocID="{4088E35C-1260-4BDC-A7C9-55B1C71A0A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3BECD3-BC82-4A5C-806F-F43C9E3AAD35}" type="pres">
      <dgm:prSet presAssocID="{063551DC-5169-4B40-8E30-2855165F1601}" presName="compNode" presStyleCnt="0"/>
      <dgm:spPr/>
    </dgm:pt>
    <dgm:pt modelId="{A3DB871D-1831-4A41-9E15-7DE38226F05E}" type="pres">
      <dgm:prSet presAssocID="{063551DC-5169-4B40-8E30-2855165F1601}" presName="bkgdShape" presStyleLbl="node1" presStyleIdx="1" presStyleCnt="5"/>
      <dgm:spPr/>
      <dgm:t>
        <a:bodyPr/>
        <a:lstStyle/>
        <a:p>
          <a:endParaRPr lang="ru-RU"/>
        </a:p>
      </dgm:t>
    </dgm:pt>
    <dgm:pt modelId="{6C90D07A-4723-48AC-BE4A-2535401DDA4E}" type="pres">
      <dgm:prSet presAssocID="{063551DC-5169-4B40-8E30-2855165F160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ECBF3-DBE5-4227-938B-06FDE9816706}" type="pres">
      <dgm:prSet presAssocID="{063551DC-5169-4B40-8E30-2855165F1601}" presName="invisiNode" presStyleLbl="node1" presStyleIdx="1" presStyleCnt="5"/>
      <dgm:spPr/>
    </dgm:pt>
    <dgm:pt modelId="{A6EF7B84-C9AA-408D-B37A-CF700BE3C9E1}" type="pres">
      <dgm:prSet presAssocID="{063551DC-5169-4B40-8E30-2855165F1601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63B4A4A7-1E8D-44D9-88C4-3FE6D8103DC3}" type="pres">
      <dgm:prSet presAssocID="{03BB420F-544D-4BF9-8C37-EBA300207B4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927C93-7513-4D4B-A743-87B76C0448AA}" type="pres">
      <dgm:prSet presAssocID="{E1CE4B21-EE5E-4631-BCF3-A623DB6F8A06}" presName="compNode" presStyleCnt="0"/>
      <dgm:spPr/>
    </dgm:pt>
    <dgm:pt modelId="{3C17755E-FE9F-4610-9CD4-8348B5212E15}" type="pres">
      <dgm:prSet presAssocID="{E1CE4B21-EE5E-4631-BCF3-A623DB6F8A06}" presName="bkgdShape" presStyleLbl="node1" presStyleIdx="2" presStyleCnt="5"/>
      <dgm:spPr/>
      <dgm:t>
        <a:bodyPr/>
        <a:lstStyle/>
        <a:p>
          <a:endParaRPr lang="ru-RU"/>
        </a:p>
      </dgm:t>
    </dgm:pt>
    <dgm:pt modelId="{9580CC3B-1A8E-48B4-834C-898F73267A60}" type="pres">
      <dgm:prSet presAssocID="{E1CE4B21-EE5E-4631-BCF3-A623DB6F8A06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0908A-187B-4010-B93A-6993C0DDB125}" type="pres">
      <dgm:prSet presAssocID="{E1CE4B21-EE5E-4631-BCF3-A623DB6F8A06}" presName="invisiNode" presStyleLbl="node1" presStyleIdx="2" presStyleCnt="5"/>
      <dgm:spPr/>
    </dgm:pt>
    <dgm:pt modelId="{5E78ED57-665D-4A7C-8922-8F104317D4FD}" type="pres">
      <dgm:prSet presAssocID="{E1CE4B21-EE5E-4631-BCF3-A623DB6F8A06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2072DEE5-B723-4DC8-8BF9-E4A839C0B610}" type="pres">
      <dgm:prSet presAssocID="{734B5F45-DBE5-4837-8988-828EE2C29BA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4B81791-6CB8-47CC-9EEC-78E359F4556B}" type="pres">
      <dgm:prSet presAssocID="{100865EB-A54F-4EEC-9342-45D34E59D0ED}" presName="compNode" presStyleCnt="0"/>
      <dgm:spPr/>
    </dgm:pt>
    <dgm:pt modelId="{4CE3E92A-0BB7-4153-A121-85D845845721}" type="pres">
      <dgm:prSet presAssocID="{100865EB-A54F-4EEC-9342-45D34E59D0ED}" presName="bkgdShape" presStyleLbl="node1" presStyleIdx="3" presStyleCnt="5"/>
      <dgm:spPr/>
      <dgm:t>
        <a:bodyPr/>
        <a:lstStyle/>
        <a:p>
          <a:endParaRPr lang="ru-RU"/>
        </a:p>
      </dgm:t>
    </dgm:pt>
    <dgm:pt modelId="{88AF7991-EC8F-4170-82D4-9DA064BDCAD3}" type="pres">
      <dgm:prSet presAssocID="{100865EB-A54F-4EEC-9342-45D34E59D0ED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9BD91-70AA-4DE3-8435-5013C1FC3F58}" type="pres">
      <dgm:prSet presAssocID="{100865EB-A54F-4EEC-9342-45D34E59D0ED}" presName="invisiNode" presStyleLbl="node1" presStyleIdx="3" presStyleCnt="5"/>
      <dgm:spPr/>
    </dgm:pt>
    <dgm:pt modelId="{AB641CEA-87FA-4298-80F2-7C777E898FBA}" type="pres">
      <dgm:prSet presAssocID="{100865EB-A54F-4EEC-9342-45D34E59D0ED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955B1392-EDC2-4F69-AB7B-5FA2280BCCF0}" type="pres">
      <dgm:prSet presAssocID="{DFBED272-75D7-400A-B53F-A64669CB68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4788B8-D473-45B6-98B6-B0DF37B55366}" type="pres">
      <dgm:prSet presAssocID="{29212BBE-52B5-4BC1-B2F8-0AA9E046F601}" presName="compNode" presStyleCnt="0"/>
      <dgm:spPr/>
    </dgm:pt>
    <dgm:pt modelId="{1E802C4C-1E83-4048-B6F0-AE9BB73BA81D}" type="pres">
      <dgm:prSet presAssocID="{29212BBE-52B5-4BC1-B2F8-0AA9E046F601}" presName="bkgdShape" presStyleLbl="node1" presStyleIdx="4" presStyleCnt="5" custLinFactNeighborX="2154"/>
      <dgm:spPr/>
      <dgm:t>
        <a:bodyPr/>
        <a:lstStyle/>
        <a:p>
          <a:endParaRPr lang="ru-RU"/>
        </a:p>
      </dgm:t>
    </dgm:pt>
    <dgm:pt modelId="{046DEA74-C321-4F3E-81C7-196CB5C2A5A9}" type="pres">
      <dgm:prSet presAssocID="{29212BBE-52B5-4BC1-B2F8-0AA9E046F60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2AB1B-5EB1-46A9-8A6C-5888BB10F116}" type="pres">
      <dgm:prSet presAssocID="{29212BBE-52B5-4BC1-B2F8-0AA9E046F601}" presName="invisiNode" presStyleLbl="node1" presStyleIdx="4" presStyleCnt="5"/>
      <dgm:spPr/>
    </dgm:pt>
    <dgm:pt modelId="{6DC95011-6323-4626-A09E-6BA8C8C98B8D}" type="pres">
      <dgm:prSet presAssocID="{29212BBE-52B5-4BC1-B2F8-0AA9E046F601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6B7F8904-4F22-4986-A0F4-E60A4DD12BDC}" srcId="{CBD84727-1A06-4473-8A04-E13A48E8C16A}" destId="{29212BBE-52B5-4BC1-B2F8-0AA9E046F601}" srcOrd="4" destOrd="0" parTransId="{61676994-396C-4EBF-A94E-0A24D0DD9072}" sibTransId="{0ED49B10-5817-4BFE-8E7D-DF4E01FDEC60}"/>
    <dgm:cxn modelId="{579DD8E0-F741-446C-BA2C-C71409489A0E}" type="presOf" srcId="{100865EB-A54F-4EEC-9342-45D34E59D0ED}" destId="{88AF7991-EC8F-4170-82D4-9DA064BDCAD3}" srcOrd="1" destOrd="0" presId="urn:microsoft.com/office/officeart/2005/8/layout/hList7#1"/>
    <dgm:cxn modelId="{03391A3B-2188-4DE9-A4A6-62AFE49BC839}" srcId="{CBD84727-1A06-4473-8A04-E13A48E8C16A}" destId="{100865EB-A54F-4EEC-9342-45D34E59D0ED}" srcOrd="3" destOrd="0" parTransId="{FC864604-4288-4EF6-AEBF-EF79F52C45EE}" sibTransId="{DFBED272-75D7-400A-B53F-A64669CB6864}"/>
    <dgm:cxn modelId="{5986C802-901A-48C9-B1A6-271602D6F18C}" type="presOf" srcId="{E1CE4B21-EE5E-4631-BCF3-A623DB6F8A06}" destId="{9580CC3B-1A8E-48B4-834C-898F73267A60}" srcOrd="1" destOrd="0" presId="urn:microsoft.com/office/officeart/2005/8/layout/hList7#1"/>
    <dgm:cxn modelId="{2A96C607-44A7-4EBC-96DF-C1537AAD67B6}" srcId="{CBD84727-1A06-4473-8A04-E13A48E8C16A}" destId="{A391EAAC-3CA0-48D4-9E61-DE9B9E4DADF4}" srcOrd="0" destOrd="0" parTransId="{FE98331B-012F-4828-9164-6B43F0BFE69E}" sibTransId="{4088E35C-1260-4BDC-A7C9-55B1C71A0A65}"/>
    <dgm:cxn modelId="{3062D3DA-6CD9-45B9-8580-760347B0C1E5}" type="presOf" srcId="{E1CE4B21-EE5E-4631-BCF3-A623DB6F8A06}" destId="{3C17755E-FE9F-4610-9CD4-8348B5212E15}" srcOrd="0" destOrd="0" presId="urn:microsoft.com/office/officeart/2005/8/layout/hList7#1"/>
    <dgm:cxn modelId="{9F6266AB-6507-43EB-9154-A7B098D6C687}" type="presOf" srcId="{A391EAAC-3CA0-48D4-9E61-DE9B9E4DADF4}" destId="{E6756B21-E06C-4D87-AC88-2A0AD816C36B}" srcOrd="1" destOrd="0" presId="urn:microsoft.com/office/officeart/2005/8/layout/hList7#1"/>
    <dgm:cxn modelId="{A1E11809-5847-46FC-A4D7-D465D4526CE7}" srcId="{CBD84727-1A06-4473-8A04-E13A48E8C16A}" destId="{E1CE4B21-EE5E-4631-BCF3-A623DB6F8A06}" srcOrd="2" destOrd="0" parTransId="{D6BF0FB1-B4E2-4A98-87D4-6D283334D8DC}" sibTransId="{734B5F45-DBE5-4837-8988-828EE2C29BA5}"/>
    <dgm:cxn modelId="{CAF9D508-1496-4E23-9997-1CA7F6F0260F}" type="presOf" srcId="{29212BBE-52B5-4BC1-B2F8-0AA9E046F601}" destId="{1E802C4C-1E83-4048-B6F0-AE9BB73BA81D}" srcOrd="0" destOrd="0" presId="urn:microsoft.com/office/officeart/2005/8/layout/hList7#1"/>
    <dgm:cxn modelId="{0F5DC36A-B28B-49C9-9112-0519C8C9254D}" type="presOf" srcId="{29212BBE-52B5-4BC1-B2F8-0AA9E046F601}" destId="{046DEA74-C321-4F3E-81C7-196CB5C2A5A9}" srcOrd="1" destOrd="0" presId="urn:microsoft.com/office/officeart/2005/8/layout/hList7#1"/>
    <dgm:cxn modelId="{CE50266E-6CCC-4815-886A-FD16347CCF05}" type="presOf" srcId="{100865EB-A54F-4EEC-9342-45D34E59D0ED}" destId="{4CE3E92A-0BB7-4153-A121-85D845845721}" srcOrd="0" destOrd="0" presId="urn:microsoft.com/office/officeart/2005/8/layout/hList7#1"/>
    <dgm:cxn modelId="{7AEC6234-450F-4E6B-A9CB-CF6ADED70A15}" type="presOf" srcId="{A391EAAC-3CA0-48D4-9E61-DE9B9E4DADF4}" destId="{BB1A6A52-980E-4B95-ADD9-5CC61436F48A}" srcOrd="0" destOrd="0" presId="urn:microsoft.com/office/officeart/2005/8/layout/hList7#1"/>
    <dgm:cxn modelId="{5EB3ACA9-1399-4B23-B5C8-E5E1CC1D88BA}" type="presOf" srcId="{734B5F45-DBE5-4837-8988-828EE2C29BA5}" destId="{2072DEE5-B723-4DC8-8BF9-E4A839C0B610}" srcOrd="0" destOrd="0" presId="urn:microsoft.com/office/officeart/2005/8/layout/hList7#1"/>
    <dgm:cxn modelId="{53171FE3-9166-43AD-B223-366C05B34D73}" srcId="{CBD84727-1A06-4473-8A04-E13A48E8C16A}" destId="{063551DC-5169-4B40-8E30-2855165F1601}" srcOrd="1" destOrd="0" parTransId="{A283B6CA-C38E-4BBD-8C13-AEEF39E7AE08}" sibTransId="{03BB420F-544D-4BF9-8C37-EBA300207B4B}"/>
    <dgm:cxn modelId="{6F1CF40B-77EC-471D-97FB-62560043A152}" type="presOf" srcId="{063551DC-5169-4B40-8E30-2855165F1601}" destId="{A3DB871D-1831-4A41-9E15-7DE38226F05E}" srcOrd="0" destOrd="0" presId="urn:microsoft.com/office/officeart/2005/8/layout/hList7#1"/>
    <dgm:cxn modelId="{6AA04E96-7EFC-40A6-82B7-525F17F2966F}" type="presOf" srcId="{DFBED272-75D7-400A-B53F-A64669CB6864}" destId="{955B1392-EDC2-4F69-AB7B-5FA2280BCCF0}" srcOrd="0" destOrd="0" presId="urn:microsoft.com/office/officeart/2005/8/layout/hList7#1"/>
    <dgm:cxn modelId="{C571D5D0-4C8A-4090-B592-ECF9AEE57E8D}" type="presOf" srcId="{4088E35C-1260-4BDC-A7C9-55B1C71A0A65}" destId="{E679AE22-A914-4624-BBD4-FA310B99D615}" srcOrd="0" destOrd="0" presId="urn:microsoft.com/office/officeart/2005/8/layout/hList7#1"/>
    <dgm:cxn modelId="{E485F38F-50FD-428E-915D-A36201267BD3}" type="presOf" srcId="{03BB420F-544D-4BF9-8C37-EBA300207B4B}" destId="{63B4A4A7-1E8D-44D9-88C4-3FE6D8103DC3}" srcOrd="0" destOrd="0" presId="urn:microsoft.com/office/officeart/2005/8/layout/hList7#1"/>
    <dgm:cxn modelId="{5802ACA0-2A9D-4738-BC63-F3B37DC18C15}" type="presOf" srcId="{063551DC-5169-4B40-8E30-2855165F1601}" destId="{6C90D07A-4723-48AC-BE4A-2535401DDA4E}" srcOrd="1" destOrd="0" presId="urn:microsoft.com/office/officeart/2005/8/layout/hList7#1"/>
    <dgm:cxn modelId="{04420302-AFF7-4D88-947C-356EDB5F3438}" type="presOf" srcId="{CBD84727-1A06-4473-8A04-E13A48E8C16A}" destId="{BE040E24-FCCB-4852-90D2-8C2EC1C53E4F}" srcOrd="0" destOrd="0" presId="urn:microsoft.com/office/officeart/2005/8/layout/hList7#1"/>
    <dgm:cxn modelId="{D82C7F8E-1CA2-4F12-A699-391BD1C059A9}" type="presParOf" srcId="{BE040E24-FCCB-4852-90D2-8C2EC1C53E4F}" destId="{2167E351-27ED-4C7A-9D50-FC80C2B37611}" srcOrd="0" destOrd="0" presId="urn:microsoft.com/office/officeart/2005/8/layout/hList7#1"/>
    <dgm:cxn modelId="{B7B3A14D-E19B-4C9B-887A-A27E98CB268F}" type="presParOf" srcId="{BE040E24-FCCB-4852-90D2-8C2EC1C53E4F}" destId="{A46755D2-EA3E-4842-80D5-CBD5E9364E5A}" srcOrd="1" destOrd="0" presId="urn:microsoft.com/office/officeart/2005/8/layout/hList7#1"/>
    <dgm:cxn modelId="{9AE600BB-BCAD-4BAD-A107-7152E800167F}" type="presParOf" srcId="{A46755D2-EA3E-4842-80D5-CBD5E9364E5A}" destId="{3C4464BF-5B0D-452C-BAA1-D6B22CC0AED0}" srcOrd="0" destOrd="0" presId="urn:microsoft.com/office/officeart/2005/8/layout/hList7#1"/>
    <dgm:cxn modelId="{0FCFD9C7-3D12-4D6C-B54B-8BCA4EA107DD}" type="presParOf" srcId="{3C4464BF-5B0D-452C-BAA1-D6B22CC0AED0}" destId="{BB1A6A52-980E-4B95-ADD9-5CC61436F48A}" srcOrd="0" destOrd="0" presId="urn:microsoft.com/office/officeart/2005/8/layout/hList7#1"/>
    <dgm:cxn modelId="{82F6FD4C-A621-4971-A236-3CEDA75D768F}" type="presParOf" srcId="{3C4464BF-5B0D-452C-BAA1-D6B22CC0AED0}" destId="{E6756B21-E06C-4D87-AC88-2A0AD816C36B}" srcOrd="1" destOrd="0" presId="urn:microsoft.com/office/officeart/2005/8/layout/hList7#1"/>
    <dgm:cxn modelId="{C34408D6-57DC-4905-9D58-EA6971D4B745}" type="presParOf" srcId="{3C4464BF-5B0D-452C-BAA1-D6B22CC0AED0}" destId="{14751BDD-6492-40AC-B707-2A2CA7523902}" srcOrd="2" destOrd="0" presId="urn:microsoft.com/office/officeart/2005/8/layout/hList7#1"/>
    <dgm:cxn modelId="{D4446B94-BF70-4C82-9461-18BEA901BA53}" type="presParOf" srcId="{3C4464BF-5B0D-452C-BAA1-D6B22CC0AED0}" destId="{AFC572F4-5E95-4EE8-9C3F-4910A7DA31F4}" srcOrd="3" destOrd="0" presId="urn:microsoft.com/office/officeart/2005/8/layout/hList7#1"/>
    <dgm:cxn modelId="{AFA6B9A3-C35A-44A1-B798-971347301E24}" type="presParOf" srcId="{A46755D2-EA3E-4842-80D5-CBD5E9364E5A}" destId="{E679AE22-A914-4624-BBD4-FA310B99D615}" srcOrd="1" destOrd="0" presId="urn:microsoft.com/office/officeart/2005/8/layout/hList7#1"/>
    <dgm:cxn modelId="{D331F84E-9B1B-4730-A371-893582B7321E}" type="presParOf" srcId="{A46755D2-EA3E-4842-80D5-CBD5E9364E5A}" destId="{523BECD3-BC82-4A5C-806F-F43C9E3AAD35}" srcOrd="2" destOrd="0" presId="urn:microsoft.com/office/officeart/2005/8/layout/hList7#1"/>
    <dgm:cxn modelId="{BFDDEA7C-3F15-4687-A608-977E41170DF7}" type="presParOf" srcId="{523BECD3-BC82-4A5C-806F-F43C9E3AAD35}" destId="{A3DB871D-1831-4A41-9E15-7DE38226F05E}" srcOrd="0" destOrd="0" presId="urn:microsoft.com/office/officeart/2005/8/layout/hList7#1"/>
    <dgm:cxn modelId="{B2CD666B-AE65-49F0-B056-A42DF7F9FD8D}" type="presParOf" srcId="{523BECD3-BC82-4A5C-806F-F43C9E3AAD35}" destId="{6C90D07A-4723-48AC-BE4A-2535401DDA4E}" srcOrd="1" destOrd="0" presId="urn:microsoft.com/office/officeart/2005/8/layout/hList7#1"/>
    <dgm:cxn modelId="{0D1A7F5D-FF98-4568-91FD-D315F02B8395}" type="presParOf" srcId="{523BECD3-BC82-4A5C-806F-F43C9E3AAD35}" destId="{36BECBF3-DBE5-4227-938B-06FDE9816706}" srcOrd="2" destOrd="0" presId="urn:microsoft.com/office/officeart/2005/8/layout/hList7#1"/>
    <dgm:cxn modelId="{AB25DAEC-88BC-4E54-8562-4B6608B59F56}" type="presParOf" srcId="{523BECD3-BC82-4A5C-806F-F43C9E3AAD35}" destId="{A6EF7B84-C9AA-408D-B37A-CF700BE3C9E1}" srcOrd="3" destOrd="0" presId="urn:microsoft.com/office/officeart/2005/8/layout/hList7#1"/>
    <dgm:cxn modelId="{CB03B40D-AC24-430B-8AA0-3368DBCA26CB}" type="presParOf" srcId="{A46755D2-EA3E-4842-80D5-CBD5E9364E5A}" destId="{63B4A4A7-1E8D-44D9-88C4-3FE6D8103DC3}" srcOrd="3" destOrd="0" presId="urn:microsoft.com/office/officeart/2005/8/layout/hList7#1"/>
    <dgm:cxn modelId="{DD9C05BB-C3DB-466E-9ABA-C009C66EC3C9}" type="presParOf" srcId="{A46755D2-EA3E-4842-80D5-CBD5E9364E5A}" destId="{00927C93-7513-4D4B-A743-87B76C0448AA}" srcOrd="4" destOrd="0" presId="urn:microsoft.com/office/officeart/2005/8/layout/hList7#1"/>
    <dgm:cxn modelId="{D9DC831F-7F2F-4EE8-B2DD-DA0BC765A05D}" type="presParOf" srcId="{00927C93-7513-4D4B-A743-87B76C0448AA}" destId="{3C17755E-FE9F-4610-9CD4-8348B5212E15}" srcOrd="0" destOrd="0" presId="urn:microsoft.com/office/officeart/2005/8/layout/hList7#1"/>
    <dgm:cxn modelId="{3CC98227-57C9-425D-AD69-5E379AEF70D8}" type="presParOf" srcId="{00927C93-7513-4D4B-A743-87B76C0448AA}" destId="{9580CC3B-1A8E-48B4-834C-898F73267A60}" srcOrd="1" destOrd="0" presId="urn:microsoft.com/office/officeart/2005/8/layout/hList7#1"/>
    <dgm:cxn modelId="{6CE93376-9753-401D-92FB-25411CE4EA44}" type="presParOf" srcId="{00927C93-7513-4D4B-A743-87B76C0448AA}" destId="{F650908A-187B-4010-B93A-6993C0DDB125}" srcOrd="2" destOrd="0" presId="urn:microsoft.com/office/officeart/2005/8/layout/hList7#1"/>
    <dgm:cxn modelId="{7EF8E51B-DF24-4017-97CE-830CC19F207D}" type="presParOf" srcId="{00927C93-7513-4D4B-A743-87B76C0448AA}" destId="{5E78ED57-665D-4A7C-8922-8F104317D4FD}" srcOrd="3" destOrd="0" presId="urn:microsoft.com/office/officeart/2005/8/layout/hList7#1"/>
    <dgm:cxn modelId="{127C62BB-B1D4-40F3-8E8F-8383694BDF6C}" type="presParOf" srcId="{A46755D2-EA3E-4842-80D5-CBD5E9364E5A}" destId="{2072DEE5-B723-4DC8-8BF9-E4A839C0B610}" srcOrd="5" destOrd="0" presId="urn:microsoft.com/office/officeart/2005/8/layout/hList7#1"/>
    <dgm:cxn modelId="{CB35E442-F554-4BAA-A2AB-B3330EEF2962}" type="presParOf" srcId="{A46755D2-EA3E-4842-80D5-CBD5E9364E5A}" destId="{84B81791-6CB8-47CC-9EEC-78E359F4556B}" srcOrd="6" destOrd="0" presId="urn:microsoft.com/office/officeart/2005/8/layout/hList7#1"/>
    <dgm:cxn modelId="{89012558-7F30-41BE-8C16-0838477896AE}" type="presParOf" srcId="{84B81791-6CB8-47CC-9EEC-78E359F4556B}" destId="{4CE3E92A-0BB7-4153-A121-85D845845721}" srcOrd="0" destOrd="0" presId="urn:microsoft.com/office/officeart/2005/8/layout/hList7#1"/>
    <dgm:cxn modelId="{778A78F3-68DD-4022-8F20-135C61187B5B}" type="presParOf" srcId="{84B81791-6CB8-47CC-9EEC-78E359F4556B}" destId="{88AF7991-EC8F-4170-82D4-9DA064BDCAD3}" srcOrd="1" destOrd="0" presId="urn:microsoft.com/office/officeart/2005/8/layout/hList7#1"/>
    <dgm:cxn modelId="{553238D9-387F-4081-BA05-9B30940F2177}" type="presParOf" srcId="{84B81791-6CB8-47CC-9EEC-78E359F4556B}" destId="{6479BD91-70AA-4DE3-8435-5013C1FC3F58}" srcOrd="2" destOrd="0" presId="urn:microsoft.com/office/officeart/2005/8/layout/hList7#1"/>
    <dgm:cxn modelId="{D87BD069-8D18-40B0-B3A3-CBD4812DC405}" type="presParOf" srcId="{84B81791-6CB8-47CC-9EEC-78E359F4556B}" destId="{AB641CEA-87FA-4298-80F2-7C777E898FBA}" srcOrd="3" destOrd="0" presId="urn:microsoft.com/office/officeart/2005/8/layout/hList7#1"/>
    <dgm:cxn modelId="{5EA8BCEA-38B6-43D1-9272-7361BC0DD158}" type="presParOf" srcId="{A46755D2-EA3E-4842-80D5-CBD5E9364E5A}" destId="{955B1392-EDC2-4F69-AB7B-5FA2280BCCF0}" srcOrd="7" destOrd="0" presId="urn:microsoft.com/office/officeart/2005/8/layout/hList7#1"/>
    <dgm:cxn modelId="{A9C444A5-EA72-4DFD-9762-F564061D0A67}" type="presParOf" srcId="{A46755D2-EA3E-4842-80D5-CBD5E9364E5A}" destId="{C14788B8-D473-45B6-98B6-B0DF37B55366}" srcOrd="8" destOrd="0" presId="urn:microsoft.com/office/officeart/2005/8/layout/hList7#1"/>
    <dgm:cxn modelId="{249CAA0D-4929-4D74-AA6C-B38DE152F80D}" type="presParOf" srcId="{C14788B8-D473-45B6-98B6-B0DF37B55366}" destId="{1E802C4C-1E83-4048-B6F0-AE9BB73BA81D}" srcOrd="0" destOrd="0" presId="urn:microsoft.com/office/officeart/2005/8/layout/hList7#1"/>
    <dgm:cxn modelId="{E6CC3BAA-8DA4-49BE-93EF-365757305E91}" type="presParOf" srcId="{C14788B8-D473-45B6-98B6-B0DF37B55366}" destId="{046DEA74-C321-4F3E-81C7-196CB5C2A5A9}" srcOrd="1" destOrd="0" presId="urn:microsoft.com/office/officeart/2005/8/layout/hList7#1"/>
    <dgm:cxn modelId="{2215377F-5EB0-4B47-BCD2-DFBD02AFF1C2}" type="presParOf" srcId="{C14788B8-D473-45B6-98B6-B0DF37B55366}" destId="{D202AB1B-5EB1-46A9-8A6C-5888BB10F116}" srcOrd="2" destOrd="0" presId="urn:microsoft.com/office/officeart/2005/8/layout/hList7#1"/>
    <dgm:cxn modelId="{594BB910-0C00-40F7-89D9-E0672188F506}" type="presParOf" srcId="{C14788B8-D473-45B6-98B6-B0DF37B55366}" destId="{6DC95011-6323-4626-A09E-6BA8C8C98B8D}" srcOrd="3" destOrd="0" presId="urn:microsoft.com/office/officeart/2005/8/layout/hList7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A6A52-980E-4B95-ADD9-5CC61436F48A}">
      <dsp:nvSpPr>
        <dsp:cNvPr id="0" name=""/>
        <dsp:cNvSpPr/>
      </dsp:nvSpPr>
      <dsp:spPr>
        <a:xfrm>
          <a:off x="0" y="0"/>
          <a:ext cx="2054468" cy="5277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проверять органолептическим способом качество продуктов и блюд</a:t>
          </a:r>
          <a:endParaRPr lang="ru-RU" sz="2000" kern="1200" dirty="0"/>
        </a:p>
      </dsp:txBody>
      <dsp:txXfrm>
        <a:off x="0" y="2111176"/>
        <a:ext cx="2054468" cy="2111176"/>
      </dsp:txXfrm>
    </dsp:sp>
    <dsp:sp modelId="{AFC572F4-5E95-4EE8-9C3F-4910A7DA31F4}">
      <dsp:nvSpPr>
        <dsp:cNvPr id="0" name=""/>
        <dsp:cNvSpPr/>
      </dsp:nvSpPr>
      <dsp:spPr>
        <a:xfrm>
          <a:off x="148456" y="360914"/>
          <a:ext cx="1757554" cy="17575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B871D-1831-4A41-9E15-7DE38226F05E}">
      <dsp:nvSpPr>
        <dsp:cNvPr id="0" name=""/>
        <dsp:cNvSpPr/>
      </dsp:nvSpPr>
      <dsp:spPr>
        <a:xfrm>
          <a:off x="2116102" y="0"/>
          <a:ext cx="2054468" cy="5277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выбирать производственный инвентарь и оборудование для подготовки сырья и приготовления блюд</a:t>
          </a:r>
          <a:endParaRPr lang="ru-RU" sz="1800" kern="1200" dirty="0"/>
        </a:p>
      </dsp:txBody>
      <dsp:txXfrm>
        <a:off x="2116102" y="2111176"/>
        <a:ext cx="2054468" cy="2111176"/>
      </dsp:txXfrm>
    </dsp:sp>
    <dsp:sp modelId="{A6EF7B84-C9AA-408D-B37A-CF700BE3C9E1}">
      <dsp:nvSpPr>
        <dsp:cNvPr id="0" name=""/>
        <dsp:cNvSpPr/>
      </dsp:nvSpPr>
      <dsp:spPr>
        <a:xfrm>
          <a:off x="2264559" y="316676"/>
          <a:ext cx="1757554" cy="17575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7755E-FE9F-4610-9CD4-8348B5212E15}">
      <dsp:nvSpPr>
        <dsp:cNvPr id="0" name=""/>
        <dsp:cNvSpPr/>
      </dsp:nvSpPr>
      <dsp:spPr>
        <a:xfrm>
          <a:off x="4232204" y="0"/>
          <a:ext cx="2054468" cy="5277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охлаждать, замораживать, размораживать и разогревать различные компоненты пищи</a:t>
          </a:r>
          <a:endParaRPr lang="ru-RU" sz="2000" kern="1200" dirty="0"/>
        </a:p>
      </dsp:txBody>
      <dsp:txXfrm>
        <a:off x="4232204" y="2111176"/>
        <a:ext cx="2054468" cy="2111176"/>
      </dsp:txXfrm>
    </dsp:sp>
    <dsp:sp modelId="{5E78ED57-665D-4A7C-8922-8F104317D4FD}">
      <dsp:nvSpPr>
        <dsp:cNvPr id="0" name=""/>
        <dsp:cNvSpPr/>
      </dsp:nvSpPr>
      <dsp:spPr>
        <a:xfrm>
          <a:off x="4380661" y="316676"/>
          <a:ext cx="1757554" cy="175755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3E92A-0BB7-4153-A121-85D845845721}">
      <dsp:nvSpPr>
        <dsp:cNvPr id="0" name=""/>
        <dsp:cNvSpPr/>
      </dsp:nvSpPr>
      <dsp:spPr>
        <a:xfrm>
          <a:off x="6348306" y="0"/>
          <a:ext cx="2054468" cy="5277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использовать различные технологии приготовления и оформления блюд</a:t>
          </a:r>
          <a:endParaRPr lang="ru-RU" sz="2000" kern="1200" dirty="0"/>
        </a:p>
      </dsp:txBody>
      <dsp:txXfrm>
        <a:off x="6348306" y="2111176"/>
        <a:ext cx="2054468" cy="2111176"/>
      </dsp:txXfrm>
    </dsp:sp>
    <dsp:sp modelId="{AB641CEA-87FA-4298-80F2-7C777E898FBA}">
      <dsp:nvSpPr>
        <dsp:cNvPr id="0" name=""/>
        <dsp:cNvSpPr/>
      </dsp:nvSpPr>
      <dsp:spPr>
        <a:xfrm>
          <a:off x="6496763" y="316676"/>
          <a:ext cx="1757554" cy="17575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02C4C-1E83-4048-B6F0-AE9BB73BA81D}">
      <dsp:nvSpPr>
        <dsp:cNvPr id="0" name=""/>
        <dsp:cNvSpPr/>
      </dsp:nvSpPr>
      <dsp:spPr>
        <a:xfrm>
          <a:off x="8464408" y="0"/>
          <a:ext cx="2054468" cy="5277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определять их соответствие технологическим требованиям готовой продукции</a:t>
          </a:r>
          <a:endParaRPr lang="ru-RU" sz="2000" kern="1200" dirty="0"/>
        </a:p>
      </dsp:txBody>
      <dsp:txXfrm>
        <a:off x="8464408" y="2111176"/>
        <a:ext cx="2054468" cy="2111176"/>
      </dsp:txXfrm>
    </dsp:sp>
    <dsp:sp modelId="{6DC95011-6323-4626-A09E-6BA8C8C98B8D}">
      <dsp:nvSpPr>
        <dsp:cNvPr id="0" name=""/>
        <dsp:cNvSpPr/>
      </dsp:nvSpPr>
      <dsp:spPr>
        <a:xfrm>
          <a:off x="8612865" y="316676"/>
          <a:ext cx="1757554" cy="175755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7E351-27ED-4C7A-9D50-FC80C2B37611}">
      <dsp:nvSpPr>
        <dsp:cNvPr id="0" name=""/>
        <dsp:cNvSpPr/>
      </dsp:nvSpPr>
      <dsp:spPr>
        <a:xfrm flipH="1" flipV="1">
          <a:off x="138272" y="4055804"/>
          <a:ext cx="10203622" cy="117477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92A46-5B5B-45F2-9E74-C656A1BD8121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81D98-5F36-4CC9-A640-8DFEDADDA6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25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1D98-5F36-4CC9-A640-8DFEDADDA6F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97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1184701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02251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71501074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8613188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0817502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034571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0441987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760348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56899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97644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32790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10700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06356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0624688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522478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699094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47AA-AE9C-4B42-9177-3A42EC472AA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401E69-5148-4ACC-A6C0-0CA125E0AD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55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transition spd="slow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3">
                <a:lumMod val="75000"/>
              </a:schemeClr>
            </a:gs>
            <a:gs pos="79000">
              <a:schemeClr val="accent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" y="225083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182" y="1632941"/>
            <a:ext cx="9633592" cy="238432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«Моя профессия- моё будущее,</a:t>
            </a:r>
            <a:br>
              <a:rPr lang="ru-RU" sz="6000" dirty="0" smtClean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sz="6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мой профессиональный выбор</a:t>
            </a:r>
            <a:endParaRPr lang="ru-RU" sz="60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1337479" y="4468966"/>
            <a:ext cx="10731691" cy="152787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ru-RU" sz="200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  <a:p>
            <a:pPr marL="0" indent="0" algn="r">
              <a:buNone/>
            </a:pPr>
            <a:r>
              <a:rPr lang="ru-RU" sz="2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Группа ПК-18</a:t>
            </a:r>
          </a:p>
          <a:p>
            <a:pPr marL="0" indent="0" algn="r">
              <a:buNone/>
            </a:pPr>
            <a:r>
              <a:rPr lang="ru-RU" sz="2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Профессии «Повар, кондитер»</a:t>
            </a:r>
          </a:p>
          <a:p>
            <a:pPr marL="0" indent="0" algn="r">
              <a:buNone/>
            </a:pPr>
            <a:r>
              <a:rPr lang="ru-RU" sz="2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Каратаева Д.А. </a:t>
            </a:r>
          </a:p>
          <a:p>
            <a:pPr marL="0" indent="0" algn="r">
              <a:buNone/>
            </a:pPr>
            <a:r>
              <a:rPr lang="ru-RU" sz="2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Print" panose="02000600000000000000" pitchFamily="2" charset="0"/>
              </a:rPr>
              <a:t>  </a:t>
            </a:r>
          </a:p>
          <a:p>
            <a:pPr marL="0" indent="0" algn="r">
              <a:buNone/>
            </a:pPr>
            <a:endParaRPr lang="ru-RU" sz="2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7239" y="195210"/>
            <a:ext cx="9186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FFFF00"/>
                </a:solidFill>
              </a:rPr>
              <a:t>ГБПОУ</a:t>
            </a:r>
            <a:r>
              <a:rPr lang="ru-RU" sz="2000" dirty="0" smtClean="0">
                <a:solidFill>
                  <a:srgbClr val="FFFF00"/>
                </a:solidFill>
              </a:rPr>
              <a:t> « </a:t>
            </a:r>
            <a:r>
              <a:rPr lang="ru-RU" sz="2000" dirty="0" err="1" smtClean="0">
                <a:solidFill>
                  <a:srgbClr val="FFFF00"/>
                </a:solidFill>
              </a:rPr>
              <a:t>ГЭТ</a:t>
            </a:r>
            <a:r>
              <a:rPr lang="ru-RU" sz="2000" dirty="0" smtClean="0">
                <a:solidFill>
                  <a:srgbClr val="FFFF00"/>
                </a:solidFill>
              </a:rPr>
              <a:t>»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8540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3">
                <a:lumMod val="75000"/>
              </a:schemeClr>
            </a:gs>
            <a:gs pos="79000">
              <a:schemeClr val="accent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731467793"/>
              </p:ext>
            </p:extLst>
          </p:nvPr>
        </p:nvGraphicFramePr>
        <p:xfrm>
          <a:off x="763639" y="781665"/>
          <a:ext cx="10518877" cy="5277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87233" y="5012248"/>
            <a:ext cx="8813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что должен уметь повар?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959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3">
                <a:lumMod val="75000"/>
              </a:schemeClr>
            </a:gs>
            <a:gs pos="79000">
              <a:schemeClr val="accent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3" y="486696"/>
            <a:ext cx="3191301" cy="5191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3144" y="2108286"/>
            <a:ext cx="8524568" cy="30761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В </a:t>
            </a:r>
            <a:r>
              <a:rPr lang="ru-RU" sz="2400" dirty="0">
                <a:solidFill>
                  <a:srgbClr val="FFFF00"/>
                </a:solidFill>
                <a:latin typeface="Segoe Print" panose="02000600000000000000" pitchFamily="2" charset="0"/>
              </a:rPr>
              <a:t>этом деле главное — талант, чувство вкуса, фантазия. С одной стороны, эта профессия требует </a:t>
            </a:r>
            <a:r>
              <a:rPr lang="ru-RU" sz="2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скрупулёзной </a:t>
            </a:r>
            <a:r>
              <a:rPr lang="ru-RU" sz="2400" dirty="0">
                <a:solidFill>
                  <a:srgbClr val="FFFF00"/>
                </a:solidFill>
                <a:latin typeface="Segoe Print" panose="02000600000000000000" pitchFamily="2" charset="0"/>
              </a:rPr>
              <a:t>точности, с другой — наличия творческой жилки, чтобы придумать оригинальный рецепт или изысканное украшение блюда</a:t>
            </a:r>
            <a:r>
              <a:rPr lang="ru-RU" sz="2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.</a:t>
            </a:r>
          </a:p>
          <a:p>
            <a:pPr algn="ctr"/>
            <a:endParaRPr lang="ru-RU" sz="2400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Но на самом деле</a:t>
            </a:r>
            <a:r>
              <a:rPr lang="ru-RU" sz="2400" dirty="0">
                <a:solidFill>
                  <a:srgbClr val="FFFF00"/>
                </a:solidFill>
                <a:latin typeface="Segoe Print" panose="02000600000000000000" pitchFamily="2" charset="0"/>
              </a:rPr>
              <a:t> с</a:t>
            </a:r>
            <a:r>
              <a:rPr lang="ru-RU" sz="2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екрет </a:t>
            </a:r>
            <a:r>
              <a:rPr lang="ru-RU" sz="2400" dirty="0">
                <a:solidFill>
                  <a:srgbClr val="FFFF00"/>
                </a:solidFill>
                <a:latin typeface="Segoe Print" panose="02000600000000000000" pitchFamily="2" charset="0"/>
              </a:rPr>
              <a:t>успеха прост: нужно просто любить своё дело и не воспринимать его как обязанность и непосильную работу.</a:t>
            </a:r>
          </a:p>
          <a:p>
            <a:pPr algn="ctr"/>
            <a:endParaRPr lang="ru-RU" sz="2000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3704" y="150176"/>
            <a:ext cx="7915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чем же секрет популярности профессии- ПОВАР?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2941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3">
                <a:lumMod val="75000"/>
              </a:schemeClr>
            </a:gs>
            <a:gs pos="79000">
              <a:schemeClr val="accent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286" y="3322063"/>
            <a:ext cx="9836763" cy="35359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ГБПОУ</a:t>
            </a:r>
            <a:r>
              <a:rPr lang="ru-RU" dirty="0" smtClean="0">
                <a:solidFill>
                  <a:srgbClr val="FFFF00"/>
                </a:solidFill>
              </a:rPr>
              <a:t> «</a:t>
            </a:r>
            <a:r>
              <a:rPr lang="ru-RU" dirty="0" err="1" smtClean="0">
                <a:solidFill>
                  <a:srgbClr val="FFFF00"/>
                </a:solidFill>
              </a:rPr>
              <a:t>ГЭТ</a:t>
            </a:r>
            <a:r>
              <a:rPr lang="ru-RU" dirty="0" smtClean="0">
                <a:solidFill>
                  <a:srgbClr val="FFFF00"/>
                </a:solidFill>
              </a:rPr>
              <a:t>»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Профессия «Повар, кондитер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Контактная </a:t>
            </a:r>
            <a:r>
              <a:rPr lang="ru-RU" dirty="0" smtClean="0">
                <a:solidFill>
                  <a:srgbClr val="FFFF00"/>
                </a:solidFill>
              </a:rPr>
              <a:t>информация: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г. </a:t>
            </a:r>
            <a:r>
              <a:rPr lang="ru-RU" dirty="0" err="1" smtClean="0">
                <a:solidFill>
                  <a:srgbClr val="FFFF00"/>
                </a:solidFill>
              </a:rPr>
              <a:t>Гусиноозеоск</a:t>
            </a:r>
            <a:r>
              <a:rPr lang="ru-RU" dirty="0" smtClean="0">
                <a:solidFill>
                  <a:srgbClr val="FFFF00"/>
                </a:solidFill>
              </a:rPr>
              <a:t>, 9- </a:t>
            </a:r>
            <a:r>
              <a:rPr lang="ru-RU" dirty="0" err="1" smtClean="0">
                <a:solidFill>
                  <a:srgbClr val="FFFF00"/>
                </a:solidFill>
              </a:rPr>
              <a:t>ый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мик</a:t>
            </a:r>
            <a:r>
              <a:rPr lang="ru-RU" dirty="0" smtClean="0">
                <a:solidFill>
                  <a:srgbClr val="FFFF00"/>
                </a:solidFill>
              </a:rPr>
              <a:t> – он, дом 72,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тел . 42 – 8 - 35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742" y="254618"/>
            <a:ext cx="5775401" cy="1388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получить 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 повара? </a:t>
            </a:r>
            <a:endParaRPr lang="ru-RU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MCj042473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2" y="3123028"/>
            <a:ext cx="2528683" cy="3403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3565" y="1710076"/>
            <a:ext cx="5268964" cy="107353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выбираю</a:t>
            </a:r>
            <a:endParaRPr lang="ru-RU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s://im0-tub-ru.yandex.net/i?id=ea1649e005eb80f7c23a10968ccbb33f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1955" y="426027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095786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3">
                <a:lumMod val="75000"/>
              </a:schemeClr>
            </a:gs>
            <a:gs pos="79000">
              <a:schemeClr val="accent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38" y="1929384"/>
            <a:ext cx="5486400" cy="4928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3183" y="0"/>
            <a:ext cx="11681138" cy="68580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6121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3">
                <a:lumMod val="75000"/>
              </a:schemeClr>
            </a:gs>
            <a:gs pos="79000">
              <a:schemeClr val="accent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374" y="3465599"/>
            <a:ext cx="7681626" cy="29568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501445" y="297464"/>
            <a:ext cx="7914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 ресторане их найду я -</a:t>
            </a:r>
            <a:br>
              <a:rPr lang="ru-RU" sz="3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3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Эти люди в колпаках</a:t>
            </a:r>
            <a:br>
              <a:rPr lang="ru-RU" sz="3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3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Над кастрюлями колдуют</a:t>
            </a:r>
            <a:br>
              <a:rPr lang="ru-RU" sz="3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3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 поварешками в руках. </a:t>
            </a:r>
          </a:p>
        </p:txBody>
      </p:sp>
      <p:pic>
        <p:nvPicPr>
          <p:cNvPr id="4" name="Picture 4" descr="MCj044045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87" y="878588"/>
            <a:ext cx="1828800" cy="172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844257" y="3722212"/>
            <a:ext cx="2872336" cy="2700203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13526977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49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49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9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351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3">
                <a:lumMod val="75000"/>
              </a:schemeClr>
            </a:gs>
            <a:gs pos="79000">
              <a:schemeClr val="accent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899" y="486770"/>
            <a:ext cx="9886033" cy="1546746"/>
          </a:xfrm>
        </p:spPr>
        <p:txBody>
          <a:bodyPr>
            <a:prstTxWarp prst="textChevro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Я выбираю профессию ПОВАР!</a:t>
            </a:r>
            <a:endParaRPr lang="ru-RU" sz="48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05372"/>
            <a:ext cx="7112000" cy="3854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FF00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Повар – это специалист по приготовлению пищи. Хорошего повара иногда называют  волшебником, ведь он может из самых обычных продуктов приготовить настоящий шедевр, который доставит радость и наслаждение </a:t>
            </a:r>
            <a:r>
              <a:rPr lang="ru-RU" sz="2400" dirty="0" smtClean="0">
                <a:solidFill>
                  <a:srgbClr val="FFFF00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людям.</a:t>
            </a:r>
          </a:p>
          <a:p>
            <a:pPr marL="0" indent="0" algn="ctr">
              <a:buNone/>
            </a:pPr>
            <a:r>
              <a:rPr lang="ru-RU" sz="2400" b="1" i="1" dirty="0" smtClean="0"/>
              <a:t>Займись таким трудом, который приносил бы тебе честь и доход».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4" descr="j01992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48" y="4954754"/>
            <a:ext cx="1841500" cy="1654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832" y="2053442"/>
            <a:ext cx="4026360" cy="419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468160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3">
                <a:lumMod val="75000"/>
              </a:schemeClr>
            </a:gs>
            <a:gs pos="79000">
              <a:schemeClr val="accent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459" y="159224"/>
            <a:ext cx="8630439" cy="1451212"/>
          </a:xfrm>
        </p:spPr>
        <p:txBody>
          <a:bodyPr>
            <a:normAutofit fontScale="90000"/>
          </a:bodyPr>
          <a:lstStyle/>
          <a:p>
            <a:r>
              <a:rPr lang="ru-RU" sz="40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Каким требованиям должен соответствовать будущий повар?</a:t>
            </a:r>
            <a:br>
              <a:rPr lang="ru-RU" sz="40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n w="0"/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2497" y="18535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816879" y="2160589"/>
            <a:ext cx="3375121" cy="46974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1400" b="1" dirty="0" smtClean="0">
                <a:solidFill>
                  <a:srgbClr val="00B0F0"/>
                </a:solidFill>
              </a:rPr>
              <a:t> </a:t>
            </a:r>
            <a:endParaRPr lang="ru-RU" sz="1400" b="1" dirty="0" smtClean="0">
              <a:solidFill>
                <a:srgbClr val="00B0F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    Быть: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терпеливым;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наблюдательным;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чистоплотным;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вежливым;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корректным</a:t>
            </a:r>
            <a:r>
              <a:rPr lang="ru-RU" sz="3200" b="1" dirty="0" smtClean="0">
                <a:solidFill>
                  <a:srgbClr val="00B0F0"/>
                </a:solidFill>
              </a:rPr>
              <a:t/>
            </a:r>
            <a:br>
              <a:rPr lang="ru-RU" sz="3200" b="1" dirty="0" smtClean="0">
                <a:solidFill>
                  <a:srgbClr val="00B0F0"/>
                </a:solidFill>
              </a:rPr>
            </a:b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9" name="Picture 3" descr="buff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496" y="2431472"/>
            <a:ext cx="4776788" cy="394421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73628" y="2635060"/>
            <a:ext cx="348788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cs typeface="Times New Roman" pitchFamily="18" charset="0"/>
              </a:rPr>
              <a:t>Обладать: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B0F0"/>
                </a:solidFill>
                <a:cs typeface="Times New Roman" pitchFamily="18" charset="0"/>
              </a:rPr>
              <a:t>фантазией;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B0F0"/>
                </a:solidFill>
              </a:rPr>
              <a:t>изобретательностью;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B0F0"/>
                </a:solidFill>
              </a:rPr>
              <a:t>творческим воображением;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B0F0"/>
                </a:solidFill>
                <a:cs typeface="Times New Roman" pitchFamily="18" charset="0"/>
              </a:rPr>
              <a:t>отличным зрением;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B0F0"/>
                </a:solidFill>
                <a:cs typeface="Times New Roman" pitchFamily="18" charset="0"/>
              </a:rPr>
              <a:t>хорошо развитым обонянием;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B0F0"/>
                </a:solidFill>
                <a:cs typeface="Times New Roman" pitchFamily="18" charset="0"/>
              </a:rPr>
              <a:t>хорошей памятью;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B0F0"/>
                </a:solidFill>
              </a:rPr>
              <a:t>вкусовым восприятием;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B0F0"/>
                </a:solidFill>
              </a:rPr>
              <a:t>осязанием</a:t>
            </a:r>
            <a:r>
              <a:rPr lang="ru-RU" b="1" dirty="0" smtClean="0">
                <a:solidFill>
                  <a:srgbClr val="00B0F0"/>
                </a:solidFill>
              </a:rPr>
              <a:t>. </a:t>
            </a:r>
            <a:endParaRPr lang="ru-RU" b="1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4400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3">
                <a:lumMod val="75000"/>
              </a:schemeClr>
            </a:gs>
            <a:gs pos="79000">
              <a:schemeClr val="accent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459" y="159224"/>
            <a:ext cx="8630439" cy="14512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0"/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Средняя </a:t>
            </a:r>
            <a:r>
              <a:rPr lang="ru-RU" sz="4000" dirty="0" err="1" smtClean="0">
                <a:ln w="0"/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зароботная</a:t>
            </a:r>
            <a:r>
              <a:rPr lang="ru-RU" sz="4000" dirty="0" smtClean="0">
                <a:ln w="0"/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 плата Повара-кондитера</a:t>
            </a:r>
            <a:endParaRPr lang="ru-RU" sz="4000" dirty="0">
              <a:ln w="0"/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5728" y="3002974"/>
            <a:ext cx="609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</a:rPr>
              <a:t>В среднем, повар в России получает 25-30 000 в месяц. В больших городах, эта цифра немного выше, около 40 000. Тут многое зависит от того, где работает повар. Знаменитые рестораны платят поварам на уровень больше. В то время, как на государственных предприятиях повара зачастую получают ниже среднего.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11266" name="AutoShape 2" descr="https://thumbs.dreamstime.com/b/%D1%81%D1%87%D0%B0%D1%81%D1%82-%D0%B8%D0%B2%D1%8B%D0%B9-%D0%BC%D1%83%D0%B6%D1%87%D0%B8%D0%BD%D0%B0-%D0%B2-%D0%B5%D0%BD%D1%8C%D0%B3%D0%B0%D1%85-%D0%BA%D0%B0%D1%88%D0%B5%D0%B2%D0%B0%D1%80%D0%B0-%D1%80%D0%B0%D0%B2%D0%BD%D0%BE%D0%BC%D0%B5%D1%80%D0%BD%D1%8B%D1%85-%D0%B5%D1%80%D0%B6%D0%B0-315096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thumbs.dreamstime.com/b/%D1%81%D1%87%D0%B0%D1%81%D1%82-%D0%B8%D0%B2%D1%8B%D0%B9-%D0%BC%D1%83%D0%B6%D1%87%D0%B8%D0%BD%D0%B0-%D0%B2-%D0%B5%D0%BD%D1%8C%D0%B3%D0%B0%D1%85-%D0%BA%D0%B0%D1%88%D0%B5%D0%B2%D0%B0%D1%80%D0%B0-%D1%80%D0%B0%D0%B2%D0%BD%D0%BE%D0%BC%D0%B5%D1%80%D0%BD%D1%8B%D1%85-%D0%B5%D1%80%D0%B6%D0%B0-315096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thumbs.dreamstime.com/b/%D1%81%D1%87%D0%B0%D1%81%D1%82-%D0%B8%D0%B2%D1%8B%D0%B9-%D0%BC%D1%83%D0%B6%D1%87%D0%B8%D0%BD%D0%B0-%D0%B2-%D0%B5%D0%BD%D1%8C%D0%B3%D0%B0%D1%85-%D0%BA%D0%B0%D1%88%D0%B5%D0%B2%D0%B0%D1%80%D0%B0-%D1%80%D0%B0%D0%B2%D0%BD%D0%BE%D0%BC%D0%B5%D1%80%D0%BD%D1%8B%D1%85-%D0%B5%D1%80%D0%B6%D0%B0-315096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s://thumbs.dreamstime.com/b/%D1%81%D1%87%D0%B0%D1%81%D1%82-%D0%B8%D0%B2%D1%8B%D0%B9-%D0%BC%D1%83%D0%B6%D1%87%D0%B8%D0%BD%D0%B0-%D0%B2-%D0%B5%D0%BD%D1%8C%D0%B3%D0%B0%D1%85-%D0%BA%D0%B0%D1%88%D0%B5%D0%B2%D0%B0%D1%80%D0%B0-%D1%80%D0%B0%D0%B2%D0%BD%D0%BE%D0%BC%D0%B5%D1%80%D0%BD%D1%8B%D1%85-%D0%B5%D1%80%D0%B6%D0%B0-315096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https://thumbs.dreamstime.com/b/%D1%81%D1%87%D0%B0%D1%81%D1%82-%D0%B8%D0%B2%D1%8B%D0%B9-%D0%BC%D1%83%D0%B6%D1%87%D0%B8%D0%BD%D0%B0-%D0%B2-%D0%B5%D0%BD%D1%8C%D0%B3%D0%B0%D1%85-%D0%BA%D0%B0%D1%88%D0%B5%D0%B2%D0%B0%D1%80%D0%B0-%D1%80%D0%B0%D0%B2%D0%BD%D0%BE%D0%BC%D0%B5%D1%80%D0%BD%D1%8B%D1%85-%D0%B5%D1%80%D0%B6%D0%B0-315096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ппппп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91" y="2431473"/>
            <a:ext cx="3564082" cy="4177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9863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3">
                <a:lumMod val="75000"/>
              </a:schemeClr>
            </a:gs>
            <a:gs pos="79000">
              <a:schemeClr val="accent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3704" y="214571"/>
            <a:ext cx="791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 поваров всего 6 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разрядов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" y="4075007"/>
            <a:ext cx="3339591" cy="2782993"/>
          </a:xfrm>
          <a:prstGeom prst="rect">
            <a:avLst/>
          </a:prstGeom>
        </p:spPr>
      </p:pic>
      <p:sp>
        <p:nvSpPr>
          <p:cNvPr id="8" name="Прямоугольник 21"/>
          <p:cNvSpPr>
            <a:spLocks noChangeArrowheads="1"/>
          </p:cNvSpPr>
          <p:nvPr/>
        </p:nvSpPr>
        <p:spPr bwMode="auto">
          <a:xfrm>
            <a:off x="3305246" y="4450840"/>
            <a:ext cx="62895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Какая может быть карьерная 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лестница у повара? 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Повар;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хороший повар; 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старший повар – главный в смене;</a:t>
            </a:r>
          </a:p>
          <a:p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су-шеф – помощник шеф-повара; шеф-повар – лицо  ресторана; владелец ресторана… заведения.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57252" y="1357314"/>
            <a:ext cx="2000249" cy="15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572809" y="1642005"/>
            <a:ext cx="571500" cy="21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857752" y="2500314"/>
            <a:ext cx="2000249" cy="15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58000" y="3071814"/>
            <a:ext cx="2000251" cy="15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58252" y="3643314"/>
            <a:ext cx="2000249" cy="15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57500" y="1928813"/>
            <a:ext cx="2000251" cy="15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573059" y="2213505"/>
            <a:ext cx="571500" cy="211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573559" y="3356505"/>
            <a:ext cx="571500" cy="211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6573309" y="2785005"/>
            <a:ext cx="571500" cy="21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0573809" y="3928004"/>
            <a:ext cx="571500" cy="211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60" y="0"/>
            <a:ext cx="3033737" cy="3357563"/>
          </a:xfrm>
          <a:prstGeom prst="rect">
            <a:avLst/>
          </a:prstGeom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57251" y="1500189"/>
            <a:ext cx="1905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международных конкурсах</a:t>
            </a: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Собственник  заведения</a:t>
            </a:r>
          </a:p>
        </p:txBody>
      </p:sp>
      <p:sp>
        <p:nvSpPr>
          <p:cNvPr id="22" name="Прямоугольник 18"/>
          <p:cNvSpPr>
            <a:spLocks noChangeArrowheads="1"/>
          </p:cNvSpPr>
          <p:nvPr/>
        </p:nvSpPr>
        <p:spPr bwMode="auto">
          <a:xfrm>
            <a:off x="2857501" y="2000250"/>
            <a:ext cx="180975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5-й или 6-й разряд позволяет работать поваром-технологом и шеф-поваром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Прямоугольник 17"/>
          <p:cNvSpPr>
            <a:spLocks noChangeArrowheads="1"/>
          </p:cNvSpPr>
          <p:nvPr/>
        </p:nvSpPr>
        <p:spPr bwMode="auto">
          <a:xfrm>
            <a:off x="4857751" y="2571750"/>
            <a:ext cx="171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5-й разряд – уровень техникума. (СПО)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Прямоугольник 16"/>
          <p:cNvSpPr>
            <a:spLocks noChangeArrowheads="1"/>
          </p:cNvSpPr>
          <p:nvPr/>
        </p:nvSpPr>
        <p:spPr bwMode="auto">
          <a:xfrm>
            <a:off x="6762751" y="3137414"/>
            <a:ext cx="226533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3-й или 4-й разряд присваивается после сдачи выпускного экзамена в (НПО) 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8858252" y="3786190"/>
            <a:ext cx="19084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1,2 разряды автоматически,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заканчивая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7468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3">
                <a:lumMod val="75000"/>
              </a:schemeClr>
            </a:gs>
            <a:gs pos="79000">
              <a:schemeClr val="accent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36539" y="19758"/>
            <a:ext cx="6570388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построить карьеру?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2" y="707456"/>
            <a:ext cx="4083982" cy="56749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7983" y="1046162"/>
            <a:ext cx="75899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Профессию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повара можно приобрести в специальных колледжах, среднетехнических учебных заведениях и профессиональных технических училищах.</a:t>
            </a:r>
          </a:p>
          <a:p>
            <a:pPr algn="just" eaLnBrk="0" hangingPunct="0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Студентам дают возможность применить полученные знания в кафе, ресторанах, барах и столовых города. Многие уже во время практики находят будущее место работы.</a:t>
            </a:r>
          </a:p>
          <a:p>
            <a:pPr algn="just" eaLnBrk="0" hangingPunct="0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Карьеру повара можно начать с помощника повара. Рядовой повар получает невысокую заработную плату, многое зависит от места, опыта и качества работы. Помимо этого, обычно поварам предоставляется бесплатное питание. В некоторых компаниях присутствует система дополнительного премирования лучших сотрудников месяца. 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529912" y="4882304"/>
            <a:ext cx="71437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Профессия повара имеет перспективы карьерного роста сначала до начальника  смены, затем до су-шефа  – 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главного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помощника, правой руки шеф-повара и, наконец, непосредственно  до 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шеф-повара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i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3517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3">
                <a:lumMod val="75000"/>
              </a:schemeClr>
            </a:gs>
            <a:gs pos="79000">
              <a:schemeClr val="accent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459" y="159224"/>
            <a:ext cx="8630439" cy="1451212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ln w="0"/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Calibri"/>
              </a:rPr>
              <a:t>Плюсы и минусы профессии повара кондитера</a:t>
            </a:r>
            <a:endParaRPr lang="ru-RU" sz="4000" dirty="0">
              <a:ln w="0"/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507487" y="1829223"/>
            <a:ext cx="4594360" cy="409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сей день, поварская профессия ценится по всему миру. Профессионал своего дела сможет найти работу не только у себя на родине, но и за рубежом.</a:t>
            </a:r>
          </a:p>
          <a:p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ра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158" y="1766455"/>
            <a:ext cx="5498306" cy="4862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130453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3">
                <a:lumMod val="75000"/>
              </a:schemeClr>
            </a:gs>
            <a:gs pos="79000">
              <a:schemeClr val="accent2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32439" y="2197510"/>
            <a:ext cx="449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MCj042605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8" y="4592495"/>
            <a:ext cx="2017713" cy="1760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95" y="170597"/>
            <a:ext cx="9694405" cy="6458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9455" y="2965177"/>
            <a:ext cx="64532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/>
              <a:t>Технологию приготовления первых, вторых, холодных, сладких блюд и изделий из теста массового спроса, создавать технологические и экономические расчеты, рассчитывать продажную цену блюд,</a:t>
            </a:r>
          </a:p>
          <a:p>
            <a:pPr algn="ctr"/>
            <a:r>
              <a:rPr lang="ru-RU" sz="2000" b="1" dirty="0" smtClean="0"/>
              <a:t>Правильно проводить  бракераж пищи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41242" y="342160"/>
            <a:ext cx="781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Что же должен знать повар?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836717"/>
            <a:ext cx="60737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Рецептуры  и технологию производства полуфабрикатов блюд и кулинарных изделий,</a:t>
            </a:r>
          </a:p>
          <a:p>
            <a:pPr algn="ctr"/>
            <a:r>
              <a:rPr lang="ru-RU" sz="2000" b="1" dirty="0" smtClean="0"/>
              <a:t>взаимозаменяемость продуктов, изменения, происходящие при кулинарной обработке, товароведную характеристику сырья, приемы тепловой обработки, санитарно – гигиенические </a:t>
            </a:r>
            <a:r>
              <a:rPr lang="ru-RU" sz="2000" dirty="0" smtClean="0"/>
              <a:t>требования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09030" y="2549110"/>
            <a:ext cx="509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типы механизмов и машин, 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129594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3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8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6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/>
      <p:bldP spid="9" grpId="0"/>
      <p:bldP spid="16" grpId="0"/>
      <p:bldP spid="16" grpId="1"/>
    </p:bldLst>
  </p:timing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E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930</TotalTime>
  <Words>505</Words>
  <Application>Microsoft Office PowerPoint</Application>
  <PresentationFormat>Произвольный</PresentationFormat>
  <Paragraphs>92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«Моя профессия- моё будущее, мой профессиональный выбор</vt:lpstr>
      <vt:lpstr>Слайд 2</vt:lpstr>
      <vt:lpstr>Я выбираю профессию ПОВАР!</vt:lpstr>
      <vt:lpstr>Каким требованиям должен соответствовать будущий повар? </vt:lpstr>
      <vt:lpstr>Средняя зароботная плата Повара-кондитера</vt:lpstr>
      <vt:lpstr>Слайд 6</vt:lpstr>
      <vt:lpstr>Слайд 7</vt:lpstr>
      <vt:lpstr>Плюсы и минусы профессии повара кондитера</vt:lpstr>
      <vt:lpstr>Слайд 9</vt:lpstr>
      <vt:lpstr>Слайд 10</vt:lpstr>
      <vt:lpstr>Слайд 11</vt:lpstr>
      <vt:lpstr>ГБПОУ «ГЭТ»  Профессия «Повар, кондитер»  Контактная информация: г. Гусиноозеоск, 9- ый мик – он, дом 72, тел . 42 – 8 - 35 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Kab9</cp:lastModifiedBy>
  <cp:revision>127</cp:revision>
  <dcterms:created xsi:type="dcterms:W3CDTF">2015-02-20T07:22:48Z</dcterms:created>
  <dcterms:modified xsi:type="dcterms:W3CDTF">2019-11-12T02:03:03Z</dcterms:modified>
</cp:coreProperties>
</file>