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75" r:id="rId11"/>
    <p:sldId id="276" r:id="rId12"/>
    <p:sldId id="266" r:id="rId13"/>
    <p:sldId id="277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C064373-2D50-40E1-8375-F2B5D581DB45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05D6166-5F33-4CB4-8C7C-A64C2300B7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948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88EA5E-72A9-4F48-9806-F1E62C58A78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3BC76-2EBC-46AA-A0D5-D299C15E5738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6BC27-02AA-49B5-8258-F7709BD1AA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457E5-8E86-4C1F-B125-F3B6F5064F4A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E4687-8153-46AC-ABBC-A5F38217C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8F511-9D0D-41D9-BF72-502CAD9BEBB6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FE912-C63D-4027-B5CE-E0EE3783B4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4663347-CE4C-4183-AF45-573405A79E6E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59D126-3E87-41B1-8788-E948BA1FEC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400A2-A6DC-4DC6-BF92-70828A20C00B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BED63-1275-4C05-A867-D5ACDA117F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7AE64-D146-4229-8F77-CEF5C0A868FC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059E7-12E1-48C9-ACE8-051BD96532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0E114-536F-4EBE-94E7-D92F1E5B7C7A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F55A0-8049-4AFF-BA65-6E88D431F0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E731C85-33C9-4D47-B51F-DECF65263F5F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123A689-6D6F-4E6B-8307-B4170BCC93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D91E0-61A2-43BD-8D55-1CE6C293EE67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85F0F-FB0D-4519-9C75-1FAF03330B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4BA6655-EBDB-4047-A84D-DB4AA13D55F5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D16E6EA-FEB8-4C8E-ACFF-397536FFA7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B36A02-CDCB-4102-9686-CE692AFA57C9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7A19403-C2E3-404C-AAD0-4009250E27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2A0D6EAF-78A1-4049-8CBE-179DD81860FC}" type="datetimeFigureOut">
              <a:rPr lang="ru-RU"/>
              <a:pPr>
                <a:defRPr/>
              </a:pPr>
              <a:t>05.10.2022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9C07FED1-E8E9-4C32-8552-0102EFC4E6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69" r:id="rId7"/>
    <p:sldLayoutId id="2147483676" r:id="rId8"/>
    <p:sldLayoutId id="2147483677" r:id="rId9"/>
    <p:sldLayoutId id="2147483668" r:id="rId10"/>
    <p:sldLayoutId id="2147483667" r:id="rId11"/>
  </p:sldLayoutIdLst>
  <p:transition>
    <p:diamond/>
  </p:transition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8175" y="1484313"/>
            <a:ext cx="6911975" cy="23272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40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ДОКУМЕНТАЦИЯ.</a:t>
            </a:r>
            <a:br>
              <a:rPr lang="ru-RU" sz="40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ДОКУМЕНТООБОРОТ</a:t>
            </a:r>
            <a:br>
              <a:rPr lang="ru-RU" sz="40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КОНТРОЛЬ В </a:t>
            </a:r>
            <a:r>
              <a:rPr lang="ru-RU" sz="40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БАНКАХ</a:t>
            </a:r>
            <a:endParaRPr lang="ru-RU" sz="4000" cap="none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775" y="5229225"/>
            <a:ext cx="6172200" cy="414338"/>
          </a:xfrm>
        </p:spPr>
        <p:txBody>
          <a:bodyPr>
            <a:normAutofit fontScale="85000" lnSpcReduction="10000"/>
          </a:bodyPr>
          <a:lstStyle/>
          <a:p>
            <a:pPr algn="r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2400" i="1" dirty="0" smtClean="0">
                <a:solidFill>
                  <a:schemeClr val="tx1"/>
                </a:solidFill>
              </a:rPr>
              <a:t>Выполнила: Репина </a:t>
            </a:r>
            <a:r>
              <a:rPr lang="ru-RU" sz="2400" i="1" dirty="0">
                <a:solidFill>
                  <a:schemeClr val="tx1"/>
                </a:solidFill>
              </a:rPr>
              <a:t>Т</a:t>
            </a:r>
            <a:r>
              <a:rPr lang="ru-RU" sz="2400" i="1" dirty="0" smtClean="0">
                <a:solidFill>
                  <a:schemeClr val="tx1"/>
                </a:solidFill>
              </a:rPr>
              <a:t>атьяна Николаевна</a:t>
            </a:r>
            <a:endParaRPr lang="ru-RU" sz="24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836712"/>
            <a:ext cx="3744416" cy="43204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/>
              <a:t>Объявления на взнос наличными применяются когда клиенты вносят наличные деньги в кассы банка на расчетные, текущие и другие счета.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836712"/>
            <a:ext cx="3312368" cy="43204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/>
              <a:t>Кассовые приходные ордера применяются при выполнении банком эмиссионной операции 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Содержимое 2"/>
          <p:cNvSpPr>
            <a:spLocks noGrp="1"/>
          </p:cNvSpPr>
          <p:nvPr>
            <p:ph sz="quarter" idx="1"/>
          </p:nvPr>
        </p:nvSpPr>
        <p:spPr>
          <a:xfrm>
            <a:off x="395288" y="908050"/>
            <a:ext cx="3657600" cy="4572000"/>
          </a:xfrm>
        </p:spPr>
        <p:txBody>
          <a:bodyPr/>
          <a:lstStyle/>
          <a:p>
            <a:r>
              <a:rPr lang="ru-RU" b="1" i="1" u="sng" smtClean="0"/>
              <a:t>Денежный чек </a:t>
            </a:r>
            <a:r>
              <a:rPr lang="ru-RU" i="1" smtClean="0"/>
              <a:t>– письменный приказ предприятия или организации, т.е владельца счета в банке о выплате указанной в чеке суммы предъявителю чека.</a:t>
            </a:r>
          </a:p>
        </p:txBody>
      </p:sp>
      <p:sp>
        <p:nvSpPr>
          <p:cNvPr id="25602" name="Содержимое 3"/>
          <p:cNvSpPr>
            <a:spLocks noGrp="1"/>
          </p:cNvSpPr>
          <p:nvPr>
            <p:ph sz="quarter" idx="2"/>
          </p:nvPr>
        </p:nvSpPr>
        <p:spPr>
          <a:xfrm>
            <a:off x="4211638" y="836613"/>
            <a:ext cx="3657600" cy="4572000"/>
          </a:xfrm>
        </p:spPr>
        <p:txBody>
          <a:bodyPr/>
          <a:lstStyle/>
          <a:p>
            <a:r>
              <a:rPr lang="ru-RU" b="1" i="1" u="sng" smtClean="0"/>
              <a:t>Кассовые расходные ордера </a:t>
            </a:r>
            <a:r>
              <a:rPr lang="ru-RU" i="1" smtClean="0"/>
              <a:t>применяются при выплате пенсий, переводов, выдачу денег на заработную плату работникам банка, сумм на командировочные расходы и т.д.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3375"/>
            <a:ext cx="7467600" cy="2087563"/>
          </a:xfrm>
        </p:spPr>
        <p:txBody>
          <a:bodyPr/>
          <a:lstStyle/>
          <a:p>
            <a:r>
              <a:rPr lang="ru-RU" b="1" i="1" u="sng" smtClean="0"/>
              <a:t>Мемориальные документы- </a:t>
            </a:r>
            <a:r>
              <a:rPr lang="ru-RU" i="1" smtClean="0"/>
              <a:t>используются при безналичных перечислениях средств с одного счета в банке на другой. Мемориальные документы составляются как клиентами, так и банком.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288" y="2492375"/>
            <a:ext cx="3600450" cy="41052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sng" dirty="0"/>
              <a:t>Клиентские мемориальные документы: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000" dirty="0"/>
              <a:t>Платежные поручения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000" dirty="0"/>
              <a:t>Расчетные чеки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000" dirty="0"/>
              <a:t>Реестры платежных требований и чеков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000" dirty="0"/>
              <a:t>Заявления на выставление аккредитива, на выдачу чековых книжек и др.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2492375"/>
            <a:ext cx="3600450" cy="41052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sng" dirty="0"/>
              <a:t>Банковские мемориальные документы: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000" dirty="0"/>
              <a:t>Мемориальные ордера (раньше к ним относились также авизо по взаимным межбанковским расчетам)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750" y="404813"/>
            <a:ext cx="7467600" cy="6048375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i="1" u="sng" dirty="0" smtClean="0"/>
              <a:t>Платежное требование- </a:t>
            </a:r>
            <a:r>
              <a:rPr lang="ru-RU" i="1" dirty="0" smtClean="0"/>
              <a:t>расчетный документ, содержащий требование поставщика (получателя) о переводе ему через банк средств со счета плательщика за отгруженные товарно-материальные ценности или указанные услуги.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i="1" u="sng" dirty="0" smtClean="0"/>
              <a:t>Платежное поручение- </a:t>
            </a:r>
            <a:r>
              <a:rPr lang="ru-RU" i="1" dirty="0" smtClean="0"/>
              <a:t>распоряжение плательщика своему банку о перечислении указанной в нем суммы с его счета на счет получателя средств.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i="1" u="sng" dirty="0" smtClean="0"/>
              <a:t>Расчетный чек- </a:t>
            </a:r>
            <a:r>
              <a:rPr lang="ru-RU" i="1" dirty="0" smtClean="0"/>
              <a:t>расчетный документ-поручение чекодателя своему банку о перечислении указанной в нем суммы  с его счета на счет предъявителя чека или чекодержателя.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i="1" u="sng" dirty="0" smtClean="0"/>
              <a:t>Мемориальный ордер- </a:t>
            </a:r>
            <a:r>
              <a:rPr lang="ru-RU" i="1" dirty="0" smtClean="0"/>
              <a:t>составляемый учреждением банка документ, в котором дается характеристика совершаемой учетной операции и указывается корреспонденция затрагиваемых ею счетов. </a:t>
            </a:r>
            <a:endParaRPr lang="ru-RU" i="1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188" y="1412875"/>
            <a:ext cx="7467600" cy="34559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i="1" u="sng" dirty="0" err="1" smtClean="0"/>
              <a:t>Внебалансовые</a:t>
            </a:r>
            <a:r>
              <a:rPr lang="ru-RU" b="1" i="1" u="sng" dirty="0" smtClean="0"/>
              <a:t> документы-  </a:t>
            </a:r>
            <a:r>
              <a:rPr lang="ru-RU" b="1" i="1" dirty="0" smtClean="0"/>
              <a:t> </a:t>
            </a:r>
            <a:r>
              <a:rPr lang="ru-RU" i="1" dirty="0" smtClean="0"/>
              <a:t>документы, на которых учитываются ценности, не относящиеся к активам банка, а также некоторые денежные документы и поручения на совершение операции.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i="1" dirty="0" smtClean="0"/>
              <a:t>Сюда относятся приходные внебалансовые ордера, расходные внебалансовые ордера и приходно-расходные внебалансовые ордера.</a:t>
            </a:r>
            <a:endParaRPr lang="ru-RU" i="1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0825" y="404813"/>
            <a:ext cx="4392613" cy="61198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i="1" dirty="0" smtClean="0"/>
              <a:t>Проверкой с оформлением денежно-расчетных документов, поступающих от объединений, предприятий, организаций и учреждений, а также отражением в аналитическом и синтетическом учете выполняемых операций занимается </a:t>
            </a:r>
            <a:r>
              <a:rPr lang="ru-RU" b="1" i="1" u="sng" dirty="0" err="1" smtClean="0"/>
              <a:t>учетно</a:t>
            </a:r>
            <a:r>
              <a:rPr lang="ru-RU" b="1" i="1" u="sng" dirty="0" smtClean="0"/>
              <a:t>- операционный аппарат учреждения банка.</a:t>
            </a:r>
            <a:endParaRPr lang="ru-RU" b="1" i="1" u="sng" dirty="0"/>
          </a:p>
        </p:txBody>
      </p:sp>
      <p:pic>
        <p:nvPicPr>
          <p:cNvPr id="29698" name="Picture 2" descr="C:\мадина\институтский материал\менеджмент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6463" y="404813"/>
            <a:ext cx="38163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3" descr="C:\мадина\институтский материал\менеджмент\images (7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3716338"/>
            <a:ext cx="3816350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350"/>
            <a:ext cx="7467600" cy="62134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600" b="1" smtClean="0"/>
              <a:t>Ответственные исполнители выполняют следующую работу:</a:t>
            </a:r>
          </a:p>
          <a:p>
            <a:pPr>
              <a:buFont typeface="Wingdings" pitchFamily="2" charset="2"/>
              <a:buChar char="Ø"/>
            </a:pPr>
            <a:r>
              <a:rPr lang="ru-RU" sz="2600" i="1" smtClean="0"/>
              <a:t>Принимают денежно-расчетные документы по закрепленной клиентуре</a:t>
            </a:r>
          </a:p>
          <a:p>
            <a:pPr>
              <a:buFont typeface="Wingdings" pitchFamily="2" charset="2"/>
              <a:buChar char="Ø"/>
            </a:pPr>
            <a:r>
              <a:rPr lang="ru-RU" sz="2600" i="1" smtClean="0"/>
              <a:t>Проверяют документы, оформляют их, отражают по ним операции</a:t>
            </a:r>
          </a:p>
          <a:p>
            <a:pPr>
              <a:buFont typeface="Wingdings" pitchFamily="2" charset="2"/>
              <a:buChar char="Ø"/>
            </a:pPr>
            <a:r>
              <a:rPr lang="ru-RU" sz="2600" i="1" smtClean="0"/>
              <a:t>Контролируют записи в аналитическом учете, сделанные на вычислительной машине</a:t>
            </a:r>
          </a:p>
          <a:p>
            <a:pPr>
              <a:buFont typeface="Wingdings" pitchFamily="2" charset="2"/>
              <a:buChar char="Ø"/>
            </a:pPr>
            <a:r>
              <a:rPr lang="ru-RU" sz="2600" i="1" smtClean="0"/>
              <a:t>Ведут картотеки обязательств по ссудам</a:t>
            </a:r>
          </a:p>
          <a:p>
            <a:pPr>
              <a:buFont typeface="Wingdings" pitchFamily="2" charset="2"/>
              <a:buChar char="Ø"/>
            </a:pPr>
            <a:r>
              <a:rPr lang="ru-RU" sz="2600" i="1" smtClean="0"/>
              <a:t>Сверяют аналитический учет с синтетическим</a:t>
            </a:r>
          </a:p>
          <a:p>
            <a:pPr>
              <a:buFont typeface="Wingdings" pitchFamily="2" charset="2"/>
              <a:buChar char="Ø"/>
            </a:pPr>
            <a:r>
              <a:rPr lang="ru-RU" sz="2600" i="1" smtClean="0"/>
              <a:t>Выдают выписки клиентам из их лицевых счетов и т.д.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813"/>
            <a:ext cx="7467600" cy="2160587"/>
          </a:xfrm>
        </p:spPr>
        <p:txBody>
          <a:bodyPr/>
          <a:lstStyle/>
          <a:p>
            <a:r>
              <a:rPr lang="ru-RU" b="1" i="1" u="sng" smtClean="0"/>
              <a:t>Внутрибанковским документооборотом </a:t>
            </a:r>
            <a:r>
              <a:rPr lang="ru-RU" i="1" smtClean="0"/>
              <a:t>понимается последовательное продвижение документов в банке по инстанциям их проверки, обработки, оформления и бухгалтерского учета.</a:t>
            </a:r>
          </a:p>
        </p:txBody>
      </p:sp>
      <p:pic>
        <p:nvPicPr>
          <p:cNvPr id="31746" name="Picture 2" descr="C:\мадина\институтский материал\менеджмент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2492375"/>
            <a:ext cx="41036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3" descr="C:\мадина\институтский материал\ДКБ\ДКБ\images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2492375"/>
            <a:ext cx="38877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750" y="1196975"/>
            <a:ext cx="7467600" cy="43195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sz="2800" b="1" i="1" u="sng" dirty="0" smtClean="0"/>
              <a:t>Внутрибанковский контроль </a:t>
            </a:r>
            <a:r>
              <a:rPr lang="ru-RU" sz="2800" dirty="0" smtClean="0"/>
              <a:t>– </a:t>
            </a:r>
            <a:r>
              <a:rPr lang="ru-RU" sz="2800" i="1" dirty="0" smtClean="0"/>
              <a:t>совокупность средств и методов проверки выполнения работниками банка кассовых, расчетных, кредитных и других операций.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sz="2800" i="1" dirty="0" smtClean="0"/>
              <a:t>Внутрибанковский контроль осуществляется всеми работниками учетно-операционного аппарата на соответствующих участках работы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3375"/>
            <a:ext cx="7467600" cy="2951163"/>
          </a:xfrm>
        </p:spPr>
        <p:txBody>
          <a:bodyPr/>
          <a:lstStyle/>
          <a:p>
            <a:r>
              <a:rPr lang="ru-RU" sz="2200" i="1" smtClean="0"/>
              <a:t>Внутрибанковский контроль имеет значение в обеспечении сохранности денежных средств и ценностей, как обслуживаемых предприятий, организаций, учреждений, так и самого банка, а также законности выполняемых его учреждениями операций, точного и своевременного отражения их в учете.</a:t>
            </a:r>
          </a:p>
        </p:txBody>
      </p:sp>
      <p:pic>
        <p:nvPicPr>
          <p:cNvPr id="33794" name="Picture 2" descr="C:\мадина\институтский материал\ДКБ\ДКБ\images9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3500438"/>
            <a:ext cx="3455988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3" descr="C:\мадина\институтский материал\ДКБ\ДКБ\potrebite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3500438"/>
            <a:ext cx="3600450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836712"/>
            <a:ext cx="7992888" cy="17281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u="sng" dirty="0"/>
              <a:t>Банковский документ</a:t>
            </a:r>
            <a:r>
              <a:rPr lang="ru-RU" dirty="0"/>
              <a:t>- совокупность документов, содержащих необходимые данные для оформления и учета отдельных операций, а также подтверждающих их законность.</a:t>
            </a:r>
          </a:p>
        </p:txBody>
      </p:sp>
      <p:pic>
        <p:nvPicPr>
          <p:cNvPr id="15364" name="Picture 2" descr="C:\мадина\институтский материал\инвестиции\12299531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2852738"/>
            <a:ext cx="7921625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350" y="549275"/>
            <a:ext cx="5616575" cy="7921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Внутрибанковский контроль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59832" y="1556792"/>
            <a:ext cx="4032448" cy="14401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/>
              <a:t>Предварительный</a:t>
            </a:r>
            <a:r>
              <a:rPr lang="ru-RU" sz="2400" dirty="0"/>
              <a:t>- </a:t>
            </a:r>
            <a:r>
              <a:rPr lang="ru-RU" sz="2400" i="1" dirty="0"/>
              <a:t>выполняется до выполнения операции.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3212976"/>
            <a:ext cx="4320480" cy="14401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/>
              <a:t>Текущий</a:t>
            </a:r>
            <a:r>
              <a:rPr lang="ru-RU" sz="2400" dirty="0"/>
              <a:t>- </a:t>
            </a:r>
            <a:r>
              <a:rPr lang="ru-RU" sz="2400" i="1" dirty="0"/>
              <a:t>осуществляется в процессе совершения операции и ее отражения в учете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5157192"/>
            <a:ext cx="4464496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/>
              <a:t>Последующий</a:t>
            </a:r>
            <a:r>
              <a:rPr lang="ru-RU" sz="2400" i="1" dirty="0"/>
              <a:t>- производится после выполнения операции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3375"/>
            <a:ext cx="7467600" cy="61404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ru-RU" sz="2800" b="1" u="sng" smtClean="0"/>
          </a:p>
          <a:p>
            <a:pPr algn="ctr">
              <a:buFont typeface="Wingdings" pitchFamily="2" charset="2"/>
              <a:buNone/>
            </a:pPr>
            <a:r>
              <a:rPr lang="ru-RU" sz="2800" b="1" u="sng" smtClean="0"/>
              <a:t>Ответственные исполнители проверяют:</a:t>
            </a:r>
          </a:p>
          <a:p>
            <a:pPr algn="ctr">
              <a:buFont typeface="Wingdings" pitchFamily="2" charset="2"/>
              <a:buNone/>
            </a:pPr>
            <a:endParaRPr lang="ru-RU" sz="2800" b="1" u="sng" smtClean="0"/>
          </a:p>
          <a:p>
            <a:pPr>
              <a:buFont typeface="Wingdings" pitchFamily="2" charset="2"/>
              <a:buChar char="Ø"/>
            </a:pPr>
            <a:r>
              <a:rPr lang="ru-RU" i="1" smtClean="0"/>
              <a:t>Законность выполняемой операции и соответствие ее характеру деятельности клиента</a:t>
            </a:r>
          </a:p>
          <a:p>
            <a:pPr>
              <a:buFont typeface="Wingdings" pitchFamily="2" charset="2"/>
              <a:buChar char="Ø"/>
            </a:pPr>
            <a:r>
              <a:rPr lang="ru-RU" i="1" smtClean="0"/>
              <a:t>Возможность выполнения операции ( например, наличие средств на счете клиента)</a:t>
            </a:r>
          </a:p>
          <a:p>
            <a:pPr>
              <a:buFont typeface="Wingdings" pitchFamily="2" charset="2"/>
              <a:buChar char="Ø"/>
            </a:pPr>
            <a:r>
              <a:rPr lang="ru-RU" i="1" smtClean="0"/>
              <a:t>Правильность оформления документа</a:t>
            </a:r>
          </a:p>
          <a:p>
            <a:pPr>
              <a:buFont typeface="Wingdings" pitchFamily="2" charset="2"/>
              <a:buChar char="Ø"/>
            </a:pPr>
            <a:r>
              <a:rPr lang="ru-RU" i="1" smtClean="0"/>
              <a:t>Своевременность оплаты расчетных документов, соблюдение при этом установленной очередности платежей и т.д.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2"/>
          <p:cNvSpPr>
            <a:spLocks noGrp="1"/>
          </p:cNvSpPr>
          <p:nvPr>
            <p:ph sz="quarter" idx="1"/>
          </p:nvPr>
        </p:nvSpPr>
        <p:spPr>
          <a:xfrm>
            <a:off x="1187450" y="404813"/>
            <a:ext cx="6624638" cy="11525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3600" smtClean="0"/>
              <a:t>Документ должен быть:</a:t>
            </a:r>
          </a:p>
          <a:p>
            <a:pPr>
              <a:buFont typeface="Wingdings" pitchFamily="2" charset="2"/>
              <a:buChar char="ü"/>
            </a:pPr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628800"/>
            <a:ext cx="2808312" cy="25202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/>
              <a:t>Является основанием для выполнения определенной операции, подтверждением его законности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4048" y="1700808"/>
            <a:ext cx="2808312" cy="24482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>
                <a:solidFill>
                  <a:schemeClr val="tx1"/>
                </a:solidFill>
              </a:rPr>
              <a:t>Содержать все необходимые данные, информацию о характере содержания операции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7467600" cy="144016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  Формы банковских документов должны быть приспособлены к автоматизации учета, что достигается путем стандартизации‘  и унификации‘  форм документов.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288" y="2205038"/>
            <a:ext cx="7489825" cy="1223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/>
              <a:t>Стандартизация'- </a:t>
            </a:r>
            <a:r>
              <a:rPr lang="ru-RU" sz="2400" i="1" dirty="0"/>
              <a:t>построение форм документов для определенных операций по единым образцам.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005064"/>
            <a:ext cx="7488832" cy="13681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/>
              <a:t>Унификация' </a:t>
            </a:r>
            <a:r>
              <a:rPr lang="ru-RU" sz="2400" i="1" dirty="0"/>
              <a:t>– максимальное сокращение количества образцов и объединяемых ими форм.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Стандартные банковские документы должны содержать следующие реквизиты: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3816424" cy="5076056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i="1" dirty="0" smtClean="0"/>
              <a:t>Наименование документа (платежное требование, платежное поручение и т.д.)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i="1" dirty="0" smtClean="0"/>
              <a:t>Номер формы документа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i="1" dirty="0" smtClean="0"/>
              <a:t>Номер документа и дата его составления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i="1" dirty="0" smtClean="0"/>
              <a:t>Наименование и место нахождение хозоргана, получающего средства и обслуживающего его банка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i="1" dirty="0" smtClean="0"/>
              <a:t>Наименование и местонахождение клиента, получающего средства и обслуживающего его банка</a:t>
            </a:r>
            <a:endParaRPr lang="ru-RU" i="1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716016" y="1484784"/>
            <a:ext cx="3816424" cy="5076056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i="1" dirty="0" smtClean="0"/>
              <a:t>Номер счетов клиентов- участников данной операции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i="1" dirty="0" smtClean="0"/>
              <a:t>Содержание операции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i="1" dirty="0" smtClean="0"/>
              <a:t>Сумма операции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i="1" dirty="0" smtClean="0"/>
              <a:t>Коды для обработки информации на вычислительных машинах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i="1" dirty="0" smtClean="0"/>
              <a:t>Подписи должностных лиц клиента, составляющего документ и оттиск его печати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i="1" dirty="0" smtClean="0"/>
              <a:t>Подписи соответствующих работников банка</a:t>
            </a:r>
            <a:endParaRPr lang="ru-RU" i="1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3528392" cy="33123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/>
              <a:t>Документы, на основании которых будут совершаться операции, обязательно имеют </a:t>
            </a:r>
            <a:r>
              <a:rPr lang="ru-RU" sz="2400" i="1" dirty="0" err="1"/>
              <a:t>контировку</a:t>
            </a:r>
            <a:r>
              <a:rPr lang="ru-RU" sz="2400" i="1" dirty="0"/>
              <a:t>, т.е в них обозначены номера счетов, по которым отражаются суммы.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221088"/>
            <a:ext cx="3456384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 err="1"/>
              <a:t>Контировка</a:t>
            </a:r>
            <a:r>
              <a:rPr lang="ru-RU" sz="2400" i="1" dirty="0"/>
              <a:t>- бухгалтерская проводка по счетам.</a:t>
            </a:r>
          </a:p>
        </p:txBody>
      </p:sp>
      <p:pic>
        <p:nvPicPr>
          <p:cNvPr id="20487" name="Picture 2" descr="C:\мадина\институтский материал\менеджмент\mo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1196975"/>
            <a:ext cx="45339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550" y="404813"/>
            <a:ext cx="6480175" cy="11525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Документы бывают: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1547813" y="1773238"/>
            <a:ext cx="1511300" cy="5762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292725" y="1773238"/>
            <a:ext cx="1655763" cy="5762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827584" y="2420888"/>
            <a:ext cx="309634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/>
              <a:t>Клиентские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48064" y="2492896"/>
            <a:ext cx="309634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i="1" dirty="0"/>
              <a:t>Банковские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9750" y="3357563"/>
            <a:ext cx="3744913" cy="324008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/>
              <a:t>Документы, составленные предприятиями и организациями, т.е клиентами (платежные требования, поручения и </a:t>
            </a:r>
            <a:r>
              <a:rPr lang="ru-RU" sz="2400" i="1" dirty="0" err="1"/>
              <a:t>т.п</a:t>
            </a:r>
            <a:r>
              <a:rPr lang="ru-RU" sz="2400" i="1" dirty="0"/>
              <a:t>)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932363" y="3429000"/>
            <a:ext cx="3743325" cy="32400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/>
              <a:t>Документы, составленные учреждениями банков (авизо, мемориальные ордера, приходные, расходные внебалансовые ордера и др.)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548680"/>
            <a:ext cx="7467600" cy="792088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3200" dirty="0" smtClean="0"/>
              <a:t>Денежно – расчетные документы</a:t>
            </a:r>
            <a:endParaRPr lang="ru-RU" sz="32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427538" y="1844675"/>
            <a:ext cx="0" cy="28797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1763713" y="1844675"/>
            <a:ext cx="2016125" cy="18002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148263" y="1844675"/>
            <a:ext cx="1944687" cy="18002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251520" y="3789040"/>
            <a:ext cx="2736304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/>
              <a:t>Кассовые</a:t>
            </a:r>
            <a:r>
              <a:rPr lang="ru-RU" dirty="0"/>
              <a:t>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059832" y="5013176"/>
            <a:ext cx="2736304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/>
              <a:t>Мемориальные</a:t>
            </a:r>
            <a:r>
              <a:rPr lang="ru-RU" dirty="0"/>
              <a:t>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940152" y="3789040"/>
            <a:ext cx="2736304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 err="1"/>
              <a:t>Внебалансовые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Содержимое 2"/>
          <p:cNvSpPr>
            <a:spLocks noGrp="1"/>
          </p:cNvSpPr>
          <p:nvPr>
            <p:ph sz="quarter" idx="1"/>
          </p:nvPr>
        </p:nvSpPr>
        <p:spPr>
          <a:xfrm>
            <a:off x="395288" y="333375"/>
            <a:ext cx="7467600" cy="1800225"/>
          </a:xfrm>
        </p:spPr>
        <p:txBody>
          <a:bodyPr/>
          <a:lstStyle/>
          <a:p>
            <a:r>
              <a:rPr lang="ru-RU" sz="2800" b="1" i="1" u="sng" smtClean="0"/>
              <a:t>Кассовые документы- </a:t>
            </a:r>
            <a:r>
              <a:rPr lang="ru-RU" sz="2800" i="1" smtClean="0"/>
              <a:t>документы, где оформляются движения наличных денег, т.е их прием или выдача из кассы банка.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188" y="2205038"/>
            <a:ext cx="3600450" cy="4248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u="sng" dirty="0"/>
              <a:t>Приходные кассовые документы: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/>
              <a:t>Объявления на взнос наличными в кассы банка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/>
              <a:t>Приходные кассовые ордера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7900" y="2205038"/>
            <a:ext cx="3313113" cy="4248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u="sng" dirty="0"/>
              <a:t>Расходные кассовые документы: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/>
              <a:t>Денежные чеки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/>
              <a:t>Расходные кассовые ордера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205</TotalTime>
  <Words>825</Words>
  <Application>Microsoft Office PowerPoint</Application>
  <PresentationFormat>Экран (4:3)</PresentationFormat>
  <Paragraphs>81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Эркер</vt:lpstr>
      <vt:lpstr>ДОКУМЕНТАЦИЯ. ДОКУМЕНТООБОРОТ КОНТРОЛЬ В БАНКАХ</vt:lpstr>
      <vt:lpstr>Презентация PowerPoint</vt:lpstr>
      <vt:lpstr>Презентация PowerPoint</vt:lpstr>
      <vt:lpstr>Презентация PowerPoint</vt:lpstr>
      <vt:lpstr>Стандартные банковские документы должны содержать следующие реквизиты: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Документация. Документооборот. Контроль в банках.</dc:title>
  <dc:creator>hp</dc:creator>
  <cp:lastModifiedBy>Кабинет №202</cp:lastModifiedBy>
  <cp:revision>5</cp:revision>
  <dcterms:created xsi:type="dcterms:W3CDTF">2014-03-13T15:43:02Z</dcterms:created>
  <dcterms:modified xsi:type="dcterms:W3CDTF">2022-10-05T05:49:37Z</dcterms:modified>
</cp:coreProperties>
</file>