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57" r:id="rId5"/>
    <p:sldId id="270" r:id="rId6"/>
    <p:sldId id="269" r:id="rId7"/>
    <p:sldId id="261" r:id="rId8"/>
    <p:sldId id="267" r:id="rId9"/>
    <p:sldId id="271" r:id="rId10"/>
    <p:sldId id="263" r:id="rId11"/>
    <p:sldId id="264" r:id="rId12"/>
    <p:sldId id="272" r:id="rId13"/>
    <p:sldId id="273" r:id="rId14"/>
    <p:sldId id="274" r:id="rId15"/>
    <p:sldId id="275" r:id="rId16"/>
    <p:sldId id="276" r:id="rId17"/>
    <p:sldId id="277" r:id="rId18"/>
    <p:sldId id="260" r:id="rId1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3/16/2018</a:t>
            </a:fld>
            <a:endParaRPr lang="en-US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3/16/2018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3/16/2018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3/16/2018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3/16/2018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3/16/2018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3/16/2018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3/16/2018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3/16/2018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3/16/2018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3/16/2018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3/16/2018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manycash.ru/wp-content/uploads/2013/01/rentabilnost-proizvodstva-formula-manycash6.jpg" TargetMode="External"/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2" Type="http://schemas.openxmlformats.org/officeDocument/2006/relationships/hyperlink" Target="http://manycash.ru/wp-content/uploads/2013/01/rentabilnost-proizvodstva-formula-manycash3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anycash.ru/wp-content/uploads/2013/01/rentabilnost-proizvodstva-formula-manycash5.jpg" TargetMode="External"/><Relationship Id="rId5" Type="http://schemas.openxmlformats.org/officeDocument/2006/relationships/image" Target="../media/image4.jpeg"/><Relationship Id="rId4" Type="http://schemas.openxmlformats.org/officeDocument/2006/relationships/hyperlink" Target="http://manycash.ru/wp-content/uploads/2013/01/rentabilnost-proizvodstva-formula-manycash4.jpg" TargetMode="External"/><Relationship Id="rId9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90800" y="359898"/>
            <a:ext cx="4953000" cy="2383302"/>
          </a:xfrm>
        </p:spPr>
        <p:txBody>
          <a:bodyPr/>
          <a:lstStyle/>
          <a:p>
            <a:r>
              <a:rPr lang="ru-RU" dirty="0" smtClean="0"/>
              <a:t>Рентабельность  производства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3657600"/>
            <a:ext cx="7406640" cy="1981200"/>
          </a:xfrm>
        </p:spPr>
        <p:txBody>
          <a:bodyPr/>
          <a:lstStyle/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ПМ03 Контроль и управление технологическими процессами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МДК 03.02 Учет и реализация электрической энерг</a:t>
            </a:r>
            <a:r>
              <a:rPr lang="ru-RU" dirty="0" smtClean="0">
                <a:solidFill>
                  <a:srgbClr val="002060"/>
                </a:solidFill>
              </a:rPr>
              <a:t>ии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Рентабельность продукции примеряется в трех различных видах: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90600" y="1447800"/>
            <a:ext cx="7943088" cy="5410200"/>
          </a:xfrm>
        </p:spPr>
        <p:txBody>
          <a:bodyPr>
            <a:normAutofit fontScale="70000" lnSpcReduction="20000"/>
          </a:bodyPr>
          <a:lstStyle/>
          <a:p>
            <a:pPr fontAlgn="base"/>
            <a:endParaRPr lang="ru-RU" dirty="0" smtClean="0"/>
          </a:p>
          <a:p>
            <a:pPr lvl="0" fontAlgn="base"/>
            <a:r>
              <a:rPr lang="ru-RU" dirty="0" smtClean="0"/>
              <a:t>– рентабельность реализованной продукции;</a:t>
            </a:r>
          </a:p>
          <a:p>
            <a:pPr lvl="0" fontAlgn="base"/>
            <a:r>
              <a:rPr lang="ru-RU" dirty="0" smtClean="0"/>
              <a:t>– рентабельность товарной продукции;</a:t>
            </a:r>
          </a:p>
          <a:p>
            <a:pPr lvl="0" fontAlgn="base"/>
            <a:r>
              <a:rPr lang="ru-RU" dirty="0" smtClean="0"/>
              <a:t>– рентабельность отдельного изделия.</a:t>
            </a:r>
          </a:p>
          <a:p>
            <a:pPr fontAlgn="base"/>
            <a:r>
              <a:rPr lang="ru-RU" b="1" dirty="0" smtClean="0"/>
              <a:t>Под рентабельностью реализованной продукции понимается соотношение прибыли, полученной от ее реализации, к полной ее себестоимости и вычисляется по формуле:</a:t>
            </a:r>
            <a:endParaRPr lang="ru-RU" dirty="0" smtClean="0"/>
          </a:p>
          <a:p>
            <a:pPr fontAlgn="base"/>
            <a:r>
              <a:rPr lang="ru-RU" dirty="0" err="1" smtClean="0"/>
              <a:t>Ррп</a:t>
            </a:r>
            <a:r>
              <a:rPr lang="ru-RU" dirty="0" smtClean="0"/>
              <a:t> = (СП – С)/С </a:t>
            </a:r>
            <a:r>
              <a:rPr lang="ru-RU" dirty="0" err="1" smtClean="0"/>
              <a:t>х</a:t>
            </a:r>
            <a:r>
              <a:rPr lang="ru-RU" dirty="0" smtClean="0"/>
              <a:t> 100, Где:</a:t>
            </a:r>
          </a:p>
          <a:p>
            <a:pPr lvl="0" fontAlgn="base"/>
            <a:r>
              <a:rPr lang="ru-RU" dirty="0" err="1" smtClean="0"/>
              <a:t>Ррп</a:t>
            </a:r>
            <a:r>
              <a:rPr lang="ru-RU" dirty="0" smtClean="0"/>
              <a:t> – рентабельность реализованной продукции;</a:t>
            </a:r>
          </a:p>
          <a:p>
            <a:pPr lvl="0" fontAlgn="base"/>
            <a:r>
              <a:rPr lang="ru-RU" dirty="0" smtClean="0"/>
              <a:t>СП – стоимость продукции (товара) в ценах реализованных предприятием;</a:t>
            </a:r>
          </a:p>
          <a:p>
            <a:pPr lvl="0" fontAlgn="base"/>
            <a:r>
              <a:rPr lang="ru-RU" dirty="0" smtClean="0"/>
              <a:t>С – полная себестоимость этой продукции (товара).</a:t>
            </a:r>
          </a:p>
          <a:p>
            <a:pPr fontAlgn="base"/>
            <a:r>
              <a:rPr lang="ru-RU" b="1" dirty="0" smtClean="0"/>
              <a:t>Показатель рентабельности товарной продукции характеризуют затраты на производство и реализацию единицы товарной продукции и его обратной величиной.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66800" y="304800"/>
            <a:ext cx="7866888" cy="5943600"/>
          </a:xfrm>
        </p:spPr>
        <p:txBody>
          <a:bodyPr>
            <a:normAutofit/>
          </a:bodyPr>
          <a:lstStyle/>
          <a:p>
            <a:pPr fontAlgn="base"/>
            <a:r>
              <a:rPr lang="ru-RU" dirty="0" smtClean="0"/>
              <a:t>Под </a:t>
            </a:r>
            <a:r>
              <a:rPr lang="ru-RU" b="1" dirty="0" smtClean="0"/>
              <a:t>рентабельностью изделия </a:t>
            </a:r>
            <a:r>
              <a:rPr lang="ru-RU" dirty="0" smtClean="0"/>
              <a:t>понимается соотношение между прибылью, получаемой от реализации одной единицы изделия и его себестоимости, а прибыль по изделию будет составлять разницу между оптовой ценой этого изделия и его себестоимостью:</a:t>
            </a:r>
          </a:p>
          <a:p>
            <a:pPr fontAlgn="base"/>
            <a:r>
              <a:rPr lang="ru-RU" dirty="0" err="1" smtClean="0"/>
              <a:t>Ри</a:t>
            </a:r>
            <a:r>
              <a:rPr lang="ru-RU" dirty="0" smtClean="0"/>
              <a:t> = П/С, </a:t>
            </a:r>
          </a:p>
          <a:p>
            <a:pPr fontAlgn="base"/>
            <a:r>
              <a:rPr lang="ru-RU" dirty="0" smtClean="0"/>
              <a:t>где </a:t>
            </a:r>
            <a:r>
              <a:rPr lang="ru-RU" dirty="0" err="1" smtClean="0"/>
              <a:t>Ри</a:t>
            </a:r>
            <a:r>
              <a:rPr lang="ru-RU" dirty="0" smtClean="0"/>
              <a:t> – рентабельность изделия, </a:t>
            </a:r>
          </a:p>
          <a:p>
            <a:pPr fontAlgn="base"/>
            <a:r>
              <a:rPr lang="ru-RU" dirty="0" smtClean="0"/>
              <a:t>П – прибыль, С – себестоимость.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228600"/>
            <a:ext cx="8534400" cy="662940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Для расчета показателей </a:t>
            </a:r>
            <a:r>
              <a:rPr lang="ru-RU" b="1" dirty="0" err="1" smtClean="0"/>
              <a:t>фондоемкости</a:t>
            </a:r>
            <a:r>
              <a:rPr lang="ru-RU" b="1" dirty="0" smtClean="0"/>
              <a:t>, фондоотдачи и </a:t>
            </a:r>
            <a:r>
              <a:rPr lang="ru-RU" b="1" dirty="0" err="1" smtClean="0"/>
              <a:t>фондовооруженности</a:t>
            </a:r>
            <a:r>
              <a:rPr lang="ru-RU" b="1" dirty="0" smtClean="0"/>
              <a:t> </a:t>
            </a:r>
            <a:r>
              <a:rPr lang="ru-RU" dirty="0" smtClean="0"/>
              <a:t>используется величина «среднегодовая стоимость основных средств». </a:t>
            </a:r>
            <a:endParaRPr lang="en-US" dirty="0" smtClean="0"/>
          </a:p>
          <a:p>
            <a:r>
              <a:rPr lang="ru-RU" dirty="0" smtClean="0"/>
              <a:t>Формула, для определения этого показателя, имеет следующий вид: </a:t>
            </a:r>
            <a:endParaRPr lang="en-US" dirty="0" smtClean="0"/>
          </a:p>
          <a:p>
            <a:r>
              <a:rPr lang="ru-RU" dirty="0" smtClean="0"/>
              <a:t>ОC сред = ОC </a:t>
            </a:r>
            <a:r>
              <a:rPr lang="ru-RU" dirty="0" err="1" smtClean="0"/>
              <a:t>нг</a:t>
            </a:r>
            <a:r>
              <a:rPr lang="ru-RU" dirty="0" smtClean="0"/>
              <a:t> + ОC </a:t>
            </a:r>
            <a:r>
              <a:rPr lang="ru-RU" dirty="0" err="1" smtClean="0"/>
              <a:t>введ</a:t>
            </a:r>
            <a:r>
              <a:rPr lang="ru-RU" dirty="0" smtClean="0"/>
              <a:t> * N1 / 12 — ОC </a:t>
            </a:r>
            <a:r>
              <a:rPr lang="ru-RU" dirty="0" err="1" smtClean="0"/>
              <a:t>выб</a:t>
            </a:r>
            <a:r>
              <a:rPr lang="ru-RU" dirty="0" smtClean="0"/>
              <a:t> * N2 / 12 </a:t>
            </a:r>
            <a:endParaRPr lang="en-US" dirty="0" smtClean="0"/>
          </a:p>
          <a:p>
            <a:r>
              <a:rPr lang="ru-RU" dirty="0" smtClean="0"/>
              <a:t>Где: ОC </a:t>
            </a:r>
            <a:r>
              <a:rPr lang="ru-RU" dirty="0" err="1" smtClean="0"/>
              <a:t>нг</a:t>
            </a:r>
            <a:r>
              <a:rPr lang="ru-RU" dirty="0" smtClean="0"/>
              <a:t> — стоимость основных средств на начало года, </a:t>
            </a:r>
            <a:endParaRPr lang="en-US" dirty="0" smtClean="0"/>
          </a:p>
          <a:p>
            <a:r>
              <a:rPr lang="ru-RU" dirty="0" smtClean="0"/>
              <a:t>ОС </a:t>
            </a:r>
            <a:r>
              <a:rPr lang="ru-RU" dirty="0" err="1" smtClean="0"/>
              <a:t>введ</a:t>
            </a:r>
            <a:r>
              <a:rPr lang="ru-RU" dirty="0" smtClean="0"/>
              <a:t> — стоимость основных средств, введенных в эксплуатацию в течение года, </a:t>
            </a:r>
            <a:endParaRPr lang="en-US" dirty="0" smtClean="0"/>
          </a:p>
          <a:p>
            <a:r>
              <a:rPr lang="ru-RU" dirty="0" smtClean="0"/>
              <a:t>ОС </a:t>
            </a:r>
            <a:r>
              <a:rPr lang="ru-RU" dirty="0" err="1" smtClean="0"/>
              <a:t>выб</a:t>
            </a:r>
            <a:r>
              <a:rPr lang="ru-RU" dirty="0" smtClean="0"/>
              <a:t> — стоимость выбывших в течение года основных фондов, </a:t>
            </a:r>
            <a:endParaRPr lang="en-US" dirty="0" smtClean="0"/>
          </a:p>
          <a:p>
            <a:r>
              <a:rPr lang="ru-RU" dirty="0" smtClean="0"/>
              <a:t>N1 — число месяцев использования введенных основных средств, </a:t>
            </a:r>
            <a:endParaRPr lang="en-US" dirty="0" smtClean="0"/>
          </a:p>
          <a:p>
            <a:r>
              <a:rPr lang="ru-RU" dirty="0" smtClean="0"/>
              <a:t>N2 — количество месяцев, в течение которых не использовались выбывшие основные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Фондоотдача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66800" y="1447800"/>
            <a:ext cx="7866888" cy="480060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Показатель фондоотдачи рассчитывается следующим образом: </a:t>
            </a:r>
            <a:endParaRPr lang="en-US" dirty="0" smtClean="0"/>
          </a:p>
          <a:p>
            <a:r>
              <a:rPr lang="ru-RU" dirty="0" smtClean="0"/>
              <a:t>Фондоотдача = Объем всей выпущенной продукции / Среднегодовая стоимость основных фондов</a:t>
            </a:r>
            <a:endParaRPr lang="en-US" dirty="0" smtClean="0"/>
          </a:p>
          <a:p>
            <a:r>
              <a:rPr lang="ru-RU" dirty="0" smtClean="0"/>
              <a:t>Фондоотдача показывает, сколько готового продукта приходится на 1 рубль основных фондов. Т.е чем значение фондоотдачи выше, тем эффективнее используются на предприятии его основные средства. </a:t>
            </a:r>
            <a:endParaRPr lang="en-US" dirty="0" smtClean="0"/>
          </a:p>
          <a:p>
            <a:r>
              <a:rPr lang="ru-RU" dirty="0" smtClean="0"/>
              <a:t>Соответственно, увеличение показателя в динамике расценивается положительно.</a:t>
            </a:r>
            <a:r>
              <a:rPr lang="en-US" dirty="0" smtClean="0"/>
              <a:t>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Фондоемкость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90600" y="1447800"/>
            <a:ext cx="7943088" cy="541020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Показатель </a:t>
            </a:r>
            <a:r>
              <a:rPr lang="ru-RU" dirty="0" err="1" smtClean="0"/>
              <a:t>фондоемкости</a:t>
            </a:r>
            <a:r>
              <a:rPr lang="ru-RU" dirty="0" smtClean="0"/>
              <a:t> является обратным показателю фондоотдачи и рассчитывается по формуле: </a:t>
            </a:r>
            <a:endParaRPr lang="en-US" dirty="0" smtClean="0"/>
          </a:p>
          <a:p>
            <a:r>
              <a:rPr lang="ru-RU" dirty="0" err="1" smtClean="0"/>
              <a:t>Фондоемкость</a:t>
            </a:r>
            <a:r>
              <a:rPr lang="ru-RU" dirty="0" smtClean="0"/>
              <a:t> = Среднегодовая стоимость основных фондов / Объем выпущенной продукции. </a:t>
            </a:r>
            <a:endParaRPr lang="en-US" dirty="0" smtClean="0"/>
          </a:p>
          <a:p>
            <a:r>
              <a:rPr lang="ru-RU" dirty="0" smtClean="0"/>
              <a:t>Значение </a:t>
            </a:r>
            <a:r>
              <a:rPr lang="ru-RU" dirty="0" err="1" smtClean="0"/>
              <a:t>фондоемкости</a:t>
            </a:r>
            <a:r>
              <a:rPr lang="ru-RU" dirty="0" smtClean="0"/>
              <a:t> показывает, какая сумма основных средств приходится на каждый рубль готовой продукции. </a:t>
            </a:r>
            <a:endParaRPr lang="en-US" dirty="0" smtClean="0"/>
          </a:p>
          <a:p>
            <a:r>
              <a:rPr lang="ru-RU" dirty="0" smtClean="0"/>
              <a:t>Естественно, что чем меньше этот показатель, тем эффективнее используется оборудование предприятия. </a:t>
            </a:r>
            <a:endParaRPr lang="en-US" dirty="0" smtClean="0"/>
          </a:p>
          <a:p>
            <a:r>
              <a:rPr lang="ru-RU" dirty="0" smtClean="0"/>
              <a:t>Уменьшение показателя во времени является положительной тенденцией в развитии предприятия.</a:t>
            </a:r>
            <a:r>
              <a:rPr lang="en-US" dirty="0" smtClean="0"/>
              <a:t>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Фондовооруженность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66800" y="1447800"/>
            <a:ext cx="7866888" cy="541020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Показатель </a:t>
            </a:r>
            <a:r>
              <a:rPr lang="ru-RU" dirty="0" err="1" smtClean="0"/>
              <a:t>фондовооруженности</a:t>
            </a:r>
            <a:r>
              <a:rPr lang="ru-RU" dirty="0" smtClean="0"/>
              <a:t> отражает обеспеченность работников предприятия основными фондами и рассчитывается по следующей формуле: </a:t>
            </a:r>
            <a:r>
              <a:rPr lang="ru-RU" dirty="0" err="1" smtClean="0"/>
              <a:t>Фондовооруженность</a:t>
            </a:r>
            <a:r>
              <a:rPr lang="ru-RU" dirty="0" smtClean="0"/>
              <a:t> = Среднегодовая стоимость основных средств / Среднесписочная численность работников. </a:t>
            </a:r>
            <a:endParaRPr lang="en-US" dirty="0" smtClean="0"/>
          </a:p>
          <a:p>
            <a:r>
              <a:rPr lang="ru-RU" dirty="0" smtClean="0"/>
              <a:t>Делать выводы об изменении этого показателя можно только в его привязке к значению производительности труда. </a:t>
            </a:r>
            <a:endParaRPr lang="en-US" dirty="0" smtClean="0"/>
          </a:p>
          <a:p>
            <a:r>
              <a:rPr lang="ru-RU" dirty="0" smtClean="0"/>
              <a:t>Если темпы роста производительности труда отстают от темпов роста </a:t>
            </a:r>
            <a:r>
              <a:rPr lang="ru-RU" dirty="0" err="1" smtClean="0"/>
              <a:t>фондовооруженности</a:t>
            </a:r>
            <a:r>
              <a:rPr lang="ru-RU" dirty="0" smtClean="0"/>
              <a:t>, это свидетельствует о нерациональном использовании ресурсов предприятия. Возможно, речь идет о многочисленности аппарата управления организации либо немотивированном росте пассивной части основных средств.</a:t>
            </a:r>
            <a:r>
              <a:rPr lang="en-US" dirty="0" smtClean="0"/>
              <a:t>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66800" y="1447800"/>
            <a:ext cx="7866888" cy="5410200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smtClean="0"/>
              <a:t>Задача. Рассчитайте годовую прибыль предприятия</a:t>
            </a:r>
            <a:r>
              <a:rPr lang="ru-RU" dirty="0" smtClean="0"/>
              <a:t>, если доход за год составил 2,5 млн. рублей, годовые переменные издержки составили 0,5 млн. рублей, постоянные издержки составили 1,2 млн. рублей. Рассчитайте рентабельность продаж.</a:t>
            </a:r>
          </a:p>
          <a:p>
            <a:r>
              <a:rPr lang="ru-RU" dirty="0" smtClean="0"/>
              <a:t>Прибыль рассчитывается по формуле:</a:t>
            </a:r>
          </a:p>
          <a:p>
            <a:r>
              <a:rPr lang="ru-RU" dirty="0" smtClean="0"/>
              <a:t>Прибыль = Доход – Общие издержки</a:t>
            </a:r>
          </a:p>
          <a:p>
            <a:r>
              <a:rPr lang="ru-RU" dirty="0" smtClean="0"/>
              <a:t>Следовательно, прибыль = 2,5- (0,5+1,2)=0,8 млн. руб. или 800 тыс. руб.</a:t>
            </a:r>
          </a:p>
          <a:p>
            <a:r>
              <a:rPr lang="ru-RU" dirty="0" smtClean="0"/>
              <a:t>Рентабельность продаж находят по формуле:</a:t>
            </a:r>
          </a:p>
          <a:p>
            <a:r>
              <a:rPr lang="ru-RU" dirty="0" smtClean="0"/>
              <a:t>Формула рентабельности: </a:t>
            </a:r>
          </a:p>
          <a:p>
            <a:r>
              <a:rPr lang="ru-RU" dirty="0" smtClean="0"/>
              <a:t>Рентабельность продаж = Прибыль / Общий доход = 0,8 / 2,5=0,32 или 32%.</a:t>
            </a:r>
          </a:p>
          <a:p>
            <a:r>
              <a:rPr lang="ru-RU" dirty="0" smtClean="0"/>
              <a:t>Вывод по расчету рентабельности: Работа предприятия может рассматриваться эффективной при рентабельности продаж в 15%. В нашем примере рентабельность составляет 32%, следовательно, уровень рентабельности очень хороший.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Самостоятельная </a:t>
            </a:r>
            <a:r>
              <a:rPr lang="ru-RU" dirty="0" smtClean="0"/>
              <a:t>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90600" y="1447800"/>
            <a:ext cx="8153400" cy="48006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Рыночная цена на товар предприятия составляет 6000 руб., объем товарной продукции – 40 шт., полная себестоимость единицы товара – 4500 руб., в том числе оплата труда – 2000 руб. </a:t>
            </a:r>
          </a:p>
          <a:p>
            <a:r>
              <a:rPr lang="ru-RU" dirty="0" smtClean="0"/>
              <a:t>Определить рентабельность продукции, валовой доход предприятия. </a:t>
            </a:r>
          </a:p>
          <a:p>
            <a:r>
              <a:rPr lang="ru-RU" dirty="0" smtClean="0"/>
              <a:t>Если налог на прибыль </a:t>
            </a:r>
            <a:r>
              <a:rPr lang="ru-RU" smtClean="0"/>
              <a:t>составляет 20%, </a:t>
            </a:r>
            <a:r>
              <a:rPr lang="ru-RU" dirty="0" smtClean="0"/>
              <a:t>то какими будут цена, объем реализации и чистая прибыль.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Рожкова Л.Д с 39-47. </a:t>
            </a:r>
          </a:p>
          <a:p>
            <a:r>
              <a:rPr lang="ru-RU" dirty="0" smtClean="0"/>
              <a:t>Самсонов С.В. с.84-101 </a:t>
            </a:r>
          </a:p>
          <a:p>
            <a:r>
              <a:rPr lang="ru-RU" dirty="0" smtClean="0"/>
              <a:t>Произвести расчет показателей использования фондов и уровня рентабельности по индивидуальным данным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Систематизировать полученные знания и умения по теме </a:t>
            </a:r>
            <a:r>
              <a:rPr lang="ru-RU" b="1" dirty="0" smtClean="0"/>
              <a:t>Рентабельность производства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Рентабельность производства</a:t>
            </a:r>
          </a:p>
          <a:p>
            <a:r>
              <a:rPr lang="ru-RU" dirty="0" smtClean="0"/>
              <a:t>Рентабельность капиталовложений</a:t>
            </a:r>
          </a:p>
          <a:p>
            <a:r>
              <a:rPr lang="ru-RU" dirty="0" smtClean="0"/>
              <a:t>Показатели фондоотдачи, </a:t>
            </a:r>
            <a:r>
              <a:rPr lang="ru-RU" dirty="0" err="1" smtClean="0"/>
              <a:t>фондоемкости</a:t>
            </a:r>
            <a:r>
              <a:rPr lang="ru-RU" dirty="0" smtClean="0"/>
              <a:t>, </a:t>
            </a:r>
            <a:r>
              <a:rPr lang="ru-RU" dirty="0" err="1" smtClean="0"/>
              <a:t>фондовооруженности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Введение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90600" y="1447800"/>
            <a:ext cx="7943088" cy="4800600"/>
          </a:xfrm>
        </p:spPr>
        <p:txBody>
          <a:bodyPr>
            <a:normAutofit/>
          </a:bodyPr>
          <a:lstStyle/>
          <a:p>
            <a:pPr fontAlgn="base"/>
            <a:r>
              <a:rPr lang="ru-RU" b="1" dirty="0" smtClean="0"/>
              <a:t>Рентабельность производства </a:t>
            </a:r>
            <a:r>
              <a:rPr lang="ru-RU" dirty="0" smtClean="0"/>
              <a:t>– важнейший показатель, определяющий и показывающий эффективность деятельности предприятия. </a:t>
            </a:r>
          </a:p>
          <a:p>
            <a:pPr fontAlgn="base"/>
            <a:r>
              <a:rPr lang="ru-RU" dirty="0" smtClean="0"/>
              <a:t>Вне зависимости от сферы деятельности, рентабельность производства, показывающей соотношения получаемой прибыли и суммы средств, затраченных на ее получение.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Изучается рентабельность: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ru-RU" dirty="0" smtClean="0"/>
              <a:t>1)      Рентабельность фондов;</a:t>
            </a:r>
          </a:p>
          <a:p>
            <a:pPr fontAlgn="base"/>
            <a:r>
              <a:rPr lang="ru-RU" dirty="0" smtClean="0"/>
              <a:t>2)      Рентабельность товарной продукции;</a:t>
            </a:r>
          </a:p>
          <a:p>
            <a:pPr fontAlgn="base"/>
            <a:r>
              <a:rPr lang="ru-RU" dirty="0" smtClean="0"/>
              <a:t>3)      Рентабельность продаж;</a:t>
            </a:r>
          </a:p>
          <a:p>
            <a:pPr fontAlgn="base"/>
            <a:r>
              <a:rPr lang="ru-RU" dirty="0" smtClean="0"/>
              <a:t>4)      Рентабельность единицы продукции.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Схема рентабельности</a:t>
            </a:r>
            <a:endParaRPr lang="ru-RU" dirty="0"/>
          </a:p>
        </p:txBody>
      </p:sp>
      <p:pic>
        <p:nvPicPr>
          <p:cNvPr id="4" name="Рисунок 3" descr="Рентабельность производств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600200"/>
            <a:ext cx="76200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Формула расчета рентабельности производства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90600" y="1447800"/>
            <a:ext cx="7943088" cy="5410200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Рентабельность производства</a:t>
            </a:r>
            <a:r>
              <a:rPr lang="ru-RU" dirty="0" smtClean="0"/>
              <a:t> - коэффициент равный отношению общей (балансовой) прибыли к среднегодовой стоимости основных производственных и нормируемых оборотных средств. </a:t>
            </a:r>
          </a:p>
          <a:p>
            <a:r>
              <a:rPr lang="ru-RU" dirty="0" smtClean="0"/>
              <a:t>Данными для его расчета служит бухгалтерский баланс. </a:t>
            </a:r>
          </a:p>
          <a:p>
            <a:r>
              <a:rPr lang="ru-RU" dirty="0" smtClean="0"/>
              <a:t>Или представляет собой величину прибыли, приходящуюся на каждый рубль себестоимости проданной продукции (производственных расходов).</a:t>
            </a:r>
            <a:endParaRPr lang="ru-RU" b="1" dirty="0" smtClean="0"/>
          </a:p>
          <a:p>
            <a:pPr fontAlgn="base"/>
            <a:r>
              <a:rPr lang="ru-RU" b="1" dirty="0" smtClean="0"/>
              <a:t>Базовая формула выглядит следующим образом: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РП = П/ПЗ </a:t>
            </a:r>
            <a:r>
              <a:rPr lang="ru-RU" dirty="0" err="1" smtClean="0"/>
              <a:t>х</a:t>
            </a:r>
            <a:r>
              <a:rPr lang="ru-RU" dirty="0" smtClean="0"/>
              <a:t> 100%</a:t>
            </a:r>
          </a:p>
          <a:p>
            <a:pPr fontAlgn="base"/>
            <a:r>
              <a:rPr lang="ru-RU" b="1" dirty="0" smtClean="0"/>
              <a:t>и состоит из нескольких показателей:</a:t>
            </a:r>
            <a:endParaRPr lang="ru-RU" dirty="0" smtClean="0"/>
          </a:p>
          <a:p>
            <a:pPr lvl="0" fontAlgn="base"/>
            <a:r>
              <a:rPr lang="ru-RU" dirty="0" smtClean="0"/>
              <a:t>РП – рентабельность производства;</a:t>
            </a:r>
          </a:p>
          <a:p>
            <a:pPr lvl="0" fontAlgn="base"/>
            <a:r>
              <a:rPr lang="ru-RU" dirty="0" smtClean="0"/>
              <a:t>ПЗ – производственные затраты;</a:t>
            </a:r>
          </a:p>
          <a:p>
            <a:pPr lvl="0" fontAlgn="base"/>
            <a:r>
              <a:rPr lang="ru-RU" dirty="0" smtClean="0"/>
              <a:t>П – рассчитываемая из объема производства прибыль.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Рентабельность основного производства и продаж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66800" y="1447800"/>
            <a:ext cx="8001000" cy="5257800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smtClean="0"/>
              <a:t>Рентабельность основного производства - </a:t>
            </a:r>
            <a:r>
              <a:rPr lang="ru-RU" dirty="0" smtClean="0"/>
              <a:t>этот коэффициент  показывает величину прибыли, которая получена на 1 руб. издержек. Чтобы рассчитать данный показатель, нужно прибыль от реализации разделить на себестоимость реализованной продукции: Р = П </a:t>
            </a:r>
            <a:r>
              <a:rPr lang="ru-RU" dirty="0" err="1" smtClean="0"/>
              <a:t>р</a:t>
            </a:r>
            <a:r>
              <a:rPr lang="ru-RU" dirty="0" smtClean="0"/>
              <a:t> /С р.п. * 100%</a:t>
            </a:r>
          </a:p>
          <a:p>
            <a:r>
              <a:rPr lang="ru-RU" b="1" dirty="0" smtClean="0"/>
              <a:t>Рентабельность продаж - </a:t>
            </a:r>
            <a:r>
              <a:rPr lang="ru-RU" dirty="0" smtClean="0"/>
              <a:t> этот коэффициент показывает, какой объём прибыли получен на 1 руб. проданного товара. Рассчитывается по формуле: Р = П/В </a:t>
            </a:r>
            <a:r>
              <a:rPr lang="ru-RU" dirty="0" err="1" smtClean="0"/>
              <a:t>р</a:t>
            </a:r>
            <a:r>
              <a:rPr lang="ru-RU" dirty="0" smtClean="0"/>
              <a:t> *100% — сумма прибыли от реализации делится на сумму выручки от реализации.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90600" y="304800"/>
            <a:ext cx="7943088" cy="5943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1. Рентабельность фондов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2. Рентабельность производства продукции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3. Рентабельность продаж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4. Рентабельность единицы продукции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Формула рентабельности фондов">
            <a:hlinkClick r:id="rId2" tooltip="&quot;Формула рентабельности фондов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914400"/>
            <a:ext cx="6531610" cy="653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Рентабельность товарной продукции">
            <a:hlinkClick r:id="rId4" tooltip="&quot;Рентабельность товарной продукции&quot;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4600" y="2438400"/>
            <a:ext cx="3075940" cy="487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Рентабельность продаж">
            <a:hlinkClick r:id="rId6" tooltip="&quot;Рентабельность продаж&quot;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48000" y="3505200"/>
            <a:ext cx="256476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Рентабельность единицы продукции">
            <a:hlinkClick r:id="rId8" tooltip="&quot;Рентабельность единицы продукции&quot;"/>
          </p:cNvPr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048000" y="4800600"/>
            <a:ext cx="256476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601</TotalTime>
  <Words>513</Words>
  <Application>Microsoft Office PowerPoint</Application>
  <PresentationFormat>Экран (4:3)</PresentationFormat>
  <Paragraphs>94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Солнцестояние</vt:lpstr>
      <vt:lpstr>Рентабельность  производства</vt:lpstr>
      <vt:lpstr>Цель</vt:lpstr>
      <vt:lpstr>Содержание</vt:lpstr>
      <vt:lpstr>Введение</vt:lpstr>
      <vt:lpstr>Изучается рентабельность:</vt:lpstr>
      <vt:lpstr>Схема рентабельности</vt:lpstr>
      <vt:lpstr>Формула расчета рентабельности производства</vt:lpstr>
      <vt:lpstr>Рентабельность основного производства и продаж</vt:lpstr>
      <vt:lpstr>Слайд 9</vt:lpstr>
      <vt:lpstr>Рентабельность продукции примеряется в трех различных видах:</vt:lpstr>
      <vt:lpstr>Слайд 11</vt:lpstr>
      <vt:lpstr>Слайд 12</vt:lpstr>
      <vt:lpstr>Фондоотдача</vt:lpstr>
      <vt:lpstr>Фондоемкость</vt:lpstr>
      <vt:lpstr>Фондовооруженность</vt:lpstr>
      <vt:lpstr>Задача</vt:lpstr>
      <vt:lpstr>Самостоятельная работа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Рентабельность  производства</dc:title>
  <dc:creator>админ</dc:creator>
  <cp:lastModifiedBy>Кабинет 202</cp:lastModifiedBy>
  <cp:revision>55</cp:revision>
  <dcterms:modified xsi:type="dcterms:W3CDTF">2018-03-16T07:36:33Z</dcterms:modified>
</cp:coreProperties>
</file>