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59" r:id="rId5"/>
    <p:sldId id="262" r:id="rId6"/>
    <p:sldId id="260" r:id="rId7"/>
    <p:sldId id="277" r:id="rId8"/>
    <p:sldId id="278" r:id="rId9"/>
    <p:sldId id="279" r:id="rId10"/>
    <p:sldId id="280" r:id="rId11"/>
    <p:sldId id="282" r:id="rId12"/>
    <p:sldId id="283" r:id="rId13"/>
    <p:sldId id="284" r:id="rId14"/>
    <p:sldId id="285" r:id="rId15"/>
    <p:sldId id="286" r:id="rId16"/>
    <p:sldId id="287" r:id="rId17"/>
    <p:sldId id="281" r:id="rId18"/>
    <p:sldId id="288" r:id="rId19"/>
    <p:sldId id="289" r:id="rId20"/>
    <p:sldId id="290" r:id="rId21"/>
    <p:sldId id="263" r:id="rId22"/>
    <p:sldId id="264" r:id="rId23"/>
    <p:sldId id="272" r:id="rId24"/>
    <p:sldId id="273" r:id="rId25"/>
    <p:sldId id="271" r:id="rId26"/>
    <p:sldId id="266" r:id="rId27"/>
    <p:sldId id="274" r:id="rId28"/>
    <p:sldId id="275" r:id="rId29"/>
    <p:sldId id="270" r:id="rId30"/>
    <p:sldId id="267" r:id="rId31"/>
    <p:sldId id="276" r:id="rId32"/>
    <p:sldId id="269"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06" autoAdjust="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54A7DB-61CC-49D5-A5D1-14493583024D}" type="datetimeFigureOut">
              <a:rPr lang="ru-RU" smtClean="0"/>
              <a:t>13.04.2020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1DBB65-3016-4DF3-BECF-7C45EFEAD3BF}" type="slidenum">
              <a:rPr lang="ru-RU" smtClean="0"/>
              <a:t>‹#›</a:t>
            </a:fld>
            <a:endParaRPr lang="ru-RU"/>
          </a:p>
        </p:txBody>
      </p:sp>
    </p:spTree>
    <p:extLst>
      <p:ext uri="{BB962C8B-B14F-4D97-AF65-F5344CB8AC3E}">
        <p14:creationId xmlns:p14="http://schemas.microsoft.com/office/powerpoint/2010/main" val="378701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C1DBB65-3016-4DF3-BECF-7C45EFEAD3BF}" type="slidenum">
              <a:rPr lang="ru-RU" smtClean="0"/>
              <a:t>18</a:t>
            </a:fld>
            <a:endParaRPr lang="ru-RU"/>
          </a:p>
        </p:txBody>
      </p:sp>
    </p:spTree>
    <p:extLst>
      <p:ext uri="{BB962C8B-B14F-4D97-AF65-F5344CB8AC3E}">
        <p14:creationId xmlns:p14="http://schemas.microsoft.com/office/powerpoint/2010/main" val="3254967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13.04.2020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13.04.2020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13.04.2020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13.04.2020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1087;&#1088;&#1086;&#1084;&#1090;&#1077;&#1093;&#1075;&#1072;&#1079;.&#1088;&#1092;/propan-butan-dlya-gazgoldera-svoyst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8032" y="188641"/>
            <a:ext cx="7772400" cy="1656184"/>
          </a:xfrm>
        </p:spPr>
        <p:txBody>
          <a:bodyPr>
            <a:noAutofit/>
          </a:bodyPr>
          <a:lstStyle/>
          <a:p>
            <a:r>
              <a:rPr lang="ru-RU" sz="3200" dirty="0" smtClean="0">
                <a:latin typeface="Times New Roman" panose="02020603050405020304" pitchFamily="18" charset="0"/>
                <a:cs typeface="Times New Roman" panose="02020603050405020304" pitchFamily="18" charset="0"/>
              </a:rPr>
              <a:t>Организация транспортировки баллонов со сжиженным </a:t>
            </a:r>
            <a:r>
              <a:rPr lang="ru-RU" sz="3200" dirty="0" smtClean="0">
                <a:latin typeface="Times New Roman" panose="02020603050405020304" pitchFamily="18" charset="0"/>
                <a:cs typeface="Times New Roman" panose="02020603050405020304" pitchFamily="18" charset="0"/>
              </a:rPr>
              <a:t>газом автомобильным транспортом</a:t>
            </a:r>
            <a:endParaRPr lang="ru-RU" sz="32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683568" y="1902915"/>
            <a:ext cx="7776864" cy="4968552"/>
          </a:xfrm>
        </p:spPr>
        <p:txBody>
          <a:bodyPr/>
          <a:lstStyle/>
          <a:p>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1844824"/>
            <a:ext cx="7920879"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853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3970784" cy="5793507"/>
          </a:xfrm>
        </p:spPr>
        <p:txBody>
          <a:bodyPr>
            <a:normAutofit/>
          </a:bodyPr>
          <a:lstStyle/>
          <a:p>
            <a:pPr marL="0" indent="0">
              <a:buNone/>
            </a:pPr>
            <a:r>
              <a:rPr lang="ru-RU" sz="2000" dirty="0">
                <a:solidFill>
                  <a:srgbClr val="444444"/>
                </a:solidFill>
                <a:latin typeface="Times New Roman" panose="02020603050405020304" pitchFamily="18" charset="0"/>
                <a:cs typeface="Times New Roman" panose="02020603050405020304" pitchFamily="18" charset="0"/>
              </a:rPr>
              <a:t>Управление процессом заправки осуществляется с помощью пульта оператора, на котором расположено два тумблера. Один тумблер связан с донным клапаном, отвечающим за слив жидкой фракции, второй тумблер управляет забором газовой фазы. В процессе наполнения или слива СУГ оба переключателя должны находиться в положении «Открыт». </a:t>
            </a:r>
            <a:endParaRPr lang="ru-RU" sz="20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404664"/>
            <a:ext cx="3960440" cy="5689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0296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576064"/>
          </a:xfrm>
        </p:spPr>
        <p:txBody>
          <a:bodyPr>
            <a:noAutofit/>
          </a:bodyPr>
          <a:lstStyle/>
          <a:p>
            <a:pPr fontAlgn="base"/>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Насосное </a:t>
            </a:r>
            <a:r>
              <a:rPr lang="ru-RU" sz="3600" dirty="0">
                <a:latin typeface="Times New Roman" panose="02020603050405020304" pitchFamily="18" charset="0"/>
                <a:cs typeface="Times New Roman" panose="02020603050405020304" pitchFamily="18" charset="0"/>
              </a:rPr>
              <a:t>оборудование</a:t>
            </a:r>
            <a:r>
              <a:rPr lang="ru-RU" sz="3600" dirty="0">
                <a:solidFill>
                  <a:srgbClr val="444444"/>
                </a:solidFill>
                <a:latin typeface="Times New Roman" panose="02020603050405020304" pitchFamily="18" charset="0"/>
                <a:cs typeface="Times New Roman" panose="02020603050405020304" pitchFamily="18" charset="0"/>
              </a:rPr>
              <a:t/>
            </a:r>
            <a:br>
              <a:rPr lang="ru-RU" sz="3600" dirty="0">
                <a:solidFill>
                  <a:srgbClr val="444444"/>
                </a:solidFill>
                <a:latin typeface="Times New Roman" panose="02020603050405020304" pitchFamily="18" charset="0"/>
                <a:cs typeface="Times New Roman" panose="02020603050405020304" pitchFamily="18" charset="0"/>
              </a:rPr>
            </a:b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51520" y="836712"/>
            <a:ext cx="4680520" cy="5760640"/>
          </a:xfrm>
        </p:spPr>
        <p:txBody>
          <a:bodyPr>
            <a:normAutofit lnSpcReduction="10000"/>
          </a:bodyPr>
          <a:lstStyle/>
          <a:p>
            <a:pPr marL="0" indent="0" fontAlgn="base">
              <a:buNone/>
            </a:pPr>
            <a:r>
              <a:rPr lang="ru-RU" sz="2000" dirty="0">
                <a:latin typeface="Times New Roman" panose="02020603050405020304" pitchFamily="18" charset="0"/>
                <a:cs typeface="Times New Roman" panose="02020603050405020304" pitchFamily="18" charset="0"/>
              </a:rPr>
              <a:t>Насос для перекачки сжиженного газа должен соответствовать стандартам безопасности при работе во взрывоопасной среде. В частности, насосный агрегат </a:t>
            </a:r>
            <a:r>
              <a:rPr lang="ru-RU" sz="2000" dirty="0" err="1">
                <a:latin typeface="Times New Roman" panose="02020603050405020304" pitchFamily="18" charset="0"/>
                <a:cs typeface="Times New Roman" panose="02020603050405020304" pitchFamily="18" charset="0"/>
              </a:rPr>
              <a:t>Corken</a:t>
            </a:r>
            <a:r>
              <a:rPr lang="ru-RU" sz="2000" dirty="0">
                <a:latin typeface="Times New Roman" panose="02020603050405020304" pitchFamily="18" charset="0"/>
                <a:cs typeface="Times New Roman" panose="02020603050405020304" pitchFamily="18" charset="0"/>
              </a:rPr>
              <a:t> Z2000, который часто устанавливается на отечественных </a:t>
            </a:r>
            <a:r>
              <a:rPr lang="ru-RU" sz="2000" dirty="0" err="1">
                <a:latin typeface="Times New Roman" panose="02020603050405020304" pitchFamily="18" charset="0"/>
                <a:cs typeface="Times New Roman" panose="02020603050405020304" pitchFamily="18" charset="0"/>
              </a:rPr>
              <a:t>автогазовозах</a:t>
            </a:r>
            <a:r>
              <a:rPr lang="ru-RU" sz="2000" dirty="0">
                <a:latin typeface="Times New Roman" panose="02020603050405020304" pitchFamily="18" charset="0"/>
                <a:cs typeface="Times New Roman" panose="02020603050405020304" pitchFamily="18" charset="0"/>
              </a:rPr>
              <a:t>, изготовлен со строгим соблюдением Российских и Европейских правил и нормативных документов. Комплектный агрегат устанавливается на общей раме и состоит из шиберного насоса с приводом карданного вала коробки отбора мощности двигателя.</a:t>
            </a:r>
          </a:p>
          <a:p>
            <a:pPr marL="0" indent="0" fontAlgn="base">
              <a:buNone/>
            </a:pPr>
            <a:r>
              <a:rPr lang="ru-RU" sz="2000" dirty="0" smtClean="0">
                <a:latin typeface="Times New Roman" panose="02020603050405020304" pitchFamily="18" charset="0"/>
                <a:cs typeface="Times New Roman" panose="02020603050405020304" pitchFamily="18" charset="0"/>
              </a:rPr>
              <a:t>Технические </a:t>
            </a:r>
            <a:r>
              <a:rPr lang="ru-RU" sz="2000" dirty="0">
                <a:latin typeface="Times New Roman" panose="02020603050405020304" pitchFamily="18" charset="0"/>
                <a:cs typeface="Times New Roman" panose="02020603050405020304" pitchFamily="18" charset="0"/>
              </a:rPr>
              <a:t>характеристики </a:t>
            </a:r>
            <a:r>
              <a:rPr lang="en-US" sz="2000" dirty="0">
                <a:latin typeface="Times New Roman" panose="02020603050405020304" pitchFamily="18" charset="0"/>
                <a:cs typeface="Times New Roman" panose="02020603050405020304" pitchFamily="18" charset="0"/>
              </a:rPr>
              <a:t>Z2000</a:t>
            </a:r>
            <a:r>
              <a:rPr lang="en-US" sz="2000" dirty="0" smtClean="0">
                <a:latin typeface="Times New Roman" panose="02020603050405020304" pitchFamily="18" charset="0"/>
                <a:cs typeface="Times New Roman" panose="02020603050405020304" pitchFamily="18" charset="0"/>
              </a:rPr>
              <a:t>:</a:t>
            </a:r>
            <a:endParaRPr lang="ru-RU" sz="2000" dirty="0" smtClean="0">
              <a:latin typeface="Times New Roman" panose="02020603050405020304" pitchFamily="18" charset="0"/>
              <a:cs typeface="Times New Roman" panose="02020603050405020304" pitchFamily="18" charset="0"/>
            </a:endParaRPr>
          </a:p>
          <a:p>
            <a:pPr fontAlgn="base">
              <a:buFont typeface="Arial"/>
              <a:buChar char="•"/>
            </a:pPr>
            <a:r>
              <a:rPr lang="ru-RU" sz="2000" dirty="0">
                <a:latin typeface="Times New Roman" panose="02020603050405020304" pitchFamily="18" charset="0"/>
                <a:cs typeface="Times New Roman" panose="02020603050405020304" pitchFamily="18" charset="0"/>
              </a:rPr>
              <a:t>макс. частота вращения: 750 об/мин;</a:t>
            </a:r>
          </a:p>
          <a:p>
            <a:pPr fontAlgn="base">
              <a:buFont typeface="Arial"/>
              <a:buChar char="•"/>
            </a:pPr>
            <a:r>
              <a:rPr lang="ru-RU" sz="2000" dirty="0">
                <a:latin typeface="Times New Roman" panose="02020603050405020304" pitchFamily="18" charset="0"/>
                <a:cs typeface="Times New Roman" panose="02020603050405020304" pitchFamily="18" charset="0"/>
              </a:rPr>
              <a:t>макс. температура: 107°C;</a:t>
            </a:r>
          </a:p>
          <a:p>
            <a:pPr fontAlgn="base">
              <a:buFont typeface="Arial"/>
              <a:buChar char="•"/>
            </a:pPr>
            <a:r>
              <a:rPr lang="ru-RU" sz="2000" dirty="0">
                <a:latin typeface="Times New Roman" panose="02020603050405020304" pitchFamily="18" charset="0"/>
                <a:cs typeface="Times New Roman" panose="02020603050405020304" pitchFamily="18" charset="0"/>
              </a:rPr>
              <a:t>макс. рабочее давление: 28,6 атм.;</a:t>
            </a:r>
          </a:p>
          <a:p>
            <a:pPr fontAlgn="base">
              <a:buFont typeface="Arial"/>
              <a:buChar char="•"/>
            </a:pPr>
            <a:r>
              <a:rPr lang="ru-RU" sz="2000" dirty="0">
                <a:latin typeface="Times New Roman" panose="02020603050405020304" pitchFamily="18" charset="0"/>
                <a:cs typeface="Times New Roman" panose="02020603050405020304" pitchFamily="18" charset="0"/>
              </a:rPr>
              <a:t>производительность: 270 л/мин;</a:t>
            </a:r>
          </a:p>
          <a:p>
            <a:pPr marL="0" indent="0" fontAlgn="base">
              <a:buNone/>
            </a:pPr>
            <a:endParaRPr lang="ru-RU" sz="2000" dirty="0">
              <a:latin typeface="Times New Roman" panose="02020603050405020304" pitchFamily="18" charset="0"/>
              <a:cs typeface="Times New Roman" panose="02020603050405020304" pitchFamily="18" charset="0"/>
            </a:endParaRPr>
          </a:p>
          <a:p>
            <a:pPr marL="0" indent="0">
              <a:buNone/>
            </a:pPr>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2510" y="998240"/>
            <a:ext cx="4032448"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rot="10800000" flipV="1">
            <a:off x="4882509" y="5267784"/>
            <a:ext cx="4032447" cy="369332"/>
          </a:xfrm>
          <a:prstGeom prst="rect">
            <a:avLst/>
          </a:prstGeom>
        </p:spPr>
        <p:txBody>
          <a:bodyPr wrap="square">
            <a:spAutoFit/>
          </a:bodyPr>
          <a:lstStyle/>
          <a:p>
            <a:r>
              <a:rPr lang="ru-RU" dirty="0">
                <a:latin typeface="Open Sans"/>
              </a:rPr>
              <a:t>Насосный агрегат </a:t>
            </a:r>
            <a:r>
              <a:rPr lang="en-US" dirty="0" err="1">
                <a:latin typeface="Open Sans"/>
              </a:rPr>
              <a:t>Corken</a:t>
            </a:r>
            <a:r>
              <a:rPr lang="en-US" dirty="0">
                <a:latin typeface="Open Sans"/>
              </a:rPr>
              <a:t> Z2000</a:t>
            </a:r>
            <a:endParaRPr lang="ru-RU" dirty="0"/>
          </a:p>
        </p:txBody>
      </p:sp>
    </p:spTree>
    <p:extLst>
      <p:ext uri="{BB962C8B-B14F-4D97-AF65-F5344CB8AC3E}">
        <p14:creationId xmlns:p14="http://schemas.microsoft.com/office/powerpoint/2010/main" val="1151375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504056"/>
          </a:xfrm>
        </p:spPr>
        <p:txBody>
          <a:bodyPr>
            <a:noAutofit/>
          </a:bodyPr>
          <a:lstStyle/>
          <a:p>
            <a:pPr fontAlgn="base"/>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Приборы </a:t>
            </a:r>
            <a:r>
              <a:rPr lang="ru-RU" sz="2800" dirty="0">
                <a:latin typeface="Times New Roman" panose="02020603050405020304" pitchFamily="18" charset="0"/>
                <a:cs typeface="Times New Roman" panose="02020603050405020304" pitchFamily="18" charset="0"/>
              </a:rPr>
              <a:t>для измерения и контроля</a:t>
            </a:r>
            <a:br>
              <a:rPr lang="ru-RU" sz="2800" dirty="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79512" y="764704"/>
            <a:ext cx="4536504" cy="5832648"/>
          </a:xfrm>
        </p:spPr>
        <p:txBody>
          <a:bodyPr>
            <a:normAutofit fontScale="92500" lnSpcReduction="20000"/>
          </a:bodyPr>
          <a:lstStyle/>
          <a:p>
            <a:pPr marL="0" indent="0" fontAlgn="base">
              <a:buNone/>
            </a:pPr>
            <a:r>
              <a:rPr lang="ru-RU" sz="2100" dirty="0">
                <a:latin typeface="Times New Roman" panose="02020603050405020304" pitchFamily="18" charset="0"/>
                <a:cs typeface="Times New Roman" panose="02020603050405020304" pitchFamily="18" charset="0"/>
              </a:rPr>
              <a:t>Ни один </a:t>
            </a:r>
            <a:r>
              <a:rPr lang="ru-RU" sz="2100" dirty="0" err="1">
                <a:latin typeface="Times New Roman" panose="02020603050405020304" pitchFamily="18" charset="0"/>
                <a:cs typeface="Times New Roman" panose="02020603050405020304" pitchFamily="18" charset="0"/>
              </a:rPr>
              <a:t>газовоз</a:t>
            </a:r>
            <a:r>
              <a:rPr lang="ru-RU" sz="2100" dirty="0">
                <a:latin typeface="Times New Roman" panose="02020603050405020304" pitchFamily="18" charset="0"/>
                <a:cs typeface="Times New Roman" panose="02020603050405020304" pitchFamily="18" charset="0"/>
              </a:rPr>
              <a:t> не может работать без контрольно-измерительных приборов. Подобные устройства должны проходить регулярную метрологическую проверку, поскольку отвечают не только за правильность наполнения емкости, но и за безопасность работы с пропан-бутановой смесью. Кстати, об особенностях эксплуатации СУГ можно прочитать в статье: </a:t>
            </a:r>
            <a:r>
              <a:rPr lang="ru-RU" sz="2100" u="sng" dirty="0">
                <a:latin typeface="Times New Roman" panose="02020603050405020304" pitchFamily="18" charset="0"/>
                <a:cs typeface="Times New Roman" panose="02020603050405020304" pitchFamily="18" charset="0"/>
                <a:hlinkClick r:id="rId2" tooltip="Пропан бутан для газгольдера – свойства и особенности применения"/>
              </a:rPr>
              <a:t>пропан бутан для газгольдера – свойства и особенности применения</a:t>
            </a:r>
            <a:r>
              <a:rPr lang="ru-RU" sz="2100" dirty="0">
                <a:latin typeface="Times New Roman" panose="02020603050405020304" pitchFamily="18" charset="0"/>
                <a:cs typeface="Times New Roman" panose="02020603050405020304" pitchFamily="18" charset="0"/>
              </a:rPr>
              <a:t>.</a:t>
            </a:r>
          </a:p>
          <a:p>
            <a:pPr marL="0" indent="0" fontAlgn="base">
              <a:buNone/>
            </a:pPr>
            <a:r>
              <a:rPr lang="ru-RU" sz="2100" dirty="0" smtClean="0">
                <a:latin typeface="Times New Roman" panose="02020603050405020304" pitchFamily="18" charset="0"/>
                <a:cs typeface="Times New Roman" panose="02020603050405020304" pitchFamily="18" charset="0"/>
              </a:rPr>
              <a:t>На </a:t>
            </a:r>
            <a:r>
              <a:rPr lang="ru-RU" sz="2100" dirty="0">
                <a:latin typeface="Times New Roman" panose="02020603050405020304" pitchFamily="18" charset="0"/>
                <a:cs typeface="Times New Roman" panose="02020603050405020304" pitchFamily="18" charset="0"/>
              </a:rPr>
              <a:t>автоцистернах для перевозки сжиженных газов устанавливаются следующие приборы:</a:t>
            </a:r>
          </a:p>
          <a:p>
            <a:pPr marL="0" indent="0" fontAlgn="base">
              <a:buNone/>
            </a:pPr>
            <a:r>
              <a:rPr lang="ru-RU" sz="2100" dirty="0" smtClean="0">
                <a:latin typeface="Times New Roman" panose="02020603050405020304" pitchFamily="18" charset="0"/>
                <a:cs typeface="Times New Roman" panose="02020603050405020304" pitchFamily="18" charset="0"/>
              </a:rPr>
              <a:t>манометр </a:t>
            </a:r>
            <a:r>
              <a:rPr lang="ru-RU" sz="2100" dirty="0">
                <a:latin typeface="Times New Roman" panose="02020603050405020304" pitchFamily="18" charset="0"/>
                <a:cs typeface="Times New Roman" panose="02020603050405020304" pitchFamily="18" charset="0"/>
              </a:rPr>
              <a:t>для измерения давления после насоса;</a:t>
            </a:r>
          </a:p>
          <a:p>
            <a:pPr marL="0" indent="0" fontAlgn="base">
              <a:buNone/>
            </a:pPr>
            <a:r>
              <a:rPr lang="ru-RU" sz="2100" dirty="0">
                <a:latin typeface="Times New Roman" panose="02020603050405020304" pitchFamily="18" charset="0"/>
                <a:cs typeface="Times New Roman" panose="02020603050405020304" pitchFamily="18" charset="0"/>
              </a:rPr>
              <a:t>манометр для измерения давления в цистерне;</a:t>
            </a:r>
          </a:p>
          <a:p>
            <a:pPr marL="0" indent="0" fontAlgn="base">
              <a:buNone/>
            </a:pPr>
            <a:r>
              <a:rPr lang="ru-RU" sz="2100" dirty="0">
                <a:latin typeface="Times New Roman" panose="02020603050405020304" pitchFamily="18" charset="0"/>
                <a:cs typeface="Times New Roman" panose="02020603050405020304" pitchFamily="18" charset="0"/>
              </a:rPr>
              <a:t>электронный уровнемер, показывающий процентное наполнение емкости;</a:t>
            </a:r>
          </a:p>
          <a:p>
            <a:pPr marL="0" indent="0" fontAlgn="base">
              <a:buNone/>
            </a:pPr>
            <a:r>
              <a:rPr lang="ru-RU" sz="2100" dirty="0">
                <a:latin typeface="Times New Roman" panose="02020603050405020304" pitchFamily="18" charset="0"/>
                <a:cs typeface="Times New Roman" panose="02020603050405020304" pitchFamily="18" charset="0"/>
              </a:rPr>
              <a:t>сливной счетчик с клапаном отсечения паровой фазы.</a:t>
            </a:r>
          </a:p>
          <a:p>
            <a:pPr marL="0" indent="0">
              <a:buNone/>
            </a:pPr>
            <a:endParaRPr lang="ru-RU" sz="2000"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836712"/>
            <a:ext cx="4320480" cy="4916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rot="10800000" flipV="1">
            <a:off x="4644008" y="5825493"/>
            <a:ext cx="4320480" cy="923330"/>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Для безопасной работы </a:t>
            </a:r>
            <a:r>
              <a:rPr lang="ru-RU" dirty="0" err="1">
                <a:latin typeface="Times New Roman" panose="02020603050405020304" pitchFamily="18" charset="0"/>
                <a:cs typeface="Times New Roman" panose="02020603050405020304" pitchFamily="18" charset="0"/>
              </a:rPr>
              <a:t>газовоз</a:t>
            </a:r>
            <a:r>
              <a:rPr lang="ru-RU" dirty="0">
                <a:latin typeface="Times New Roman" panose="02020603050405020304" pitchFamily="18" charset="0"/>
                <a:cs typeface="Times New Roman" panose="02020603050405020304" pitchFamily="18" charset="0"/>
              </a:rPr>
              <a:t> оснащается контрольно-измерительными приборами</a:t>
            </a:r>
          </a:p>
        </p:txBody>
      </p:sp>
    </p:spTree>
    <p:extLst>
      <p:ext uri="{BB962C8B-B14F-4D97-AF65-F5344CB8AC3E}">
        <p14:creationId xmlns:p14="http://schemas.microsoft.com/office/powerpoint/2010/main" val="607947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88640"/>
            <a:ext cx="3528392" cy="6480720"/>
          </a:xfrm>
        </p:spPr>
        <p:txBody>
          <a:bodyPr>
            <a:normAutofit fontScale="92500" lnSpcReduction="20000"/>
          </a:bodyPr>
          <a:lstStyle/>
          <a:p>
            <a:pPr marL="0" indent="0" fontAlgn="base">
              <a:buNone/>
            </a:pPr>
            <a:r>
              <a:rPr lang="ru-RU" sz="2200" dirty="0">
                <a:latin typeface="Times New Roman" panose="02020603050405020304" pitchFamily="18" charset="0"/>
                <a:cs typeface="Times New Roman" panose="02020603050405020304" pitchFamily="18" charset="0"/>
              </a:rPr>
              <a:t>Наблюдая за показателями приборов, оператор контролирует процесс заполнения/слива, предотвращая опасные ситуации. Критическим показателем манометров считается значение в 16 атмосфер, о чем свидетельствует красная отметка. Также важно следить за уровнем заполнения цистерны, который не должен превышать 85%.</a:t>
            </a:r>
          </a:p>
          <a:p>
            <a:pPr marL="0" indent="0" fontAlgn="base">
              <a:buNone/>
            </a:pPr>
            <a:r>
              <a:rPr lang="ru-RU" sz="2200" dirty="0">
                <a:latin typeface="Times New Roman" panose="02020603050405020304" pitchFamily="18" charset="0"/>
                <a:cs typeface="Times New Roman" panose="02020603050405020304" pitchFamily="18" charset="0"/>
              </a:rPr>
              <a:t> </a:t>
            </a:r>
          </a:p>
          <a:p>
            <a:pPr marL="0" indent="0" fontAlgn="base">
              <a:buNone/>
            </a:pPr>
            <a:r>
              <a:rPr lang="ru-RU" sz="2200" dirty="0">
                <a:latin typeface="Times New Roman" panose="02020603050405020304" pitchFamily="18" charset="0"/>
                <a:cs typeface="Times New Roman" panose="02020603050405020304" pitchFamily="18" charset="0"/>
              </a:rPr>
              <a:t>Счетчик позволяет проконтролировать количество слитого газа как водителю-оператору </a:t>
            </a:r>
            <a:r>
              <a:rPr lang="ru-RU" sz="2200" dirty="0" err="1">
                <a:latin typeface="Times New Roman" panose="02020603050405020304" pitchFamily="18" charset="0"/>
                <a:cs typeface="Times New Roman" panose="02020603050405020304" pitchFamily="18" charset="0"/>
              </a:rPr>
              <a:t>газовоза</a:t>
            </a:r>
            <a:r>
              <a:rPr lang="ru-RU" sz="2200" dirty="0">
                <a:latin typeface="Times New Roman" panose="02020603050405020304" pitchFamily="18" charset="0"/>
                <a:cs typeface="Times New Roman" panose="02020603050405020304" pitchFamily="18" charset="0"/>
              </a:rPr>
              <a:t>, так и покупателю. Важно, чтобы после счетчика не было дополнительных отводов. Его выход должен быть связан только со сливным шлангом.</a:t>
            </a:r>
          </a:p>
          <a:p>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260648"/>
            <a:ext cx="5040560"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3851920" y="5013176"/>
            <a:ext cx="5040560" cy="369332"/>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Счетчик для контроля слитого газа</a:t>
            </a:r>
          </a:p>
        </p:txBody>
      </p:sp>
    </p:spTree>
    <p:extLst>
      <p:ext uri="{BB962C8B-B14F-4D97-AF65-F5344CB8AC3E}">
        <p14:creationId xmlns:p14="http://schemas.microsoft.com/office/powerpoint/2010/main" val="1796170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504056"/>
          </a:xfrm>
        </p:spPr>
        <p:txBody>
          <a:bodyPr>
            <a:normAutofit fontScale="90000"/>
          </a:bodyPr>
          <a:lstStyle/>
          <a:p>
            <a:pPr fontAlgn="base"/>
            <a:r>
              <a:rPr lang="ru-RU" sz="2800" dirty="0" smtClean="0">
                <a:solidFill>
                  <a:srgbClr val="444444"/>
                </a:solidFill>
                <a:latin typeface="Times New Roman" panose="02020603050405020304" pitchFamily="18" charset="0"/>
                <a:cs typeface="Times New Roman" panose="02020603050405020304" pitchFamily="18" charset="0"/>
              </a:rPr>
              <a:t/>
            </a:r>
            <a:br>
              <a:rPr lang="ru-RU" sz="2800" dirty="0" smtClean="0">
                <a:solidFill>
                  <a:srgbClr val="444444"/>
                </a:solidFill>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Средства </a:t>
            </a:r>
            <a:r>
              <a:rPr lang="ru-RU" sz="2800" dirty="0">
                <a:latin typeface="Times New Roman" panose="02020603050405020304" pitchFamily="18" charset="0"/>
                <a:cs typeface="Times New Roman" panose="02020603050405020304" pitchFamily="18" charset="0"/>
              </a:rPr>
              <a:t>защиты оборудования</a:t>
            </a:r>
            <a:r>
              <a:rPr lang="ru-RU" sz="2800" dirty="0">
                <a:solidFill>
                  <a:srgbClr val="444444"/>
                </a:solidFill>
                <a:latin typeface="Times New Roman" panose="02020603050405020304" pitchFamily="18" charset="0"/>
                <a:cs typeface="Times New Roman" panose="02020603050405020304" pitchFamily="18" charset="0"/>
              </a:rPr>
              <a:t/>
            </a:r>
            <a:br>
              <a:rPr lang="ru-RU" sz="2800" dirty="0">
                <a:solidFill>
                  <a:srgbClr val="444444"/>
                </a:solidFill>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692696"/>
            <a:ext cx="3106688" cy="5832648"/>
          </a:xfrm>
        </p:spPr>
        <p:txBody>
          <a:bodyPr>
            <a:normAutofit/>
          </a:bodyPr>
          <a:lstStyle/>
          <a:p>
            <a:pPr marL="0" indent="0" fontAlgn="base">
              <a:buNone/>
            </a:pPr>
            <a:r>
              <a:rPr lang="ru-RU" sz="2000" dirty="0">
                <a:latin typeface="Times New Roman" panose="02020603050405020304" pitchFamily="18" charset="0"/>
                <a:cs typeface="Times New Roman" panose="02020603050405020304" pitchFamily="18" charset="0"/>
              </a:rPr>
              <a:t>Для защиты оборудования от аварийных ситуаций предусмотрены предохранительные элементы. Одним из таких механизмов является дифференциальный </a:t>
            </a:r>
            <a:r>
              <a:rPr lang="ru-RU" sz="2000" dirty="0" err="1">
                <a:latin typeface="Times New Roman" panose="02020603050405020304" pitchFamily="18" charset="0"/>
                <a:cs typeface="Times New Roman" panose="02020603050405020304" pitchFamily="18" charset="0"/>
              </a:rPr>
              <a:t>байпасный</a:t>
            </a:r>
            <a:r>
              <a:rPr lang="ru-RU" sz="2000" dirty="0">
                <a:latin typeface="Times New Roman" panose="02020603050405020304" pitchFamily="18" charset="0"/>
                <a:cs typeface="Times New Roman" panose="02020603050405020304" pitchFamily="18" charset="0"/>
              </a:rPr>
              <a:t> клапан. Он предназначен для сброса излишков газа обратно в емкость при превышении давления на линии подачи насоса и служит для предохранения и сохранения длительного срока службы насоса.</a:t>
            </a:r>
          </a:p>
          <a:p>
            <a:pPr marL="0" indent="0" fontAlgn="base">
              <a:buNone/>
            </a:pPr>
            <a:r>
              <a:rPr lang="ru-RU" dirty="0">
                <a:latin typeface="Open Sans"/>
              </a:rPr>
              <a:t> </a:t>
            </a:r>
          </a:p>
          <a:p>
            <a:pPr marL="0" indent="0">
              <a:buNone/>
            </a:pPr>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2094" y="836712"/>
            <a:ext cx="5184576" cy="4916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rot="10800000" flipV="1">
            <a:off x="3572094" y="5770956"/>
            <a:ext cx="5184576" cy="646331"/>
          </a:xfrm>
          <a:prstGeom prst="rect">
            <a:avLst/>
          </a:prstGeom>
        </p:spPr>
        <p:txBody>
          <a:bodyPr wrap="square">
            <a:spAutoFit/>
          </a:bodyPr>
          <a:lstStyle/>
          <a:p>
            <a:r>
              <a:rPr lang="ru-RU" dirty="0" err="1">
                <a:latin typeface="Times New Roman" panose="02020603050405020304" pitchFamily="18" charset="0"/>
                <a:cs typeface="Times New Roman" panose="02020603050405020304" pitchFamily="18" charset="0"/>
              </a:rPr>
              <a:t>Байпасный</a:t>
            </a:r>
            <a:r>
              <a:rPr lang="ru-RU" dirty="0">
                <a:latin typeface="Times New Roman" panose="02020603050405020304" pitchFamily="18" charset="0"/>
                <a:cs typeface="Times New Roman" panose="02020603050405020304" pitchFamily="18" charset="0"/>
              </a:rPr>
              <a:t> клапан устанавливается для сброса избыточного давления</a:t>
            </a:r>
          </a:p>
        </p:txBody>
      </p:sp>
    </p:spTree>
    <p:extLst>
      <p:ext uri="{BB962C8B-B14F-4D97-AF65-F5344CB8AC3E}">
        <p14:creationId xmlns:p14="http://schemas.microsoft.com/office/powerpoint/2010/main" val="713333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332656"/>
            <a:ext cx="2952328" cy="5793507"/>
          </a:xfrm>
        </p:spPr>
        <p:txBody>
          <a:bodyPr>
            <a:normAutofit/>
          </a:bodyPr>
          <a:lstStyle/>
          <a:p>
            <a:pPr marL="0" indent="0">
              <a:buNone/>
            </a:pPr>
            <a:r>
              <a:rPr lang="ru-RU" sz="2000" dirty="0">
                <a:latin typeface="Times New Roman" panose="02020603050405020304" pitchFamily="18" charset="0"/>
                <a:cs typeface="Times New Roman" panose="02020603050405020304" pitchFamily="18" charset="0"/>
              </a:rPr>
              <a:t>Важным моментом является фильтрация СУГ, поскольку он может содержать различные взвешенные частицы, например окалину. Чтобы не допустить поломки насосного оборудования и предоставить конечному потребителю чистый продукт, на входе насоса устанавливается фильтр.</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76671"/>
            <a:ext cx="5472608" cy="4896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rot="10800000" flipV="1">
            <a:off x="3347864" y="5373215"/>
            <a:ext cx="5472608" cy="646331"/>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Такой фильтр устанавливается в </a:t>
            </a:r>
            <a:r>
              <a:rPr lang="ru-RU" dirty="0" err="1">
                <a:latin typeface="Times New Roman" panose="02020603050405020304" pitchFamily="18" charset="0"/>
                <a:cs typeface="Times New Roman" panose="02020603050405020304" pitchFamily="18" charset="0"/>
              </a:rPr>
              <a:t>газовозе</a:t>
            </a:r>
            <a:r>
              <a:rPr lang="ru-RU" dirty="0">
                <a:latin typeface="Times New Roman" panose="02020603050405020304" pitchFamily="18" charset="0"/>
                <a:cs typeface="Times New Roman" panose="02020603050405020304" pitchFamily="18" charset="0"/>
              </a:rPr>
              <a:t> для очистки СУГ</a:t>
            </a:r>
          </a:p>
        </p:txBody>
      </p:sp>
    </p:spTree>
    <p:extLst>
      <p:ext uri="{BB962C8B-B14F-4D97-AF65-F5344CB8AC3E}">
        <p14:creationId xmlns:p14="http://schemas.microsoft.com/office/powerpoint/2010/main" val="3060906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404664"/>
            <a:ext cx="3816424" cy="5721499"/>
          </a:xfrm>
        </p:spPr>
        <p:txBody>
          <a:bodyPr>
            <a:normAutofit lnSpcReduction="10000"/>
          </a:bodyPr>
          <a:lstStyle/>
          <a:p>
            <a:pPr marL="0" indent="0" fontAlgn="base">
              <a:buNone/>
            </a:pPr>
            <a:r>
              <a:rPr lang="ru-RU" sz="2200" dirty="0">
                <a:latin typeface="Times New Roman" panose="02020603050405020304" pitchFamily="18" charset="0"/>
                <a:cs typeface="Times New Roman" panose="02020603050405020304" pitchFamily="18" charset="0"/>
              </a:rPr>
              <a:t>В случае поломки электронного уровнемера для определения уровня наполнения автоцистерны используется специальный кран. Трубка от запорного механизма располагается точно на уровне 85% заполнения резервуара. Если при открытии крана будет выделяться паровая фаза, значит емкость еще недостаточно наполнена, если жидкая фаза – уровень наполнения достиг предела или превысил его.</a:t>
            </a:r>
          </a:p>
          <a:p>
            <a:pPr marL="0" indent="0" fontAlgn="base">
              <a:buNone/>
            </a:pPr>
            <a:r>
              <a:rPr lang="ru-RU" dirty="0">
                <a:latin typeface="Open Sans"/>
              </a:rPr>
              <a:t> </a:t>
            </a:r>
          </a:p>
          <a:p>
            <a:endParaRPr lang="ru-R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548680"/>
            <a:ext cx="4896544"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rot="10800000" flipV="1">
            <a:off x="4067944" y="5301206"/>
            <a:ext cx="4896544" cy="646331"/>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Такой электронный уровнемер применяется в </a:t>
            </a:r>
            <a:r>
              <a:rPr lang="ru-RU" dirty="0" err="1">
                <a:latin typeface="Times New Roman" panose="02020603050405020304" pitchFamily="18" charset="0"/>
                <a:cs typeface="Times New Roman" panose="02020603050405020304" pitchFamily="18" charset="0"/>
              </a:rPr>
              <a:t>газовозах</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6032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152128"/>
          </a:xfrm>
        </p:spPr>
        <p:txBody>
          <a:bodyPr>
            <a:noAutofit/>
          </a:bodyPr>
          <a:lstStyle/>
          <a:p>
            <a:r>
              <a:rPr lang="ru-RU" sz="3200" dirty="0" smtClean="0">
                <a:latin typeface="Times New Roman" panose="02020603050405020304" pitchFamily="18" charset="0"/>
                <a:cs typeface="Times New Roman" panose="02020603050405020304" pitchFamily="18" charset="0"/>
              </a:rPr>
              <a:t>Технология заполнения стационарного хранилища СУГ</a:t>
            </a:r>
            <a:endParaRPr lang="ru-RU" sz="3200" dirty="0">
              <a:latin typeface="Times New Roman" panose="02020603050405020304" pitchFamily="18" charset="0"/>
              <a:cs typeface="Times New Roman" panose="02020603050405020304" pitchFamily="18"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268760"/>
            <a:ext cx="8640960"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6946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Autofit/>
          </a:bodyPr>
          <a:lstStyle/>
          <a:p>
            <a:pPr algn="l" fontAlgn="base"/>
            <a:r>
              <a:rPr lang="ru-RU" sz="2800" dirty="0" smtClean="0">
                <a:solidFill>
                  <a:srgbClr val="444444"/>
                </a:solidFill>
                <a:latin typeface="Times New Roman" panose="02020603050405020304" pitchFamily="18" charset="0"/>
                <a:cs typeface="Times New Roman" panose="02020603050405020304" pitchFamily="18" charset="0"/>
              </a:rPr>
              <a:t/>
            </a:r>
            <a:br>
              <a:rPr lang="ru-RU" sz="2800" dirty="0" smtClean="0">
                <a:solidFill>
                  <a:srgbClr val="444444"/>
                </a:solidFill>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Как </a:t>
            </a:r>
            <a:r>
              <a:rPr lang="ru-RU" sz="2800" dirty="0">
                <a:latin typeface="Times New Roman" panose="02020603050405020304" pitchFamily="18" charset="0"/>
                <a:cs typeface="Times New Roman" panose="02020603050405020304" pitchFamily="18" charset="0"/>
              </a:rPr>
              <a:t>эксплуатировать </a:t>
            </a:r>
            <a:r>
              <a:rPr lang="ru-RU" sz="2800" dirty="0" err="1">
                <a:latin typeface="Times New Roman" panose="02020603050405020304" pitchFamily="18" charset="0"/>
                <a:cs typeface="Times New Roman" panose="02020603050405020304" pitchFamily="18" charset="0"/>
              </a:rPr>
              <a:t>газовоз</a:t>
            </a:r>
            <a:r>
              <a:rPr lang="ru-RU" sz="2800" dirty="0">
                <a:latin typeface="Times New Roman" panose="02020603050405020304" pitchFamily="18" charset="0"/>
                <a:cs typeface="Times New Roman" panose="02020603050405020304" pitchFamily="18" charset="0"/>
              </a:rPr>
              <a:t>: основные правила безопасности</a:t>
            </a:r>
            <a:br>
              <a:rPr lang="ru-RU" sz="2800" dirty="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3528" y="1124744"/>
            <a:ext cx="3456384" cy="5400600"/>
          </a:xfrm>
        </p:spPr>
        <p:txBody>
          <a:bodyPr>
            <a:normAutofit/>
          </a:bodyPr>
          <a:lstStyle/>
          <a:p>
            <a:pPr marL="0" indent="0" fontAlgn="base">
              <a:buNone/>
            </a:pPr>
            <a:r>
              <a:rPr lang="ru-RU" sz="2000" dirty="0">
                <a:latin typeface="Times New Roman" panose="02020603050405020304" pitchFamily="18" charset="0"/>
                <a:cs typeface="Times New Roman" panose="02020603050405020304" pitchFamily="18" charset="0"/>
              </a:rPr>
              <a:t>Перед выездом водитель </a:t>
            </a:r>
            <a:r>
              <a:rPr lang="ru-RU" sz="2000" dirty="0" err="1">
                <a:latin typeface="Times New Roman" panose="02020603050405020304" pitchFamily="18" charset="0"/>
                <a:cs typeface="Times New Roman" panose="02020603050405020304" pitchFamily="18" charset="0"/>
              </a:rPr>
              <a:t>автогазовоза</a:t>
            </a:r>
            <a:r>
              <a:rPr lang="ru-RU" sz="2000" dirty="0">
                <a:latin typeface="Times New Roman" panose="02020603050405020304" pitchFamily="18" charset="0"/>
                <a:cs typeface="Times New Roman" panose="02020603050405020304" pitchFamily="18" charset="0"/>
              </a:rPr>
              <a:t> должен проверить техническое состояние и убедиться в исправности всего оборудования. Следует удостовериться в наличии средств огнетушения и устройства отвода статического электричества (как правило, это бронзовый штырь, расположенный рядом со сливным трубопроводом).</a:t>
            </a:r>
          </a:p>
          <a:p>
            <a:pPr marL="0" indent="0" fontAlgn="base">
              <a:buNone/>
            </a:pPr>
            <a:r>
              <a:rPr lang="ru-RU" dirty="0">
                <a:latin typeface="Times New Roman" panose="02020603050405020304" pitchFamily="18" charset="0"/>
                <a:cs typeface="Times New Roman" panose="02020603050405020304" pitchFamily="18" charset="0"/>
              </a:rPr>
              <a:t> </a:t>
            </a:r>
          </a:p>
          <a:p>
            <a:pPr marL="0" indent="0">
              <a:buNone/>
            </a:pPr>
            <a:endParaRPr lang="ru-RU"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1268760"/>
            <a:ext cx="5040560"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2286000" y="5445224"/>
            <a:ext cx="6462464" cy="646331"/>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Слева на фото изображен бронзовый штырь, который служит устройством отвода статического электричества</a:t>
            </a:r>
          </a:p>
        </p:txBody>
      </p:sp>
    </p:spTree>
    <p:extLst>
      <p:ext uri="{BB962C8B-B14F-4D97-AF65-F5344CB8AC3E}">
        <p14:creationId xmlns:p14="http://schemas.microsoft.com/office/powerpoint/2010/main" val="2569909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476672"/>
            <a:ext cx="3240360" cy="5649491"/>
          </a:xfrm>
        </p:spPr>
        <p:txBody>
          <a:bodyPr>
            <a:normAutofit/>
          </a:bodyPr>
          <a:lstStyle/>
          <a:p>
            <a:pPr marL="0" indent="0">
              <a:buNone/>
            </a:pPr>
            <a:r>
              <a:rPr lang="ru-RU" sz="2000" dirty="0" smtClean="0">
                <a:latin typeface="Times New Roman" panose="02020603050405020304" pitchFamily="18" charset="0"/>
                <a:cs typeface="Times New Roman" panose="02020603050405020304" pitchFamily="18" charset="0"/>
              </a:rPr>
              <a:t>Заполненную </a:t>
            </a:r>
            <a:r>
              <a:rPr lang="ru-RU" sz="2000" dirty="0">
                <a:latin typeface="Times New Roman" panose="02020603050405020304" pitchFamily="18" charset="0"/>
                <a:cs typeface="Times New Roman" panose="02020603050405020304" pitchFamily="18" charset="0"/>
              </a:rPr>
              <a:t>газом автоцистерну запрещается располагать недалеко от мест с открытым огнем и в местах большого скопления людей. Все манипуляции с газовыми вентилями необходимо производить осторожно, не допуская действий, которые могут привести к образованию искры. Запрещается использовать инструмент, </a:t>
            </a:r>
            <a:r>
              <a:rPr lang="ru-RU" sz="2000" dirty="0" smtClean="0">
                <a:latin typeface="Times New Roman" panose="02020603050405020304" pitchFamily="18" charset="0"/>
                <a:cs typeface="Times New Roman" panose="02020603050405020304" pitchFamily="18" charset="0"/>
              </a:rPr>
              <a:t>способствующий</a:t>
            </a:r>
            <a:r>
              <a:rPr lang="ru-RU" sz="2000" dirty="0">
                <a:latin typeface="Times New Roman" panose="02020603050405020304" pitchFamily="18" charset="0"/>
                <a:cs typeface="Times New Roman" panose="02020603050405020304" pitchFamily="18" charset="0"/>
              </a:rPr>
              <a:t> искрообразованию.</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583628"/>
            <a:ext cx="5366370" cy="566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9380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ru-RU" sz="2400" i="1" dirty="0">
                <a:solidFill>
                  <a:srgbClr val="000000"/>
                </a:solidFill>
                <a:latin typeface="Times New Roman"/>
              </a:rPr>
              <a:t>Транспортировка сжиженного газа автомобильным транспортом</a:t>
            </a:r>
            <a:endParaRPr lang="ru-RU" sz="2400" dirty="0"/>
          </a:p>
        </p:txBody>
      </p:sp>
      <p:sp>
        <p:nvSpPr>
          <p:cNvPr id="3" name="Объект 2"/>
          <p:cNvSpPr>
            <a:spLocks noGrp="1"/>
          </p:cNvSpPr>
          <p:nvPr>
            <p:ph idx="1"/>
          </p:nvPr>
        </p:nvSpPr>
        <p:spPr>
          <a:xfrm>
            <a:off x="457200" y="1196752"/>
            <a:ext cx="8229600" cy="5328592"/>
          </a:xfrm>
        </p:spPr>
        <p:txBody>
          <a:bodyPr>
            <a:normAutofit/>
          </a:bodyPr>
          <a:lstStyle/>
          <a:p>
            <a:r>
              <a:rPr lang="ru-RU" sz="2000" dirty="0">
                <a:solidFill>
                  <a:srgbClr val="000000"/>
                </a:solidFill>
                <a:latin typeface="Times New Roman"/>
              </a:rPr>
              <a:t>Автомобильным транспортом </a:t>
            </a:r>
            <a:r>
              <a:rPr lang="ru-RU" sz="2000" b="1" dirty="0">
                <a:solidFill>
                  <a:srgbClr val="000000"/>
                </a:solidFill>
                <a:latin typeface="Times New Roman"/>
              </a:rPr>
              <a:t>осуществляется перевозка сжиженных</a:t>
            </a:r>
            <a:r>
              <a:rPr lang="ru-RU" sz="2000" dirty="0">
                <a:solidFill>
                  <a:srgbClr val="000000"/>
                </a:solidFill>
                <a:latin typeface="Times New Roman"/>
              </a:rPr>
              <a:t> газов в автоцистернах, баллонах и «скользящих» резервуарах</a:t>
            </a:r>
            <a:r>
              <a:rPr lang="ru-RU" sz="2000" dirty="0" smtClean="0">
                <a:solidFill>
                  <a:srgbClr val="000000"/>
                </a:solidFill>
                <a:latin typeface="Times New Roman"/>
              </a:rPr>
              <a:t>.</a:t>
            </a:r>
          </a:p>
          <a:p>
            <a:r>
              <a:rPr lang="ru-RU" sz="2000" dirty="0">
                <a:solidFill>
                  <a:srgbClr val="000000"/>
                </a:solidFill>
                <a:latin typeface="Times New Roman"/>
              </a:rPr>
              <a:t>Автоцистерны по назначению и конструкции делятся на транспортные и раздаточные</a:t>
            </a:r>
            <a:r>
              <a:rPr lang="ru-RU" sz="2000" dirty="0" smtClean="0">
                <a:solidFill>
                  <a:srgbClr val="000000"/>
                </a:solidFill>
                <a:latin typeface="Times New Roman"/>
              </a:rPr>
              <a:t>.</a:t>
            </a:r>
          </a:p>
          <a:p>
            <a:pPr marL="142240" marR="238760" indent="-142240"/>
            <a:r>
              <a:rPr lang="ru-RU" sz="2000" dirty="0">
                <a:solidFill>
                  <a:srgbClr val="000000"/>
                </a:solidFill>
                <a:latin typeface="Times New Roman"/>
              </a:rPr>
              <a:t>Транспортные цистерны используют для перевозки сжиженного газа с заводов-поставщиков до кустовых баз, а также от последних до крупных потребителей со сливом газа в резервуары.</a:t>
            </a:r>
            <a:endParaRPr lang="ru-RU" sz="1600" dirty="0">
              <a:solidFill>
                <a:srgbClr val="000000"/>
              </a:solidFill>
            </a:endParaRPr>
          </a:p>
          <a:p>
            <a:pPr marL="142240" marR="238760" indent="-142240"/>
            <a:r>
              <a:rPr lang="ru-RU" sz="2000" dirty="0">
                <a:solidFill>
                  <a:srgbClr val="000000"/>
                </a:solidFill>
                <a:latin typeface="Times New Roman"/>
              </a:rPr>
              <a:t>Раздаточные автоцистерны предназначены для доставки сжиженного газа потребителю с розливом в баллоны и снабжены для этой цели комплектом раздаточного оборудования, насосом, раздаточной рамкой и трубами.</a:t>
            </a:r>
            <a:endParaRPr lang="ru-RU" sz="1600" dirty="0">
              <a:solidFill>
                <a:srgbClr val="000000"/>
              </a:solidFill>
            </a:endParaRPr>
          </a:p>
          <a:p>
            <a:pPr marL="142240" marR="238760" indent="-142240"/>
            <a:r>
              <a:rPr lang="ru-RU" sz="2000" dirty="0">
                <a:solidFill>
                  <a:srgbClr val="000000"/>
                </a:solidFill>
                <a:latin typeface="Times New Roman"/>
              </a:rPr>
              <a:t>Цистерны, изготовляемые в виде цилиндрических сосудов со штампованными днищами, монтируют на шасси автомобилей, автоприцепов и полуприцепов. Объем цистерн </a:t>
            </a:r>
            <a:r>
              <a:rPr lang="ru-RU" sz="2000" dirty="0" smtClean="0">
                <a:solidFill>
                  <a:srgbClr val="000000"/>
                </a:solidFill>
                <a:latin typeface="Times New Roman"/>
              </a:rPr>
              <a:t>в з</a:t>
            </a:r>
            <a:r>
              <a:rPr lang="ru-RU" sz="1600" dirty="0" smtClean="0">
                <a:solidFill>
                  <a:srgbClr val="000000"/>
                </a:solidFill>
                <a:latin typeface="Times New Roman"/>
              </a:rPr>
              <a:t>ависимости </a:t>
            </a:r>
            <a:r>
              <a:rPr lang="ru-RU" sz="1600" dirty="0">
                <a:solidFill>
                  <a:srgbClr val="000000"/>
                </a:solidFill>
                <a:latin typeface="Times New Roman"/>
              </a:rPr>
              <a:t>от типа составляет  4         15 м</a:t>
            </a:r>
            <a:r>
              <a:rPr lang="ru-RU" sz="1600" baseline="30000" dirty="0">
                <a:solidFill>
                  <a:srgbClr val="000000"/>
                </a:solidFill>
                <a:latin typeface="Times New Roman"/>
              </a:rPr>
              <a:t>3</a:t>
            </a:r>
            <a:r>
              <a:rPr lang="ru-RU" sz="1600" dirty="0">
                <a:solidFill>
                  <a:srgbClr val="000000"/>
                </a:solidFill>
                <a:latin typeface="Times New Roman"/>
              </a:rPr>
              <a:t>.</a:t>
            </a:r>
            <a:endParaRPr lang="ru-RU" sz="1600" dirty="0">
              <a:solidFill>
                <a:srgbClr val="000000"/>
              </a:solidFill>
            </a:endParaRPr>
          </a:p>
          <a:p>
            <a:endParaRPr lang="ru-RU" sz="2000" dirty="0"/>
          </a:p>
        </p:txBody>
      </p:sp>
    </p:spTree>
    <p:extLst>
      <p:ext uri="{BB962C8B-B14F-4D97-AF65-F5344CB8AC3E}">
        <p14:creationId xmlns:p14="http://schemas.microsoft.com/office/powerpoint/2010/main" val="2082281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504056"/>
          </a:xfrm>
        </p:spPr>
        <p:txBody>
          <a:bodyPr>
            <a:normAutofit fontScale="90000"/>
          </a:bodyPr>
          <a:lstStyle/>
          <a:p>
            <a:pPr fontAlgn="base"/>
            <a:r>
              <a:rPr lang="ru-RU" sz="2800" dirty="0" smtClean="0">
                <a:latin typeface="Times New Roman" panose="02020603050405020304" pitchFamily="18" charset="0"/>
                <a:cs typeface="Times New Roman" panose="02020603050405020304" pitchFamily="18" charset="0"/>
              </a:rPr>
              <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Периодическая </a:t>
            </a:r>
            <a:r>
              <a:rPr lang="ru-RU" sz="2800" dirty="0">
                <a:latin typeface="Times New Roman" panose="02020603050405020304" pitchFamily="18" charset="0"/>
                <a:cs typeface="Times New Roman" panose="02020603050405020304" pitchFamily="18" charset="0"/>
              </a:rPr>
              <a:t>проверка герметичности</a:t>
            </a:r>
            <a:br>
              <a:rPr lang="ru-RU" sz="2800" dirty="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3529" y="764704"/>
            <a:ext cx="3960440" cy="5832648"/>
          </a:xfrm>
        </p:spPr>
        <p:txBody>
          <a:bodyPr>
            <a:normAutofit/>
          </a:bodyPr>
          <a:lstStyle/>
          <a:p>
            <a:pPr marL="0" indent="0" fontAlgn="base">
              <a:buNone/>
            </a:pPr>
            <a:r>
              <a:rPr lang="ru-RU" sz="2000" dirty="0">
                <a:latin typeface="Times New Roman" panose="02020603050405020304" pitchFamily="18" charset="0"/>
                <a:cs typeface="Times New Roman" panose="02020603050405020304" pitchFamily="18" charset="0"/>
              </a:rPr>
              <a:t>Важным аспектом безопасной эксплуатации </a:t>
            </a:r>
            <a:r>
              <a:rPr lang="ru-RU" sz="2000" dirty="0" err="1">
                <a:latin typeface="Times New Roman" panose="02020603050405020304" pitchFamily="18" charset="0"/>
                <a:cs typeface="Times New Roman" panose="02020603050405020304" pitchFamily="18" charset="0"/>
              </a:rPr>
              <a:t>газовоза</a:t>
            </a:r>
            <a:r>
              <a:rPr lang="ru-RU" sz="2000" dirty="0">
                <a:latin typeface="Times New Roman" panose="02020603050405020304" pitchFamily="18" charset="0"/>
                <a:cs typeface="Times New Roman" panose="02020603050405020304" pitchFamily="18" charset="0"/>
              </a:rPr>
              <a:t> является герметичность всех соединений. Чтобы избежать аварийных ситуаций, необходимо осуществлять периодическую проверку на утечку газа. Для этого каждое соединение обматывается пленочным материалом, после чего в систему закачивается азот. В пленке делается небольшое отверстие, которое смазывается мыльным раствором. Таким способом можно выявить утечку и оперативно ее устранить.</a:t>
            </a:r>
          </a:p>
          <a:p>
            <a:pPr marL="0" indent="0" fontAlgn="base">
              <a:buNone/>
            </a:pPr>
            <a:r>
              <a:rPr lang="ru-RU" sz="2000" dirty="0">
                <a:latin typeface="Times New Roman" panose="02020603050405020304" pitchFamily="18" charset="0"/>
                <a:cs typeface="Times New Roman" panose="02020603050405020304" pitchFamily="18" charset="0"/>
              </a:rPr>
              <a:t> </a:t>
            </a:r>
          </a:p>
          <a:p>
            <a:pPr marL="0" indent="0">
              <a:buNone/>
            </a:pPr>
            <a:endParaRPr lang="ru-RU"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8887" y="908720"/>
            <a:ext cx="4401585" cy="4163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4418886" y="5072063"/>
            <a:ext cx="4401585" cy="646331"/>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С помощью пленки, смазанной мыльным раствором, проверяется утечка газа</a:t>
            </a:r>
          </a:p>
        </p:txBody>
      </p:sp>
    </p:spTree>
    <p:extLst>
      <p:ext uri="{BB962C8B-B14F-4D97-AF65-F5344CB8AC3E}">
        <p14:creationId xmlns:p14="http://schemas.microsoft.com/office/powerpoint/2010/main" val="3828125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008112"/>
          </a:xfrm>
        </p:spPr>
        <p:txBody>
          <a:bodyPr>
            <a:noAutofit/>
          </a:bodyPr>
          <a:lstStyle/>
          <a:p>
            <a:r>
              <a:rPr lang="ru-RU" sz="2800" dirty="0" smtClean="0">
                <a:latin typeface="Times New Roman" panose="02020603050405020304" pitchFamily="18" charset="0"/>
                <a:cs typeface="Times New Roman" panose="02020603050405020304" pitchFamily="18" charset="0"/>
              </a:rPr>
              <a:t>Современная транспортировка баллонов со сжиженным газом   </a:t>
            </a:r>
            <a:endParaRPr lang="ru-RU" sz="2800" dirty="0">
              <a:latin typeface="Times New Roman" panose="02020603050405020304" pitchFamily="18" charset="0"/>
              <a:cs typeface="Times New Roman" panose="02020603050405020304" pitchFamily="18"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8496300"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0806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008112"/>
          </a:xfrm>
        </p:spPr>
        <p:txBody>
          <a:bodyPr>
            <a:normAutofit/>
          </a:bodyPr>
          <a:lstStyle/>
          <a:p>
            <a:r>
              <a:rPr lang="ru-RU" sz="2800" dirty="0" smtClean="0">
                <a:latin typeface="Times New Roman" panose="02020603050405020304" pitchFamily="18" charset="0"/>
                <a:cs typeface="Times New Roman" panose="02020603050405020304" pitchFamily="18" charset="0"/>
              </a:rPr>
              <a:t>Технология транспортировки баллонов со сжиженным газом  </a:t>
            </a:r>
            <a:endParaRPr lang="ru-RU" sz="2800" dirty="0">
              <a:latin typeface="Times New Roman" panose="02020603050405020304" pitchFamily="18" charset="0"/>
              <a:cs typeface="Times New Roman" panose="02020603050405020304" pitchFamily="18" charset="0"/>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125538"/>
            <a:ext cx="8064896" cy="5256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1212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576064"/>
          </a:xfrm>
        </p:spPr>
        <p:txBody>
          <a:bodyPr>
            <a:noAutofit/>
          </a:bodyPr>
          <a:lstStyle/>
          <a:p>
            <a:pPr algn="just"/>
            <a:r>
              <a:rPr lang="ru-RU" sz="2800" dirty="0" smtClean="0">
                <a:solidFill>
                  <a:srgbClr val="343638"/>
                </a:solidFill>
                <a:latin typeface="Times New Roman" panose="02020603050405020304" pitchFamily="18" charset="0"/>
                <a:cs typeface="Times New Roman" panose="02020603050405020304" pitchFamily="18" charset="0"/>
              </a:rPr>
              <a:t/>
            </a:r>
            <a:br>
              <a:rPr lang="ru-RU" sz="2800" dirty="0" smtClean="0">
                <a:solidFill>
                  <a:srgbClr val="343638"/>
                </a:solidFill>
                <a:latin typeface="Times New Roman" panose="02020603050405020304" pitchFamily="18" charset="0"/>
                <a:cs typeface="Times New Roman" panose="02020603050405020304" pitchFamily="18" charset="0"/>
              </a:rPr>
            </a:br>
            <a:r>
              <a:rPr lang="ru-RU" sz="2800" dirty="0" smtClean="0">
                <a:solidFill>
                  <a:srgbClr val="343638"/>
                </a:solidFill>
                <a:latin typeface="Times New Roman" panose="02020603050405020304" pitchFamily="18" charset="0"/>
                <a:cs typeface="Times New Roman" panose="02020603050405020304" pitchFamily="18" charset="0"/>
              </a:rPr>
              <a:t>Общие </a:t>
            </a:r>
            <a:r>
              <a:rPr lang="ru-RU" sz="2800" dirty="0">
                <a:solidFill>
                  <a:srgbClr val="343638"/>
                </a:solidFill>
                <a:latin typeface="Times New Roman" panose="02020603050405020304" pitchFamily="18" charset="0"/>
                <a:cs typeface="Times New Roman" panose="02020603050405020304" pitchFamily="18" charset="0"/>
              </a:rPr>
              <a:t>правила перевозки пропана в баллонах</a:t>
            </a:r>
            <a:br>
              <a:rPr lang="ru-RU" sz="2800" dirty="0">
                <a:solidFill>
                  <a:srgbClr val="343638"/>
                </a:solidFill>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3528" y="764704"/>
            <a:ext cx="8568952" cy="5361459"/>
          </a:xfrm>
        </p:spPr>
        <p:txBody>
          <a:bodyPr>
            <a:normAutofit/>
          </a:bodyPr>
          <a:lstStyle/>
          <a:p>
            <a:pPr marL="0" indent="0">
              <a:buNone/>
            </a:pPr>
            <a:r>
              <a:rPr lang="ru-RU" sz="2000" dirty="0">
                <a:solidFill>
                  <a:srgbClr val="474747"/>
                </a:solidFill>
                <a:latin typeface="Times New Roman" panose="02020603050405020304" pitchFamily="18" charset="0"/>
                <a:cs typeface="Times New Roman" panose="02020603050405020304" pitchFamily="18" charset="0"/>
              </a:rPr>
              <a:t>Для того чтобы не допустить ошибку при транспортировке, необходимо </a:t>
            </a:r>
            <a:r>
              <a:rPr lang="ru-RU" sz="2000" dirty="0" smtClean="0">
                <a:solidFill>
                  <a:srgbClr val="474747"/>
                </a:solidFill>
                <a:latin typeface="Times New Roman" panose="02020603050405020304" pitchFamily="18" charset="0"/>
                <a:cs typeface="Times New Roman" panose="02020603050405020304" pitchFamily="18" charset="0"/>
              </a:rPr>
              <a:t>выполнять </a:t>
            </a:r>
            <a:r>
              <a:rPr lang="ru-RU" sz="2000" dirty="0">
                <a:solidFill>
                  <a:srgbClr val="474747"/>
                </a:solidFill>
                <a:latin typeface="Times New Roman" panose="02020603050405020304" pitchFamily="18" charset="0"/>
                <a:cs typeface="Times New Roman" panose="02020603050405020304" pitchFamily="18" charset="0"/>
              </a:rPr>
              <a:t>следующие условия</a:t>
            </a:r>
            <a:r>
              <a:rPr lang="ru-RU" sz="2000" dirty="0" smtClean="0">
                <a:solidFill>
                  <a:srgbClr val="474747"/>
                </a:solidFill>
                <a:latin typeface="Times New Roman" panose="02020603050405020304" pitchFamily="18" charset="0"/>
                <a:cs typeface="Times New Roman" panose="02020603050405020304" pitchFamily="18" charset="0"/>
              </a:rPr>
              <a:t>:</a:t>
            </a:r>
          </a:p>
          <a:p>
            <a:pPr algn="just">
              <a:buFont typeface="Arial"/>
              <a:buChar char="•"/>
            </a:pPr>
            <a:r>
              <a:rPr lang="ru-RU" sz="2000" dirty="0">
                <a:solidFill>
                  <a:srgbClr val="090909"/>
                </a:solidFill>
                <a:latin typeface="Georgia"/>
              </a:rPr>
              <a:t>автомобиль, перевозящий пропан, обязан пройти проверку на возможность транспортировки опасных грузов, также машина должна быть оснащена оборудованием противопожарной безопасности и иметь на бортах знаки, предупреждающие о перевозке взрывоопасных грузов;</a:t>
            </a:r>
          </a:p>
          <a:p>
            <a:pPr algn="just">
              <a:buFont typeface="Arial"/>
              <a:buChar char="•"/>
            </a:pPr>
            <a:r>
              <a:rPr lang="ru-RU" sz="2000" dirty="0">
                <a:solidFill>
                  <a:srgbClr val="090909"/>
                </a:solidFill>
                <a:latin typeface="Georgia"/>
              </a:rPr>
              <a:t>необходимо позаботиться о составлении соответствующей документации, разрешающей перевозку пропана в баллонах, чтобы у государственных органов была возможность проверки выполнения правил перевозки опасного груза;</a:t>
            </a:r>
          </a:p>
          <a:p>
            <a:pPr algn="just">
              <a:buFont typeface="Arial"/>
              <a:buChar char="•"/>
            </a:pPr>
            <a:r>
              <a:rPr lang="ru-RU" sz="2000" dirty="0">
                <a:solidFill>
                  <a:srgbClr val="090909"/>
                </a:solidFill>
                <a:latin typeface="Georgia"/>
              </a:rPr>
              <a:t>на баллонах необходимо разместить наклейки, предупреждающие о взрывоопасности;</a:t>
            </a:r>
          </a:p>
          <a:p>
            <a:pPr algn="just">
              <a:buFont typeface="Arial"/>
              <a:buChar char="•"/>
            </a:pPr>
            <a:r>
              <a:rPr lang="ru-RU" sz="2000" dirty="0">
                <a:solidFill>
                  <a:srgbClr val="090909"/>
                </a:solidFill>
                <a:latin typeface="Georgia"/>
              </a:rPr>
              <a:t>водитель должен быть проинструктирован о правилах безопасности и пройти аттестацию, дающую право перевозки </a:t>
            </a:r>
            <a:r>
              <a:rPr lang="ru-RU" sz="2000" dirty="0" err="1">
                <a:solidFill>
                  <a:srgbClr val="090909"/>
                </a:solidFill>
                <a:latin typeface="Georgia"/>
              </a:rPr>
              <a:t>пропановых</a:t>
            </a:r>
            <a:r>
              <a:rPr lang="ru-RU" sz="2000" dirty="0">
                <a:solidFill>
                  <a:srgbClr val="090909"/>
                </a:solidFill>
                <a:latin typeface="Georgia"/>
              </a:rPr>
              <a:t> баллонов.</a:t>
            </a:r>
          </a:p>
          <a:p>
            <a:pPr marL="0" indent="0">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2837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404664"/>
            <a:ext cx="4038600" cy="6120680"/>
          </a:xfrm>
        </p:spPr>
        <p:txBody>
          <a:bodyPr>
            <a:normAutofit fontScale="70000" lnSpcReduction="20000"/>
          </a:bodyPr>
          <a:lstStyle/>
          <a:p>
            <a:pPr marL="0" indent="0">
              <a:buNone/>
            </a:pPr>
            <a:endParaRPr lang="ru-RU" dirty="0" smtClean="0">
              <a:solidFill>
                <a:srgbClr val="474747"/>
              </a:solidFill>
              <a:latin typeface="Georgia"/>
            </a:endParaRPr>
          </a:p>
          <a:p>
            <a:pPr marL="0" indent="0">
              <a:buNone/>
            </a:pPr>
            <a:r>
              <a:rPr lang="ru-RU" dirty="0" smtClean="0">
                <a:latin typeface="Georgia"/>
              </a:rPr>
              <a:t>Хранить </a:t>
            </a:r>
            <a:r>
              <a:rPr lang="ru-RU" dirty="0">
                <a:latin typeface="Georgia"/>
              </a:rPr>
              <a:t>предназначенные для перевозки баллоны с пропаном следует в специально подготовленных для этого местах вдалеке от обогревателей, электрических проводов и огня. </a:t>
            </a:r>
            <a:r>
              <a:rPr lang="ru-RU" b="1" dirty="0">
                <a:latin typeface="Georgia"/>
              </a:rPr>
              <a:t>При погрузке баллонов в автомобиль на открытом пространстве следует избегать нагревания солнечными лучами, поэтому тары с газом должны быть размещены в тени.</a:t>
            </a:r>
            <a:r>
              <a:rPr lang="ru-RU" dirty="0">
                <a:latin typeface="Georgia"/>
              </a:rPr>
              <a:t> Несоблюдение этого правила может привести к трагедии. Минимальное расстояние, которое может быть между емкостями с пропаном и смазочными материалами, маслом и краской, составляет 6 метров .</a:t>
            </a:r>
            <a:endParaRPr lang="ru-RU" dirty="0"/>
          </a:p>
        </p:txBody>
      </p:sp>
      <p:pic>
        <p:nvPicPr>
          <p:cNvPr id="1331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4008" y="692696"/>
            <a:ext cx="4248472"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4644008" y="4293097"/>
            <a:ext cx="4248472" cy="646331"/>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Автомобиль для перевозки пропана в баллонах</a:t>
            </a:r>
          </a:p>
        </p:txBody>
      </p:sp>
    </p:spTree>
    <p:extLst>
      <p:ext uri="{BB962C8B-B14F-4D97-AF65-F5344CB8AC3E}">
        <p14:creationId xmlns:p14="http://schemas.microsoft.com/office/powerpoint/2010/main" val="1948021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32079"/>
            <a:ext cx="9144000" cy="6858000"/>
          </a:xfrm>
        </p:spPr>
        <p:txBody>
          <a:bodyPr/>
          <a:lstStyle/>
          <a:p>
            <a:endParaRPr lang="ru-RU"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0553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720080"/>
          </a:xfrm>
        </p:spPr>
        <p:txBody>
          <a:bodyPr>
            <a:noAutofit/>
          </a:bodyPr>
          <a:lstStyle/>
          <a:p>
            <a:r>
              <a:rPr lang="ru-RU" sz="2400" dirty="0" smtClean="0">
                <a:latin typeface="Times New Roman" panose="02020603050405020304" pitchFamily="18" charset="0"/>
                <a:cs typeface="Times New Roman" panose="02020603050405020304" pitchFamily="18" charset="0"/>
              </a:rPr>
              <a:t>ТБ и ПБ при транспортировке баллонов со сжатым и сжиженным газом</a:t>
            </a: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79512" y="836712"/>
            <a:ext cx="8784976" cy="5832648"/>
          </a:xfrm>
        </p:spPr>
        <p:txBody>
          <a:bodyPr>
            <a:normAutofit/>
          </a:bodyPr>
          <a:lstStyle/>
          <a:p>
            <a:pPr marL="0" indent="0">
              <a:buNone/>
            </a:pPr>
            <a:r>
              <a:rPr lang="ru-RU" sz="2200" dirty="0" smtClean="0">
                <a:latin typeface="Times New Roman" panose="02020603050405020304" pitchFamily="18" charset="0"/>
                <a:cs typeface="Times New Roman" panose="02020603050405020304" pitchFamily="18" charset="0"/>
              </a:rPr>
              <a:t>Сосуды под давлением (баллоны с газами в жатом состоянии).</a:t>
            </a:r>
          </a:p>
          <a:p>
            <a:pPr marL="0" indent="0">
              <a:buNone/>
            </a:pPr>
            <a:r>
              <a:rPr lang="ru-RU" sz="2200" dirty="0" smtClean="0">
                <a:latin typeface="Times New Roman" panose="02020603050405020304" pitchFamily="18" charset="0"/>
                <a:cs typeface="Times New Roman" panose="02020603050405020304" pitchFamily="18" charset="0"/>
              </a:rPr>
              <a:t>Запрещается использовать баллоны  с поврежденным корпусом</a:t>
            </a:r>
            <a:r>
              <a:rPr lang="en-US" sz="2200" dirty="0" smtClean="0">
                <a:latin typeface="Times New Roman" panose="02020603050405020304" pitchFamily="18" charset="0"/>
                <a:cs typeface="Times New Roman" panose="02020603050405020304" pitchFamily="18" charset="0"/>
              </a:rPr>
              <a:t>;</a:t>
            </a:r>
            <a:endParaRPr lang="ru-RU" sz="2200" dirty="0" smtClean="0">
              <a:latin typeface="Times New Roman" panose="02020603050405020304" pitchFamily="18" charset="0"/>
              <a:cs typeface="Times New Roman" panose="02020603050405020304" pitchFamily="18" charset="0"/>
            </a:endParaRPr>
          </a:p>
          <a:p>
            <a:pPr marL="0" indent="0">
              <a:buNone/>
            </a:pPr>
            <a:r>
              <a:rPr lang="ru-RU" sz="2200" dirty="0" smtClean="0">
                <a:latin typeface="Times New Roman" panose="02020603050405020304" pitchFamily="18" charset="0"/>
                <a:cs typeface="Times New Roman" panose="02020603050405020304" pitchFamily="18" charset="0"/>
              </a:rPr>
              <a:t>Запрещается переносить баллоны на руках, плечах или на спине.           (переносить баллоны можно только на спец. Тележках или носилках)</a:t>
            </a:r>
            <a:r>
              <a:rPr lang="en-US" sz="2200" dirty="0" smtClean="0">
                <a:latin typeface="Times New Roman" panose="02020603050405020304" pitchFamily="18" charset="0"/>
                <a:cs typeface="Times New Roman" panose="02020603050405020304" pitchFamily="18" charset="0"/>
              </a:rPr>
              <a:t>;</a:t>
            </a:r>
            <a:r>
              <a:rPr lang="ru-RU" sz="2200" dirty="0" smtClean="0">
                <a:latin typeface="Times New Roman" panose="02020603050405020304" pitchFamily="18" charset="0"/>
                <a:cs typeface="Times New Roman" panose="02020603050405020304" pitchFamily="18" charset="0"/>
              </a:rPr>
              <a:t> </a:t>
            </a:r>
          </a:p>
          <a:p>
            <a:pPr marL="0" indent="0">
              <a:buNone/>
            </a:pPr>
            <a:r>
              <a:rPr lang="ru-RU" sz="2200" dirty="0" smtClean="0">
                <a:latin typeface="Times New Roman" panose="02020603050405020304" pitchFamily="18" charset="0"/>
                <a:cs typeface="Times New Roman" panose="02020603050405020304" pitchFamily="18" charset="0"/>
              </a:rPr>
              <a:t>При транспортировке, установке, эксплуатации оберегать от нагревания, ударов, падений (для предохранения от падения баллоны устанавливаются в специально оборудованные гнезда, клетки или ограждаются барьером)</a:t>
            </a:r>
            <a:r>
              <a:rPr lang="en-US" sz="2200" dirty="0" smtClean="0">
                <a:latin typeface="Times New Roman" panose="02020603050405020304" pitchFamily="18" charset="0"/>
                <a:cs typeface="Times New Roman" panose="02020603050405020304" pitchFamily="18" charset="0"/>
              </a:rPr>
              <a:t>;</a:t>
            </a:r>
            <a:r>
              <a:rPr lang="ru-RU" sz="2200" dirty="0" smtClean="0">
                <a:latin typeface="Times New Roman" panose="02020603050405020304" pitchFamily="18" charset="0"/>
                <a:cs typeface="Times New Roman" panose="02020603050405020304" pitchFamily="18" charset="0"/>
              </a:rPr>
              <a:t>   </a:t>
            </a:r>
            <a:endParaRPr lang="en-US" sz="2200" dirty="0" smtClean="0">
              <a:latin typeface="Times New Roman" panose="02020603050405020304" pitchFamily="18" charset="0"/>
              <a:cs typeface="Times New Roman" panose="02020603050405020304" pitchFamily="18" charset="0"/>
            </a:endParaRPr>
          </a:p>
          <a:p>
            <a:pPr marL="0" indent="0">
              <a:buNone/>
            </a:pPr>
            <a:r>
              <a:rPr lang="ru-RU" sz="2200" dirty="0" smtClean="0">
                <a:latin typeface="Times New Roman" panose="02020603050405020304" pitchFamily="18" charset="0"/>
                <a:cs typeface="Times New Roman" panose="02020603050405020304" pitchFamily="18" charset="0"/>
              </a:rPr>
              <a:t>Перевозка – в горизонтальном положении обязательна с прокладками между баллонами, при перевозке баллоны складываются вентилями в одну сторону. Разрешается перевозка в вертикальном положении спец. контейнерах с прокладками между баллонами и ограждениями</a:t>
            </a:r>
            <a:r>
              <a:rPr lang="en-US" sz="2200" dirty="0" smtClean="0">
                <a:latin typeface="Times New Roman" panose="02020603050405020304" pitchFamily="18" charset="0"/>
                <a:cs typeface="Times New Roman" panose="02020603050405020304" pitchFamily="18" charset="0"/>
              </a:rPr>
              <a:t>; </a:t>
            </a:r>
          </a:p>
          <a:p>
            <a:pPr marL="0" indent="0">
              <a:buNone/>
            </a:pPr>
            <a:r>
              <a:rPr lang="ru-RU" sz="2200" dirty="0" smtClean="0">
                <a:latin typeface="Times New Roman" panose="02020603050405020304" pitchFamily="18" charset="0"/>
                <a:cs typeface="Times New Roman" panose="02020603050405020304" pitchFamily="18" charset="0"/>
              </a:rPr>
              <a:t>Транспортирование и хранение баллонов должны производиться с навернутыми колпаками</a:t>
            </a:r>
            <a:r>
              <a:rPr lang="en-US" sz="2200" dirty="0" smtClean="0">
                <a:latin typeface="Times New Roman" panose="02020603050405020304" pitchFamily="18" charset="0"/>
                <a:cs typeface="Times New Roman" panose="02020603050405020304" pitchFamily="18" charset="0"/>
              </a:rPr>
              <a:t>;</a:t>
            </a:r>
            <a:r>
              <a:rPr lang="ru-RU" sz="2200"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6684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4648200" y="260648"/>
            <a:ext cx="4038600" cy="6264696"/>
          </a:xfrm>
        </p:spPr>
        <p:txBody>
          <a:bodyPr>
            <a:normAutofit fontScale="77500" lnSpcReduction="20000"/>
          </a:bodyPr>
          <a:lstStyle/>
          <a:p>
            <a:pPr marL="0" indent="0">
              <a:buNone/>
            </a:pPr>
            <a:r>
              <a:rPr lang="ru-RU" sz="2600" dirty="0" smtClean="0">
                <a:solidFill>
                  <a:srgbClr val="343638"/>
                </a:solidFill>
                <a:latin typeface="Times New Roman" panose="02020603050405020304" pitchFamily="18" charset="0"/>
                <a:cs typeface="Times New Roman" panose="02020603050405020304" pitchFamily="18" charset="0"/>
              </a:rPr>
              <a:t>Правила безопасного обращения с  </a:t>
            </a:r>
            <a:r>
              <a:rPr lang="ru-RU" sz="2600" dirty="0" err="1" smtClean="0">
                <a:solidFill>
                  <a:srgbClr val="343638"/>
                </a:solidFill>
                <a:latin typeface="Times New Roman" panose="02020603050405020304" pitchFamily="18" charset="0"/>
                <a:cs typeface="Times New Roman" panose="02020603050405020304" pitchFamily="18" charset="0"/>
              </a:rPr>
              <a:t>пропановыми</a:t>
            </a:r>
            <a:r>
              <a:rPr lang="ru-RU" sz="2600" dirty="0" smtClean="0">
                <a:solidFill>
                  <a:srgbClr val="343638"/>
                </a:solidFill>
                <a:latin typeface="Times New Roman" panose="02020603050405020304" pitchFamily="18" charset="0"/>
                <a:cs typeface="Times New Roman" panose="02020603050405020304" pitchFamily="18" charset="0"/>
              </a:rPr>
              <a:t> баллонами при перевозке</a:t>
            </a:r>
            <a:r>
              <a:rPr lang="ru-RU" sz="2600" b="1" dirty="0">
                <a:solidFill>
                  <a:srgbClr val="343638"/>
                </a:solidFill>
                <a:latin typeface="Times New Roman" panose="02020603050405020304" pitchFamily="18" charset="0"/>
                <a:cs typeface="Times New Roman" panose="02020603050405020304" pitchFamily="18" charset="0"/>
              </a:rPr>
              <a:t> </a:t>
            </a:r>
            <a:endParaRPr lang="ru-RU" sz="2600" dirty="0">
              <a:solidFill>
                <a:srgbClr val="343638"/>
              </a:solidFill>
              <a:latin typeface="Times New Roman" panose="02020603050405020304" pitchFamily="18" charset="0"/>
              <a:cs typeface="Times New Roman" panose="02020603050405020304" pitchFamily="18" charset="0"/>
            </a:endParaRPr>
          </a:p>
          <a:p>
            <a:pPr marL="0" indent="0">
              <a:buNone/>
            </a:pPr>
            <a:endParaRPr lang="ru-RU" sz="2600" dirty="0" smtClean="0">
              <a:solidFill>
                <a:srgbClr val="474747"/>
              </a:solidFill>
              <a:latin typeface="Georgia"/>
            </a:endParaRPr>
          </a:p>
          <a:p>
            <a:pPr marL="0" indent="0">
              <a:buNone/>
            </a:pPr>
            <a:r>
              <a:rPr lang="ru-RU" sz="2600" dirty="0" smtClean="0">
                <a:latin typeface="Times New Roman" panose="02020603050405020304" pitchFamily="18" charset="0"/>
                <a:cs typeface="Times New Roman" panose="02020603050405020304" pitchFamily="18" charset="0"/>
              </a:rPr>
              <a:t>Лица</a:t>
            </a:r>
            <a:r>
              <a:rPr lang="ru-RU" sz="2600" dirty="0">
                <a:latin typeface="Times New Roman" panose="02020603050405020304" pitchFamily="18" charset="0"/>
                <a:cs typeface="Times New Roman" panose="02020603050405020304" pitchFamily="18" charset="0"/>
              </a:rPr>
              <a:t>, которые занимаются погрузкой, могут брать баллоны только чистыми руками. Для </a:t>
            </a:r>
            <a:r>
              <a:rPr lang="ru-RU" sz="2600" dirty="0" err="1">
                <a:latin typeface="Times New Roman" panose="02020603050405020304" pitchFamily="18" charset="0"/>
                <a:cs typeface="Times New Roman" panose="02020603050405020304" pitchFamily="18" charset="0"/>
              </a:rPr>
              <a:t>избежания</a:t>
            </a:r>
            <a:r>
              <a:rPr lang="ru-RU" sz="2600" dirty="0">
                <a:latin typeface="Times New Roman" panose="02020603050405020304" pitchFamily="18" charset="0"/>
                <a:cs typeface="Times New Roman" panose="02020603050405020304" pitchFamily="18" charset="0"/>
              </a:rPr>
              <a:t> выскальзывания баллона рекомендуется использовать чистые рукавицы или тряпку. Это позволит предотвратить загрязнение сопла вентиля песком или смазкой. Перемещать баллоны со склада к автомобилю лучше с помощью предназначенных для это тележек. Баллоны с пропаном запрещено перетаскивать волоком. При погрузке ёмкостей с газом  подъёмными механизмами следует позаботиться о надёжном закреплении баллонов, чтобы избежать падения.</a:t>
            </a:r>
          </a:p>
        </p:txBody>
      </p:sp>
      <p:pic>
        <p:nvPicPr>
          <p:cNvPr id="1433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4316338" cy="5112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391738" y="5499333"/>
            <a:ext cx="4214230" cy="369332"/>
          </a:xfrm>
          <a:prstGeom prst="rect">
            <a:avLst/>
          </a:prstGeom>
        </p:spPr>
        <p:txBody>
          <a:bodyPr wrap="square">
            <a:spAutoFit/>
          </a:bodyPr>
          <a:lstStyle/>
          <a:p>
            <a:r>
              <a:rPr lang="ru-RU" dirty="0">
                <a:latin typeface="Georgia"/>
              </a:rPr>
              <a:t>Погрузка </a:t>
            </a:r>
            <a:r>
              <a:rPr lang="ru-RU" dirty="0" err="1">
                <a:latin typeface="Georgia"/>
              </a:rPr>
              <a:t>пропановых</a:t>
            </a:r>
            <a:r>
              <a:rPr lang="ru-RU" dirty="0">
                <a:latin typeface="Georgia"/>
              </a:rPr>
              <a:t> баллонов</a:t>
            </a:r>
            <a:endParaRPr lang="ru-RU" dirty="0"/>
          </a:p>
        </p:txBody>
      </p:sp>
    </p:spTree>
    <p:extLst>
      <p:ext uri="{BB962C8B-B14F-4D97-AF65-F5344CB8AC3E}">
        <p14:creationId xmlns:p14="http://schemas.microsoft.com/office/powerpoint/2010/main" val="3647880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88640"/>
            <a:ext cx="4038600" cy="6336704"/>
          </a:xfrm>
        </p:spPr>
        <p:txBody>
          <a:bodyPr>
            <a:normAutofit fontScale="25000" lnSpcReduction="20000"/>
          </a:bodyPr>
          <a:lstStyle/>
          <a:p>
            <a:pPr marL="0" indent="0">
              <a:buNone/>
            </a:pPr>
            <a:r>
              <a:rPr lang="ru-RU" sz="6200" dirty="0">
                <a:latin typeface="Times New Roman" panose="02020603050405020304" pitchFamily="18" charset="0"/>
                <a:cs typeface="Times New Roman" panose="02020603050405020304" pitchFamily="18" charset="0"/>
              </a:rPr>
              <a:t>При погрузке и выгрузке </a:t>
            </a:r>
            <a:r>
              <a:rPr lang="ru-RU" sz="6200" dirty="0" err="1">
                <a:latin typeface="Times New Roman" panose="02020603050405020304" pitchFamily="18" charset="0"/>
                <a:cs typeface="Times New Roman" panose="02020603050405020304" pitchFamily="18" charset="0"/>
              </a:rPr>
              <a:t>пропановых</a:t>
            </a:r>
            <a:r>
              <a:rPr lang="ru-RU" sz="6200" dirty="0">
                <a:latin typeface="Times New Roman" panose="02020603050405020304" pitchFamily="18" charset="0"/>
                <a:cs typeface="Times New Roman" panose="02020603050405020304" pitchFamily="18" charset="0"/>
              </a:rPr>
              <a:t> баллонов следует придерживаться следующих правил</a:t>
            </a:r>
            <a:r>
              <a:rPr lang="ru-RU" sz="6200" dirty="0" smtClean="0">
                <a:latin typeface="Times New Roman" panose="02020603050405020304" pitchFamily="18" charset="0"/>
                <a:cs typeface="Times New Roman" panose="02020603050405020304" pitchFamily="18" charset="0"/>
              </a:rPr>
              <a:t>:</a:t>
            </a:r>
          </a:p>
          <a:p>
            <a:pPr algn="just">
              <a:buFont typeface="Arial"/>
              <a:buChar char="•"/>
            </a:pPr>
            <a:r>
              <a:rPr lang="ru-RU" sz="6400" dirty="0" smtClean="0">
                <a:solidFill>
                  <a:srgbClr val="090909"/>
                </a:solidFill>
                <a:latin typeface="Times New Roman" panose="02020603050405020304" pitchFamily="18" charset="0"/>
                <a:cs typeface="Times New Roman" panose="02020603050405020304" pitchFamily="18" charset="0"/>
              </a:rPr>
              <a:t>запрещается </a:t>
            </a:r>
            <a:r>
              <a:rPr lang="ru-RU" sz="6400" dirty="0">
                <a:solidFill>
                  <a:srgbClr val="090909"/>
                </a:solidFill>
                <a:latin typeface="Times New Roman" panose="02020603050405020304" pitchFamily="18" charset="0"/>
                <a:cs typeface="Times New Roman" panose="02020603050405020304" pitchFamily="18" charset="0"/>
              </a:rPr>
              <a:t>работать одному, участвовать могут минимум 2 человека;</a:t>
            </a:r>
          </a:p>
          <a:p>
            <a:pPr algn="just">
              <a:buFont typeface="Arial"/>
              <a:buChar char="•"/>
            </a:pPr>
            <a:r>
              <a:rPr lang="ru-RU" sz="6400" dirty="0">
                <a:solidFill>
                  <a:srgbClr val="090909"/>
                </a:solidFill>
                <a:latin typeface="Times New Roman" panose="02020603050405020304" pitchFamily="18" charset="0"/>
                <a:cs typeface="Times New Roman" panose="02020603050405020304" pitchFamily="18" charset="0"/>
              </a:rPr>
              <a:t>нельзя носить баллоны на руках или на плече;</a:t>
            </a:r>
          </a:p>
          <a:p>
            <a:pPr algn="just">
              <a:buFont typeface="Arial"/>
              <a:buChar char="•"/>
            </a:pPr>
            <a:r>
              <a:rPr lang="ru-RU" sz="6400" dirty="0">
                <a:solidFill>
                  <a:srgbClr val="090909"/>
                </a:solidFill>
                <a:latin typeface="Times New Roman" panose="02020603050405020304" pitchFamily="18" charset="0"/>
                <a:cs typeface="Times New Roman" panose="02020603050405020304" pitchFamily="18" charset="0"/>
              </a:rPr>
              <a:t>погружать и разгружать баллоны следует таким образом, чтобы они не ударялись друг об друга и не бились об землю;</a:t>
            </a:r>
          </a:p>
          <a:p>
            <a:pPr algn="just">
              <a:buFont typeface="Arial"/>
              <a:buChar char="•"/>
            </a:pPr>
            <a:r>
              <a:rPr lang="ru-RU" sz="6400" dirty="0">
                <a:solidFill>
                  <a:srgbClr val="090909"/>
                </a:solidFill>
                <a:latin typeface="Times New Roman" panose="02020603050405020304" pitchFamily="18" charset="0"/>
                <a:cs typeface="Times New Roman" panose="02020603050405020304" pitchFamily="18" charset="0"/>
              </a:rPr>
              <a:t>запрещается удерживать и подавать баллоны вентилем вниз;</a:t>
            </a:r>
          </a:p>
          <a:p>
            <a:pPr algn="just">
              <a:buFont typeface="Arial"/>
              <a:buChar char="•"/>
            </a:pPr>
            <a:r>
              <a:rPr lang="ru-RU" sz="6400" dirty="0">
                <a:solidFill>
                  <a:srgbClr val="090909"/>
                </a:solidFill>
                <a:latin typeface="Times New Roman" panose="02020603050405020304" pitchFamily="18" charset="0"/>
                <a:cs typeface="Times New Roman" panose="02020603050405020304" pitchFamily="18" charset="0"/>
              </a:rPr>
              <a:t>баллоны должны быть с колпаками и заглушками;</a:t>
            </a:r>
          </a:p>
          <a:p>
            <a:pPr algn="just">
              <a:buFont typeface="Arial"/>
              <a:buChar char="•"/>
            </a:pPr>
            <a:r>
              <a:rPr lang="ru-RU" sz="6400" dirty="0">
                <a:solidFill>
                  <a:srgbClr val="090909"/>
                </a:solidFill>
                <a:latin typeface="Times New Roman" panose="02020603050405020304" pitchFamily="18" charset="0"/>
                <a:cs typeface="Times New Roman" panose="02020603050405020304" pitchFamily="18" charset="0"/>
              </a:rPr>
              <a:t>необходимо оберегать баллоны от ржавчины о окисления;</a:t>
            </a:r>
          </a:p>
          <a:p>
            <a:pPr algn="just">
              <a:buFont typeface="Arial"/>
              <a:buChar char="•"/>
            </a:pPr>
            <a:r>
              <a:rPr lang="ru-RU" sz="6400" dirty="0">
                <a:solidFill>
                  <a:srgbClr val="090909"/>
                </a:solidFill>
                <a:latin typeface="Times New Roman" panose="02020603050405020304" pitchFamily="18" charset="0"/>
                <a:cs typeface="Times New Roman" panose="02020603050405020304" pitchFamily="18" charset="0"/>
              </a:rPr>
              <a:t>при транспортировке надо крепить баллоны к жесткому основанию;</a:t>
            </a:r>
          </a:p>
          <a:p>
            <a:pPr algn="just">
              <a:buFont typeface="Arial"/>
              <a:buChar char="•"/>
            </a:pPr>
            <a:r>
              <a:rPr lang="ru-RU" sz="6400" dirty="0">
                <a:solidFill>
                  <a:srgbClr val="090909"/>
                </a:solidFill>
                <a:latin typeface="Times New Roman" panose="02020603050405020304" pitchFamily="18" charset="0"/>
                <a:cs typeface="Times New Roman" panose="02020603050405020304" pitchFamily="18" charset="0"/>
              </a:rPr>
              <a:t>затягивание защитных колпаков следует делать рукой, чтобы избежать появления искры;</a:t>
            </a:r>
          </a:p>
          <a:p>
            <a:pPr algn="just">
              <a:buFont typeface="Arial"/>
              <a:buChar char="•"/>
            </a:pPr>
            <a:r>
              <a:rPr lang="ru-RU" sz="6400" dirty="0">
                <a:solidFill>
                  <a:srgbClr val="090909"/>
                </a:solidFill>
                <a:latin typeface="Times New Roman" panose="02020603050405020304" pitchFamily="18" charset="0"/>
                <a:cs typeface="Times New Roman" panose="02020603050405020304" pitchFamily="18" charset="0"/>
              </a:rPr>
              <a:t>температура баллона с пропаном при транспортировке не должна превышать 45 градусов по Цельсию;</a:t>
            </a:r>
          </a:p>
          <a:p>
            <a:pPr algn="just">
              <a:buFont typeface="Arial"/>
              <a:buChar char="•"/>
            </a:pPr>
            <a:r>
              <a:rPr lang="ru-RU" sz="6400" dirty="0">
                <a:solidFill>
                  <a:srgbClr val="090909"/>
                </a:solidFill>
                <a:latin typeface="Times New Roman" panose="02020603050405020304" pitchFamily="18" charset="0"/>
                <a:cs typeface="Times New Roman" panose="02020603050405020304" pitchFamily="18" charset="0"/>
              </a:rPr>
              <a:t>перевозить пропан и кислород в одной машине категорически запрещено;</a:t>
            </a:r>
          </a:p>
          <a:p>
            <a:pPr marL="0" indent="0">
              <a:buNone/>
            </a:pPr>
            <a:endParaRPr lang="ru-RU" sz="6400" dirty="0" smtClean="0">
              <a:solidFill>
                <a:srgbClr val="474747"/>
              </a:solidFill>
              <a:latin typeface="Times New Roman" panose="02020603050405020304" pitchFamily="18" charset="0"/>
              <a:cs typeface="Times New Roman" panose="02020603050405020304" pitchFamily="18" charset="0"/>
            </a:endParaRPr>
          </a:p>
          <a:p>
            <a:pPr marL="0" indent="0">
              <a:buNone/>
            </a:pPr>
            <a:endParaRPr lang="ru-RU" sz="6400" dirty="0">
              <a:latin typeface="Times New Roman" panose="02020603050405020304" pitchFamily="18" charset="0"/>
              <a:cs typeface="Times New Roman" panose="02020603050405020304" pitchFamily="18" charset="0"/>
            </a:endParaRPr>
          </a:p>
        </p:txBody>
      </p:sp>
      <p:pic>
        <p:nvPicPr>
          <p:cNvPr id="1536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4008" y="332656"/>
            <a:ext cx="4320480"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0892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0754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260648"/>
            <a:ext cx="8424936" cy="6264696"/>
          </a:xfrm>
        </p:spPr>
        <p:txBody>
          <a:bodyPr>
            <a:normAutofit/>
          </a:bodyPr>
          <a:lstStyle/>
          <a:p>
            <a:endParaRPr lang="ru-RU" sz="2200" dirty="0" smtClean="0">
              <a:solidFill>
                <a:srgbClr val="000000"/>
              </a:solidFill>
              <a:latin typeface="Times New Roman"/>
            </a:endParaRPr>
          </a:p>
          <a:p>
            <a:r>
              <a:rPr lang="ru-RU" sz="2200" dirty="0" smtClean="0">
                <a:solidFill>
                  <a:srgbClr val="000000"/>
                </a:solidFill>
                <a:latin typeface="Times New Roman"/>
              </a:rPr>
              <a:t>Наполнение </a:t>
            </a:r>
            <a:r>
              <a:rPr lang="ru-RU" sz="2200" dirty="0">
                <a:solidFill>
                  <a:srgbClr val="000000"/>
                </a:solidFill>
                <a:latin typeface="Times New Roman"/>
              </a:rPr>
              <a:t>цистерны осуществляется по смонтированной на автомобиле обвязке. Накопление осуществляется по трубопроводу, расположенному под цистерной. Он снабжен предохранительной арматурой, включающей в себя вентиль для сброса давления, запорный вентиль и обратной пружинный клапан, который автоматически закрывается при обрыве шланга, разрыве трубы или иных аварийных случаях. Жидкая фаза сливается по трубопроводу, размещенному также под цистерной, и включает в себя всасывающую и напорную линии трубопроводов. Напорная линия имеет линию слива и обводную. На всасывающей линии устанавливаются фильтр и запорный вентиль, на обводной — запорный вентиль, скоростной клапан, сбросной вентиль и манометр. На трубопроводе паровой фазы устанавливаются запорный и сбросной вентили. Заполнение цистерны сжиженным газом осуществляется электронасосом, </a:t>
            </a:r>
            <a:r>
              <a:rPr lang="ru-RU" sz="2200" dirty="0" smtClean="0">
                <a:solidFill>
                  <a:srgbClr val="000000"/>
                </a:solidFill>
                <a:latin typeface="Times New Roman"/>
              </a:rPr>
              <a:t>установленным </a:t>
            </a:r>
            <a:r>
              <a:rPr lang="ru-RU" sz="2200" dirty="0">
                <a:solidFill>
                  <a:srgbClr val="000000"/>
                </a:solidFill>
                <a:latin typeface="Times New Roman"/>
              </a:rPr>
              <a:t>на автоцистерне</a:t>
            </a:r>
            <a:r>
              <a:rPr lang="ru-RU" dirty="0">
                <a:solidFill>
                  <a:srgbClr val="000000"/>
                </a:solidFill>
                <a:latin typeface="Times New Roman"/>
              </a:rPr>
              <a:t>.</a:t>
            </a:r>
            <a:endParaRPr lang="ru-RU" dirty="0"/>
          </a:p>
        </p:txBody>
      </p:sp>
    </p:spTree>
    <p:extLst>
      <p:ext uri="{BB962C8B-B14F-4D97-AF65-F5344CB8AC3E}">
        <p14:creationId xmlns:p14="http://schemas.microsoft.com/office/powerpoint/2010/main" val="2747923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640960"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1367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260350"/>
            <a:ext cx="8712968" cy="6264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265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4824536" cy="5472608"/>
          </a:xfrm>
        </p:spPr>
        <p:txBody>
          <a:bodyPr>
            <a:normAutofit fontScale="90000"/>
          </a:bodyPr>
          <a:lstStyle/>
          <a:p>
            <a:pPr marL="342900" lvl="0" indent="-342900" algn="l">
              <a:spcBef>
                <a:spcPct val="20000"/>
              </a:spcBef>
            </a:pPr>
            <a:r>
              <a:rPr lang="ru-RU" sz="3200" dirty="0" smtClean="0">
                <a:solidFill>
                  <a:prstClr val="black"/>
                </a:solidFill>
                <a:latin typeface="Times New Roman" panose="02020603050405020304" pitchFamily="18" charset="0"/>
                <a:ea typeface="+mn-ea"/>
                <a:cs typeface="Times New Roman" panose="02020603050405020304" pitchFamily="18" charset="0"/>
              </a:rPr>
              <a:t/>
            </a:r>
            <a:br>
              <a:rPr lang="ru-RU" sz="3200" dirty="0" smtClean="0">
                <a:solidFill>
                  <a:prstClr val="black"/>
                </a:solidFill>
                <a:latin typeface="Times New Roman" panose="02020603050405020304" pitchFamily="18" charset="0"/>
                <a:ea typeface="+mn-ea"/>
                <a:cs typeface="Times New Roman" panose="02020603050405020304" pitchFamily="18" charset="0"/>
              </a:rPr>
            </a:br>
            <a:r>
              <a:rPr lang="ru-RU" sz="2900" dirty="0" smtClean="0">
                <a:solidFill>
                  <a:prstClr val="black"/>
                </a:solidFill>
                <a:latin typeface="Times New Roman" panose="02020603050405020304" pitchFamily="18" charset="0"/>
                <a:ea typeface="+mn-ea"/>
                <a:cs typeface="Times New Roman" panose="02020603050405020304" pitchFamily="18" charset="0"/>
              </a:rPr>
              <a:t>Пропан </a:t>
            </a:r>
            <a:r>
              <a:rPr lang="ru-RU" sz="2900" dirty="0">
                <a:solidFill>
                  <a:prstClr val="black"/>
                </a:solidFill>
                <a:latin typeface="Times New Roman" panose="02020603050405020304" pitchFamily="18" charset="0"/>
                <a:ea typeface="+mn-ea"/>
                <a:cs typeface="Times New Roman" panose="02020603050405020304" pitchFamily="18" charset="0"/>
              </a:rPr>
              <a:t>относится к опасным грузам из-за взрывоопасных свойств. Известны масса случаев, когда происходили взрывы баллонов при транспортировке этого газа. Поэтому к перевозке пропана следует подойти очень ответственно. Необходимо выбрать безопасный транспорт и тару для газа. Для этого надо знать и неукоснительно выполнять правила перевозки пропана.</a:t>
            </a:r>
            <a:br>
              <a:rPr lang="ru-RU" sz="2900" dirty="0">
                <a:solidFill>
                  <a:prstClr val="black"/>
                </a:solidFill>
                <a:latin typeface="Times New Roman" panose="02020603050405020304" pitchFamily="18" charset="0"/>
                <a:ea typeface="+mn-ea"/>
                <a:cs typeface="Times New Roman" panose="02020603050405020304" pitchFamily="18" charset="0"/>
              </a:rPr>
            </a:br>
            <a:endParaRPr lang="ru-RU" sz="2900" dirty="0"/>
          </a:p>
        </p:txBody>
      </p:sp>
      <p:sp>
        <p:nvSpPr>
          <p:cNvPr id="3" name="Объект 2"/>
          <p:cNvSpPr>
            <a:spLocks noGrp="1"/>
          </p:cNvSpPr>
          <p:nvPr>
            <p:ph idx="1"/>
          </p:nvPr>
        </p:nvSpPr>
        <p:spPr>
          <a:xfrm>
            <a:off x="457200" y="5877272"/>
            <a:ext cx="8229600" cy="720080"/>
          </a:xfrm>
        </p:spPr>
        <p:txBody>
          <a:bodyPr>
            <a:normAutofit/>
          </a:bodyPr>
          <a:lstStyle/>
          <a:p>
            <a:pPr marL="0" indent="0" algn="ctr">
              <a:buNone/>
            </a:pPr>
            <a:r>
              <a:rPr lang="ru-RU" dirty="0" smtClean="0">
                <a:latin typeface="Times New Roman" panose="02020603050405020304" pitchFamily="18" charset="0"/>
                <a:cs typeface="Times New Roman" panose="02020603050405020304" pitchFamily="18" charset="0"/>
              </a:rPr>
              <a:t>Спасибо за внимание!</a:t>
            </a:r>
            <a:endParaRPr lang="ru-RU" dirty="0">
              <a:latin typeface="Times New Roman" panose="02020603050405020304" pitchFamily="18" charset="0"/>
              <a:cs typeface="Times New Roman" panose="02020603050405020304" pitchFamily="18" charset="0"/>
            </a:endParaRPr>
          </a:p>
        </p:txBody>
      </p:sp>
      <p:pic>
        <p:nvPicPr>
          <p:cNvPr id="1639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1" y="332656"/>
            <a:ext cx="3960440"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1787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332656"/>
            <a:ext cx="8424936" cy="6120680"/>
          </a:xfrm>
        </p:spPr>
        <p:txBody>
          <a:bodyPr>
            <a:normAutofit fontScale="70000" lnSpcReduction="20000"/>
          </a:bodyPr>
          <a:lstStyle/>
          <a:p>
            <a:endParaRPr lang="ru-RU" dirty="0" smtClean="0">
              <a:solidFill>
                <a:srgbClr val="000000"/>
              </a:solidFill>
              <a:latin typeface="Times New Roman"/>
            </a:endParaRPr>
          </a:p>
          <a:p>
            <a:r>
              <a:rPr lang="ru-RU" dirty="0" smtClean="0">
                <a:solidFill>
                  <a:srgbClr val="000000"/>
                </a:solidFill>
                <a:latin typeface="Times New Roman"/>
              </a:rPr>
              <a:t>Сжиженные </a:t>
            </a:r>
            <a:r>
              <a:rPr lang="ru-RU" dirty="0">
                <a:solidFill>
                  <a:srgbClr val="000000"/>
                </a:solidFill>
                <a:latin typeface="Times New Roman"/>
              </a:rPr>
              <a:t>газы в баллонах перевозят на обыкновенных бортовых машинах и специальных кассетных автомашинах (</a:t>
            </a:r>
            <a:r>
              <a:rPr lang="ru-RU" dirty="0" err="1">
                <a:solidFill>
                  <a:srgbClr val="000000"/>
                </a:solidFill>
                <a:latin typeface="Times New Roman"/>
              </a:rPr>
              <a:t>баллоновозах</a:t>
            </a:r>
            <a:r>
              <a:rPr lang="ru-RU" dirty="0">
                <a:solidFill>
                  <a:srgbClr val="000000"/>
                </a:solidFill>
                <a:latin typeface="Times New Roman"/>
              </a:rPr>
              <a:t>), обеспечивающих одновременную перевозку 77 баллонов. Кузова машин оборудуют клетками для установки баллонов объемом по 50 л, при этом баллоны укладывают в два яруса. В </a:t>
            </a:r>
            <a:r>
              <a:rPr lang="ru-RU" dirty="0" err="1">
                <a:solidFill>
                  <a:srgbClr val="000000"/>
                </a:solidFill>
                <a:latin typeface="Times New Roman"/>
              </a:rPr>
              <a:t>баллоновозе</a:t>
            </a:r>
            <a:r>
              <a:rPr lang="ru-RU" dirty="0">
                <a:solidFill>
                  <a:srgbClr val="000000"/>
                </a:solidFill>
                <a:latin typeface="Times New Roman"/>
              </a:rPr>
              <a:t> типа клетка умещается до 132 баллонов. Кроме того, баллоны транспортируют в прицепах, которые вместе с грузовыми автомобилями образуют автопоезда. Баллоны изготовляют на давление 1,6 МПа (рис. 7.4). Стандартом предусмотрен ряд баллонов объемом 2,5; 5; 12; 27; 50 и 80 л. Баллоны объемом свыше 5 л представляют собой цилиндрические сварные сосуды с двумя штампованными днищами эллиптической формы, снабженные башмаком, горловиной и защитным воротником. У баллонов объемом 50 и 80 л вместо воротника предусматривается защитный колпак и две ручки. Защитный воротник служит одновременно транспортной ручкой и опорой при установке баллонов в несколько ярусов. В горловины баллонов объемом 5, 12 и 27 л устанавливают самозакрывающиеся клапаны, а в горловины баллонов объемом 50 и 80 л — угловые вентили.</a:t>
            </a:r>
            <a:endParaRPr lang="ru-RU" dirty="0"/>
          </a:p>
        </p:txBody>
      </p:sp>
    </p:spTree>
    <p:extLst>
      <p:ext uri="{BB962C8B-B14F-4D97-AF65-F5344CB8AC3E}">
        <p14:creationId xmlns:p14="http://schemas.microsoft.com/office/powerpoint/2010/main" val="2771013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882554"/>
          </a:xfrm>
        </p:spPr>
        <p:txBody>
          <a:bodyPr/>
          <a:lstStyle/>
          <a:p>
            <a:endParaRPr lang="ru-RU" dirty="0"/>
          </a:p>
        </p:txBody>
      </p:sp>
      <p:sp>
        <p:nvSpPr>
          <p:cNvPr id="3" name="Объект 2"/>
          <p:cNvSpPr>
            <a:spLocks noGrp="1"/>
          </p:cNvSpPr>
          <p:nvPr>
            <p:ph idx="1"/>
          </p:nvPr>
        </p:nvSpPr>
        <p:spPr>
          <a:xfrm>
            <a:off x="457200" y="5013176"/>
            <a:ext cx="8229600" cy="1656184"/>
          </a:xfrm>
        </p:spPr>
        <p:txBody>
          <a:bodyPr>
            <a:normAutofit fontScale="55000" lnSpcReduction="20000"/>
          </a:bodyPr>
          <a:lstStyle/>
          <a:p>
            <a:endParaRPr lang="ru-RU" dirty="0" smtClean="0">
              <a:solidFill>
                <a:srgbClr val="000000"/>
              </a:solidFill>
              <a:latin typeface="Times New Roman"/>
            </a:endParaRPr>
          </a:p>
          <a:p>
            <a:r>
              <a:rPr lang="ru-RU" dirty="0" smtClean="0">
                <a:solidFill>
                  <a:srgbClr val="000000"/>
                </a:solidFill>
                <a:latin typeface="Times New Roman"/>
              </a:rPr>
              <a:t>Автоцистерна-полуприцеп </a:t>
            </a:r>
            <a:r>
              <a:rPr lang="ru-RU" dirty="0">
                <a:solidFill>
                  <a:srgbClr val="000000"/>
                </a:solidFill>
                <a:latin typeface="Times New Roman"/>
              </a:rPr>
              <a:t>АЦ-15-377с для перевозки сжиженных газов: 1 — резервуар; 2 — вентиляционный люк; </a:t>
            </a:r>
            <a:r>
              <a:rPr lang="ru-RU" i="1" dirty="0">
                <a:solidFill>
                  <a:srgbClr val="000000"/>
                </a:solidFill>
                <a:latin typeface="Times New Roman"/>
              </a:rPr>
              <a:t>3 — </a:t>
            </a:r>
            <a:r>
              <a:rPr lang="ru-RU" dirty="0">
                <a:solidFill>
                  <a:srgbClr val="000000"/>
                </a:solidFill>
                <a:latin typeface="Times New Roman"/>
              </a:rPr>
              <a:t>приборы; </a:t>
            </a:r>
            <a:r>
              <a:rPr lang="ru-RU" i="1" dirty="0">
                <a:solidFill>
                  <a:srgbClr val="000000"/>
                </a:solidFill>
                <a:latin typeface="Times New Roman"/>
              </a:rPr>
              <a:t>4 — </a:t>
            </a:r>
            <a:r>
              <a:rPr lang="ru-RU" dirty="0">
                <a:solidFill>
                  <a:srgbClr val="000000"/>
                </a:solidFill>
                <a:latin typeface="Times New Roman"/>
              </a:rPr>
              <a:t>клапан предохранительный; </a:t>
            </a:r>
            <a:r>
              <a:rPr lang="ru-RU" i="1" dirty="0">
                <a:solidFill>
                  <a:srgbClr val="000000"/>
                </a:solidFill>
                <a:latin typeface="Times New Roman"/>
              </a:rPr>
              <a:t>5 — </a:t>
            </a:r>
            <a:r>
              <a:rPr lang="ru-RU" dirty="0">
                <a:solidFill>
                  <a:srgbClr val="000000"/>
                </a:solidFill>
                <a:latin typeface="Times New Roman"/>
              </a:rPr>
              <a:t>опора; </a:t>
            </a:r>
            <a:r>
              <a:rPr lang="ru-RU" i="1" dirty="0">
                <a:solidFill>
                  <a:srgbClr val="000000"/>
                </a:solidFill>
                <a:latin typeface="Times New Roman"/>
              </a:rPr>
              <a:t>6 </a:t>
            </a:r>
            <a:r>
              <a:rPr lang="ru-RU" dirty="0">
                <a:solidFill>
                  <a:srgbClr val="000000"/>
                </a:solidFill>
                <a:latin typeface="Times New Roman"/>
              </a:rPr>
              <a:t>— люк-лаз; 7 — автотягач; </a:t>
            </a:r>
            <a:r>
              <a:rPr lang="ru-RU" i="1" dirty="0">
                <a:solidFill>
                  <a:srgbClr val="000000"/>
                </a:solidFill>
                <a:latin typeface="Times New Roman"/>
              </a:rPr>
              <a:t>8 — </a:t>
            </a:r>
            <a:r>
              <a:rPr lang="ru-RU" dirty="0">
                <a:solidFill>
                  <a:srgbClr val="000000"/>
                </a:solidFill>
                <a:latin typeface="Times New Roman"/>
              </a:rPr>
              <a:t>трубы (кожухи) для шлангов; </a:t>
            </a:r>
            <a:r>
              <a:rPr lang="ru-RU" i="1" dirty="0">
                <a:solidFill>
                  <a:srgbClr val="000000"/>
                </a:solidFill>
                <a:latin typeface="Times New Roman"/>
              </a:rPr>
              <a:t>9 </a:t>
            </a:r>
            <a:r>
              <a:rPr lang="ru-RU" dirty="0">
                <a:solidFill>
                  <a:srgbClr val="000000"/>
                </a:solidFill>
                <a:latin typeface="Times New Roman"/>
              </a:rPr>
              <a:t>— электронасос; </a:t>
            </a:r>
            <a:r>
              <a:rPr lang="ru-RU" i="1" dirty="0">
                <a:solidFill>
                  <a:srgbClr val="000000"/>
                </a:solidFill>
                <a:latin typeface="Times New Roman"/>
              </a:rPr>
              <a:t>10 — </a:t>
            </a:r>
            <a:r>
              <a:rPr lang="ru-RU" dirty="0">
                <a:solidFill>
                  <a:srgbClr val="000000"/>
                </a:solidFill>
                <a:latin typeface="Times New Roman"/>
              </a:rPr>
              <a:t>опорные катки; </a:t>
            </a:r>
            <a:r>
              <a:rPr lang="ru-RU" i="1" dirty="0">
                <a:solidFill>
                  <a:srgbClr val="000000"/>
                </a:solidFill>
                <a:latin typeface="Times New Roman"/>
              </a:rPr>
              <a:t>11 — </a:t>
            </a:r>
            <a:r>
              <a:rPr lang="ru-RU" dirty="0">
                <a:solidFill>
                  <a:srgbClr val="000000"/>
                </a:solidFill>
                <a:latin typeface="Times New Roman"/>
              </a:rPr>
              <a:t>огнетушители; </a:t>
            </a:r>
            <a:r>
              <a:rPr lang="ru-RU" i="1" dirty="0">
                <a:solidFill>
                  <a:srgbClr val="000000"/>
                </a:solidFill>
                <a:latin typeface="Times New Roman"/>
              </a:rPr>
              <a:t>12 — </a:t>
            </a:r>
            <a:r>
              <a:rPr lang="ru-RU" dirty="0">
                <a:solidFill>
                  <a:srgbClr val="000000"/>
                </a:solidFill>
                <a:latin typeface="Times New Roman"/>
              </a:rPr>
              <a:t>установка заземления цистерны</a:t>
            </a:r>
            <a:endParaRPr lang="ru-RU"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6632"/>
            <a:ext cx="8352928"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3926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332656"/>
            <a:ext cx="8445624" cy="6192688"/>
          </a:xfrm>
        </p:spPr>
        <p:txBody>
          <a:bodyPr>
            <a:normAutofit/>
          </a:bodyPr>
          <a:lstStyle/>
          <a:p>
            <a:r>
              <a:rPr lang="ru-RU" sz="2400" dirty="0" smtClean="0">
                <a:solidFill>
                  <a:srgbClr val="000000"/>
                </a:solidFill>
                <a:latin typeface="Times New Roman"/>
              </a:rPr>
              <a:t>Перевозку </a:t>
            </a:r>
            <a:r>
              <a:rPr lang="ru-RU" sz="2400" dirty="0">
                <a:solidFill>
                  <a:srgbClr val="000000"/>
                </a:solidFill>
                <a:latin typeface="Times New Roman"/>
              </a:rPr>
              <a:t>сжиженного газа в «скользящих» резервуарах применяют для доставки его в места, отдаленные от кустовых баз или от газонаполнительных станций, а также для доставки производственным и коммунально-бытовым хозяйствам. «Скользящими» называют съемные резервуары объемом 0,5 — 3,5 м</a:t>
            </a:r>
            <a:r>
              <a:rPr lang="ru-RU" sz="2400" baseline="30000" dirty="0">
                <a:solidFill>
                  <a:srgbClr val="000000"/>
                </a:solidFill>
                <a:latin typeface="Times New Roman"/>
              </a:rPr>
              <a:t>3</a:t>
            </a:r>
            <a:r>
              <a:rPr lang="ru-RU" sz="2400" dirty="0">
                <a:solidFill>
                  <a:srgbClr val="000000"/>
                </a:solidFill>
                <a:latin typeface="Times New Roman"/>
              </a:rPr>
              <a:t>. Наибольшее применение получили </a:t>
            </a:r>
            <a:r>
              <a:rPr lang="ru-RU" sz="2400" dirty="0" err="1">
                <a:solidFill>
                  <a:srgbClr val="000000"/>
                </a:solidFill>
                <a:latin typeface="Times New Roman"/>
              </a:rPr>
              <a:t>резеруары</a:t>
            </a:r>
            <a:r>
              <a:rPr lang="ru-RU" sz="2400" dirty="0">
                <a:solidFill>
                  <a:srgbClr val="000000"/>
                </a:solidFill>
                <a:latin typeface="Times New Roman"/>
              </a:rPr>
              <a:t> PC-1600 объемом 1600 л, рассчитанные на давление 1,8 МПа. Резервуар представляет собой сварной цилиндрический сосуд с эллиптическими днищами. Погрузку и разгрузку резервуара обычно производят при помощи автокрана. У потребителя резервуары устанавливают группой или в одиночку. Доставка сжиженного газа в «скользящих» резервуарах на расстояние 100 — 200 км обходится на 20 — 25 % дешевле, чем в баллонах.</a:t>
            </a:r>
            <a:endParaRPr lang="ru-RU" sz="2400" dirty="0"/>
          </a:p>
        </p:txBody>
      </p:sp>
    </p:spTree>
    <p:extLst>
      <p:ext uri="{BB962C8B-B14F-4D97-AF65-F5344CB8AC3E}">
        <p14:creationId xmlns:p14="http://schemas.microsoft.com/office/powerpoint/2010/main" val="1341624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864096"/>
          </a:xfrm>
        </p:spPr>
        <p:txBody>
          <a:bodyPr>
            <a:noAutofit/>
          </a:bodyPr>
          <a:lstStyle/>
          <a:p>
            <a:pPr fontAlgn="base"/>
            <a:r>
              <a:rPr lang="ru-RU" sz="2800" dirty="0" smtClean="0">
                <a:solidFill>
                  <a:srgbClr val="444444"/>
                </a:solidFill>
                <a:latin typeface="Times New Roman" panose="02020603050405020304" pitchFamily="18" charset="0"/>
                <a:cs typeface="Times New Roman" panose="02020603050405020304" pitchFamily="18" charset="0"/>
              </a:rPr>
              <a:t/>
            </a:r>
            <a:br>
              <a:rPr lang="ru-RU" sz="2800" dirty="0" smtClean="0">
                <a:solidFill>
                  <a:srgbClr val="444444"/>
                </a:solidFill>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Автоцистерны </a:t>
            </a:r>
            <a:r>
              <a:rPr lang="ru-RU" sz="2800" dirty="0">
                <a:latin typeface="Times New Roman" panose="02020603050405020304" pitchFamily="18" charset="0"/>
                <a:cs typeface="Times New Roman" panose="02020603050405020304" pitchFamily="18" charset="0"/>
              </a:rPr>
              <a:t>для перевозки СУГ: технические требования</a:t>
            </a:r>
            <a:r>
              <a:rPr lang="ru-RU" sz="2800" dirty="0">
                <a:solidFill>
                  <a:srgbClr val="444444"/>
                </a:solidFill>
                <a:latin typeface="Times New Roman" panose="02020603050405020304" pitchFamily="18" charset="0"/>
                <a:cs typeface="Times New Roman" panose="02020603050405020304" pitchFamily="18" charset="0"/>
              </a:rPr>
              <a:t/>
            </a:r>
            <a:br>
              <a:rPr lang="ru-RU" sz="2800" dirty="0">
                <a:solidFill>
                  <a:srgbClr val="444444"/>
                </a:solidFill>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51520" y="1124744"/>
            <a:ext cx="3816424" cy="5001419"/>
          </a:xfrm>
        </p:spPr>
        <p:txBody>
          <a:bodyPr>
            <a:normAutofit lnSpcReduction="10000"/>
          </a:bodyPr>
          <a:lstStyle/>
          <a:p>
            <a:pPr marL="0" indent="0">
              <a:buNone/>
            </a:pPr>
            <a:r>
              <a:rPr lang="ru-RU" sz="2000" dirty="0">
                <a:latin typeface="Times New Roman" panose="02020603050405020304" pitchFamily="18" charset="0"/>
                <a:cs typeface="Times New Roman" panose="02020603050405020304" pitchFamily="18" charset="0"/>
              </a:rPr>
              <a:t>Автомобильная цистерна, предназначенная для транспортировки сжиженных газов, представляет собой стальной резервуар цилиндрической формы. Для защиты емкости от воздействия солнечных лучей может комплектоваться теневым кожухом, изготовленным из нержавеющей стали. Рабочее давление, при котором осуществляется перевозка груза, составляет 16  атмосфер. Рабочая температура должна находиться в диапазоне от -40°C до +50°C.</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104900"/>
            <a:ext cx="4918604"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3995936" y="5753100"/>
            <a:ext cx="4918604" cy="369332"/>
          </a:xfrm>
          <a:prstGeom prst="rect">
            <a:avLst/>
          </a:prstGeom>
        </p:spPr>
        <p:txBody>
          <a:bodyPr wrap="square">
            <a:spAutoFit/>
          </a:bodyPr>
          <a:lstStyle/>
          <a:p>
            <a:r>
              <a:rPr lang="ru-RU" dirty="0" err="1">
                <a:latin typeface="Open Sans"/>
              </a:rPr>
              <a:t>Газовоз</a:t>
            </a:r>
            <a:r>
              <a:rPr lang="ru-RU" dirty="0">
                <a:latin typeface="Open Sans"/>
              </a:rPr>
              <a:t> на базе автомобиля </a:t>
            </a:r>
            <a:r>
              <a:rPr lang="ru-RU" dirty="0" err="1">
                <a:latin typeface="Open Sans"/>
              </a:rPr>
              <a:t>Камаз</a:t>
            </a:r>
            <a:endParaRPr lang="ru-RU" dirty="0"/>
          </a:p>
        </p:txBody>
      </p:sp>
    </p:spTree>
    <p:extLst>
      <p:ext uri="{BB962C8B-B14F-4D97-AF65-F5344CB8AC3E}">
        <p14:creationId xmlns:p14="http://schemas.microsoft.com/office/powerpoint/2010/main" val="136919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5937523"/>
          </a:xfrm>
        </p:spPr>
        <p:txBody>
          <a:bodyPr>
            <a:normAutofit fontScale="92500" lnSpcReduction="10000"/>
          </a:bodyPr>
          <a:lstStyle/>
          <a:p>
            <a:pPr marL="0" indent="0">
              <a:buNone/>
            </a:pPr>
            <a:r>
              <a:rPr lang="ru-RU" sz="2400" dirty="0">
                <a:latin typeface="Times New Roman" panose="02020603050405020304" pitchFamily="18" charset="0"/>
                <a:cs typeface="Times New Roman" panose="02020603050405020304" pitchFamily="18" charset="0"/>
              </a:rPr>
              <a:t>Резервуары для </a:t>
            </a:r>
            <a:r>
              <a:rPr lang="ru-RU" sz="2400" dirty="0" err="1">
                <a:latin typeface="Times New Roman" panose="02020603050405020304" pitchFamily="18" charset="0"/>
                <a:cs typeface="Times New Roman" panose="02020603050405020304" pitchFamily="18" charset="0"/>
              </a:rPr>
              <a:t>газовозов</a:t>
            </a:r>
            <a:r>
              <a:rPr lang="ru-RU" sz="2400" dirty="0">
                <a:latin typeface="Times New Roman" panose="02020603050405020304" pitchFamily="18" charset="0"/>
                <a:cs typeface="Times New Roman" panose="02020603050405020304" pitchFamily="18" charset="0"/>
              </a:rPr>
              <a:t> изготавливаются согласно ГОСТ 21561-76, в котором предусмотрены следующие требования</a:t>
            </a:r>
            <a:r>
              <a:rPr lang="ru-RU" sz="2400" dirty="0" smtClean="0">
                <a:latin typeface="Times New Roman" panose="02020603050405020304" pitchFamily="18" charset="0"/>
                <a:cs typeface="Times New Roman" panose="02020603050405020304" pitchFamily="18" charset="0"/>
              </a:rPr>
              <a:t>:</a:t>
            </a:r>
          </a:p>
          <a:p>
            <a:pPr marL="0" indent="0">
              <a:buNone/>
            </a:pPr>
            <a:endParaRPr lang="ru-RU" sz="2400" dirty="0" smtClean="0">
              <a:latin typeface="Times New Roman" panose="02020603050405020304" pitchFamily="18" charset="0"/>
              <a:cs typeface="Times New Roman" panose="02020603050405020304" pitchFamily="18" charset="0"/>
            </a:endParaRPr>
          </a:p>
          <a:p>
            <a:pPr fontAlgn="base">
              <a:buFont typeface="Arial"/>
              <a:buChar char="•"/>
            </a:pPr>
            <a:r>
              <a:rPr lang="ru-RU" sz="2200" dirty="0">
                <a:latin typeface="Times New Roman" panose="02020603050405020304" pitchFamily="18" charset="0"/>
                <a:cs typeface="Times New Roman" panose="02020603050405020304" pitchFamily="18" charset="0"/>
              </a:rPr>
              <a:t>Соответствие Правилам устройства и эксплуатации сосудов, работающих под давлением.</a:t>
            </a:r>
          </a:p>
          <a:p>
            <a:pPr fontAlgn="base">
              <a:buFont typeface="Arial"/>
              <a:buChar char="•"/>
            </a:pPr>
            <a:r>
              <a:rPr lang="ru-RU" sz="2200" dirty="0">
                <a:latin typeface="Times New Roman" panose="02020603050405020304" pitchFamily="18" charset="0"/>
                <a:cs typeface="Times New Roman" panose="02020603050405020304" pitchFamily="18" charset="0"/>
              </a:rPr>
              <a:t>Способность выдерживать внутреннюю нагрузку, создаваемую пропаном при температуре стенки +50°C.</a:t>
            </a:r>
          </a:p>
          <a:p>
            <a:pPr fontAlgn="base">
              <a:buFont typeface="Arial"/>
              <a:buChar char="•"/>
            </a:pPr>
            <a:r>
              <a:rPr lang="ru-RU" sz="2200" dirty="0">
                <a:latin typeface="Times New Roman" panose="02020603050405020304" pitchFamily="18" charset="0"/>
                <a:cs typeface="Times New Roman" panose="02020603050405020304" pitchFamily="18" charset="0"/>
              </a:rPr>
              <a:t>Прочность несущих конструкций с учетом динамического коэффициента равного 2,5.</a:t>
            </a:r>
          </a:p>
          <a:p>
            <a:pPr fontAlgn="base">
              <a:buFont typeface="Arial"/>
              <a:buChar char="•"/>
            </a:pPr>
            <a:r>
              <a:rPr lang="ru-RU" sz="2200" dirty="0">
                <a:latin typeface="Times New Roman" panose="02020603050405020304" pitchFamily="18" charset="0"/>
                <a:cs typeface="Times New Roman" panose="02020603050405020304" pitchFamily="18" charset="0"/>
              </a:rPr>
              <a:t>Устойчивость цилиндрической формы к действию весовых нагрузок и вакууму.</a:t>
            </a:r>
          </a:p>
          <a:p>
            <a:pPr fontAlgn="base">
              <a:buFont typeface="Arial"/>
              <a:buChar char="•"/>
            </a:pPr>
            <a:r>
              <a:rPr lang="ru-RU" sz="2200" dirty="0">
                <a:latin typeface="Times New Roman" panose="02020603050405020304" pitchFamily="18" charset="0"/>
                <a:cs typeface="Times New Roman" panose="02020603050405020304" pitchFamily="18" charset="0"/>
              </a:rPr>
              <a:t>Поперечная и продольная устойчивость против опрокидывания</a:t>
            </a:r>
            <a:r>
              <a:rPr lang="ru-RU" sz="2200" dirty="0" smtClean="0">
                <a:latin typeface="Times New Roman" panose="02020603050405020304" pitchFamily="18" charset="0"/>
                <a:cs typeface="Times New Roman" panose="02020603050405020304" pitchFamily="18" charset="0"/>
              </a:rPr>
              <a:t>.</a:t>
            </a:r>
          </a:p>
          <a:p>
            <a:pPr fontAlgn="base">
              <a:buFont typeface="Arial"/>
              <a:buChar char="•"/>
            </a:pPr>
            <a:endParaRPr lang="ru-RU" sz="2200" dirty="0">
              <a:latin typeface="Times New Roman" panose="02020603050405020304" pitchFamily="18" charset="0"/>
              <a:cs typeface="Times New Roman" panose="02020603050405020304" pitchFamily="18" charset="0"/>
            </a:endParaRPr>
          </a:p>
          <a:p>
            <a:pPr fontAlgn="base">
              <a:buFont typeface="Arial"/>
              <a:buChar char="•"/>
            </a:pPr>
            <a:endParaRPr lang="ru-RU" sz="2000" dirty="0">
              <a:latin typeface="Times New Roman" panose="02020603050405020304" pitchFamily="18" charset="0"/>
              <a:cs typeface="Times New Roman" panose="02020603050405020304" pitchFamily="18" charset="0"/>
            </a:endParaRPr>
          </a:p>
          <a:p>
            <a:pPr marL="0" indent="0" fontAlgn="base">
              <a:buNone/>
            </a:pPr>
            <a:r>
              <a:rPr lang="ru-RU" sz="2000" dirty="0">
                <a:latin typeface="Times New Roman" panose="02020603050405020304" pitchFamily="18" charset="0"/>
                <a:cs typeface="Times New Roman" panose="02020603050405020304" pitchFamily="18" charset="0"/>
              </a:rPr>
              <a:t>Современные требования к шасси, на которые устанавливаются цистерны, предполагают обязательное наличие АБС. Кроме того, каждый автомобиль должен обладать такими техническими возможностями, как система мониторинга ГЛОНАСС/GPS.</a:t>
            </a:r>
          </a:p>
          <a:p>
            <a:pPr marL="0" indent="0" fontAlgn="base">
              <a:buNone/>
            </a:pPr>
            <a:r>
              <a:rPr lang="ru-RU" sz="2000" dirty="0">
                <a:solidFill>
                  <a:srgbClr val="444444"/>
                </a:solidFill>
                <a:latin typeface="Open Sans"/>
              </a:rPr>
              <a:t> </a:t>
            </a:r>
          </a:p>
          <a:p>
            <a:pPr marL="0" indent="0">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9797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373616" cy="648072"/>
          </a:xfrm>
        </p:spPr>
        <p:txBody>
          <a:bodyPr>
            <a:normAutofit fontScale="90000"/>
          </a:bodyPr>
          <a:lstStyle/>
          <a:p>
            <a:pPr fontAlgn="base"/>
            <a:r>
              <a:rPr lang="ru-RU" sz="2800" dirty="0" smtClean="0">
                <a:latin typeface="Times New Roman" panose="02020603050405020304" pitchFamily="18" charset="0"/>
                <a:cs typeface="Times New Roman" panose="02020603050405020304" pitchFamily="18" charset="0"/>
              </a:rPr>
              <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Запорно-регулирующие </a:t>
            </a:r>
            <a:r>
              <a:rPr lang="ru-RU" sz="2800" dirty="0">
                <a:latin typeface="Times New Roman" panose="02020603050405020304" pitchFamily="18" charset="0"/>
                <a:cs typeface="Times New Roman" panose="02020603050405020304" pitchFamily="18" charset="0"/>
              </a:rPr>
              <a:t>механизмы</a:t>
            </a:r>
            <a:br>
              <a:rPr lang="ru-RU" sz="2800" dirty="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83987" y="908720"/>
            <a:ext cx="4824536" cy="5472608"/>
          </a:xfrm>
        </p:spPr>
        <p:txBody>
          <a:bodyPr>
            <a:normAutofit fontScale="92500"/>
          </a:bodyPr>
          <a:lstStyle/>
          <a:p>
            <a:pPr marL="0" indent="0">
              <a:buNone/>
            </a:pPr>
            <a:r>
              <a:rPr lang="ru-RU" sz="2200" dirty="0">
                <a:latin typeface="Times New Roman" panose="02020603050405020304" pitchFamily="18" charset="0"/>
                <a:cs typeface="Times New Roman" panose="02020603050405020304" pitchFamily="18" charset="0"/>
              </a:rPr>
              <a:t>Для заполнения резервуара </a:t>
            </a:r>
            <a:r>
              <a:rPr lang="ru-RU" sz="2200" dirty="0" err="1">
                <a:latin typeface="Times New Roman" panose="02020603050405020304" pitchFamily="18" charset="0"/>
                <a:cs typeface="Times New Roman" panose="02020603050405020304" pitchFamily="18" charset="0"/>
              </a:rPr>
              <a:t>автогазовоза</a:t>
            </a:r>
            <a:r>
              <a:rPr lang="ru-RU" sz="2200" dirty="0">
                <a:latin typeface="Times New Roman" panose="02020603050405020304" pitchFamily="18" charset="0"/>
                <a:cs typeface="Times New Roman" panose="02020603050405020304" pitchFamily="18" charset="0"/>
              </a:rPr>
              <a:t> и слива СУГ в газгольдер предусмотрен сливной узел, состоящий из нескольких шаровых кранов фланцевого соединения (смотреть рисунок). Кран КШ4 предназначен для работы с паровой фазой, а краны КШ1, КШ3, КШ7 – для наполнения/слива жидкой фазы. Стоит отметить, что слив газа с помощью данных механизмов выполняется только для заправки промышленных резервуаров. Для заправки газгольдеров, расположенных в частных хозяйствах, применяется барабан с заправочным </a:t>
            </a:r>
            <a:r>
              <a:rPr lang="ru-RU" sz="2200" dirty="0" smtClean="0">
                <a:latin typeface="Times New Roman" panose="02020603050405020304" pitchFamily="18" charset="0"/>
                <a:cs typeface="Times New Roman" panose="02020603050405020304" pitchFamily="18" charset="0"/>
              </a:rPr>
              <a:t>рукавом</a:t>
            </a:r>
            <a:r>
              <a:rPr lang="ru-RU" sz="2200" dirty="0">
                <a:latin typeface="Times New Roman" panose="02020603050405020304" pitchFamily="18" charset="0"/>
                <a:cs typeface="Times New Roman" panose="02020603050405020304" pitchFamily="18" charset="0"/>
              </a:rPr>
              <a:t>, длина которого достигает 50 м</a:t>
            </a:r>
            <a:r>
              <a:rPr lang="ru-RU" sz="2200" dirty="0" smtClean="0">
                <a:latin typeface="Times New Roman" panose="02020603050405020304" pitchFamily="18" charset="0"/>
                <a:cs typeface="Times New Roman" panose="02020603050405020304" pitchFamily="18" charset="0"/>
              </a:rPr>
              <a:t>.</a:t>
            </a:r>
          </a:p>
          <a:p>
            <a:pPr marL="0" indent="0">
              <a:buNone/>
            </a:pPr>
            <a:endParaRPr lang="ru-RU" sz="22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8523" y="1079167"/>
            <a:ext cx="3855965" cy="3789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rot="10800000" flipV="1">
            <a:off x="5108522" y="4952728"/>
            <a:ext cx="3855964" cy="646331"/>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Сливной узел необходим для заполнения резервуара и слива СУГ</a:t>
            </a:r>
          </a:p>
        </p:txBody>
      </p:sp>
    </p:spTree>
    <p:extLst>
      <p:ext uri="{BB962C8B-B14F-4D97-AF65-F5344CB8AC3E}">
        <p14:creationId xmlns:p14="http://schemas.microsoft.com/office/powerpoint/2010/main" val="421178317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622</TotalTime>
  <Words>1377</Words>
  <Application>Microsoft Office PowerPoint</Application>
  <PresentationFormat>Экран (4:3)</PresentationFormat>
  <Paragraphs>107</Paragraphs>
  <Slides>32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 Office</vt:lpstr>
      <vt:lpstr>Организация транспортировки баллонов со сжиженным газом автомобильным транспортом</vt:lpstr>
      <vt:lpstr>Транспортировка сжиженного газа автомобильным транспортом</vt:lpstr>
      <vt:lpstr>Презентация PowerPoint</vt:lpstr>
      <vt:lpstr>Презентация PowerPoint</vt:lpstr>
      <vt:lpstr>Презентация PowerPoint</vt:lpstr>
      <vt:lpstr>Презентация PowerPoint</vt:lpstr>
      <vt:lpstr> Автоцистерны для перевозки СУГ: технические требования </vt:lpstr>
      <vt:lpstr>Презентация PowerPoint</vt:lpstr>
      <vt:lpstr> Запорно-регулирующие механизмы </vt:lpstr>
      <vt:lpstr>Презентация PowerPoint</vt:lpstr>
      <vt:lpstr> Насосное оборудование </vt:lpstr>
      <vt:lpstr> Приборы для измерения и контроля </vt:lpstr>
      <vt:lpstr>Презентация PowerPoint</vt:lpstr>
      <vt:lpstr> Средства защиты оборудования </vt:lpstr>
      <vt:lpstr>Презентация PowerPoint</vt:lpstr>
      <vt:lpstr>Презентация PowerPoint</vt:lpstr>
      <vt:lpstr>Технология заполнения стационарного хранилища СУГ</vt:lpstr>
      <vt:lpstr> Как эксплуатировать газовоз: основные правила безопасности </vt:lpstr>
      <vt:lpstr>Презентация PowerPoint</vt:lpstr>
      <vt:lpstr> Периодическая проверка герметичности </vt:lpstr>
      <vt:lpstr>Современная транспортировка баллонов со сжиженным газом   </vt:lpstr>
      <vt:lpstr>Технология транспортировки баллонов со сжиженным газом  </vt:lpstr>
      <vt:lpstr> Общие правила перевозки пропана в баллонах </vt:lpstr>
      <vt:lpstr>Презентация PowerPoint</vt:lpstr>
      <vt:lpstr>Презентация PowerPoint</vt:lpstr>
      <vt:lpstr>ТБ и ПБ при транспортировке баллонов со сжатым и сжиженным газом</vt:lpstr>
      <vt:lpstr>Презентация PowerPoint</vt:lpstr>
      <vt:lpstr>Презентация PowerPoint</vt:lpstr>
      <vt:lpstr>Презентация PowerPoint</vt:lpstr>
      <vt:lpstr>Презентация PowerPoint</vt:lpstr>
      <vt:lpstr>Презентация PowerPoint</vt:lpstr>
      <vt:lpstr> Пропан относится к опасным грузам из-за взрывоопасных свойств. Известны масса случаев, когда происходили взрывы баллонов при транспортировке этого газа. Поэтому к перевозке пропана следует подойти очень ответственно. Необходимо выбрать безопасный транспорт и тару для газа. Для этого надо знать и неукоснительно выполнять правила перевозки пропана.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Организация транспортировки баллонов со сжиженным газом</dc:title>
  <dc:creator>User</dc:creator>
  <cp:lastModifiedBy>User</cp:lastModifiedBy>
  <cp:revision>24</cp:revision>
  <dcterms:created xsi:type="dcterms:W3CDTF">2020-04-13T04:10:18Z</dcterms:created>
  <dcterms:modified xsi:type="dcterms:W3CDTF">2020-04-13T15:06:16Z</dcterms:modified>
</cp:coreProperties>
</file>