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59" r:id="rId3"/>
    <p:sldId id="260" r:id="rId4"/>
    <p:sldId id="261" r:id="rId5"/>
    <p:sldId id="262" r:id="rId6"/>
    <p:sldId id="286" r:id="rId7"/>
    <p:sldId id="288" r:id="rId8"/>
    <p:sldId id="285" r:id="rId9"/>
    <p:sldId id="274" r:id="rId10"/>
    <p:sldId id="275" r:id="rId11"/>
    <p:sldId id="276" r:id="rId12"/>
    <p:sldId id="277" r:id="rId13"/>
    <p:sldId id="278" r:id="rId14"/>
    <p:sldId id="279" r:id="rId15"/>
    <p:sldId id="28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929066"/>
            <a:ext cx="6072230" cy="1857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неравенств </a:t>
            </a:r>
            <a:b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одной переменной</a:t>
            </a:r>
            <a:br>
              <a:rPr lang="ru-RU" sz="6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7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285852" y="571480"/>
            <a:ext cx="5572164" cy="55292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Решить систему неравенств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значит найти все её частные решения.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Решение системы неравенств представляет собой пересечение решений неравенств, образующих систему.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Неравенства, образующие систему, объединяются 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фигурной скобкой.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61447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00298" y="1000108"/>
            <a:ext cx="6286544" cy="51720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систему неравенств: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	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643050"/>
            <a:ext cx="1514475" cy="6477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643050"/>
            <a:ext cx="2000250" cy="6477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643050"/>
            <a:ext cx="847725" cy="647700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2643174" y="2928934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500430" y="2857496"/>
            <a:ext cx="214314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71810"/>
            <a:ext cx="152400" cy="3810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643306" y="2786058"/>
            <a:ext cx="457203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86380" y="285749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71810"/>
            <a:ext cx="142876" cy="38100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429256" y="2928934"/>
            <a:ext cx="2786082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760815" cy="428628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4124111" cy="55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16" grpId="0" animBg="1"/>
      <p:bldP spid="19" grpId="0" animBg="1"/>
      <p:bldP spid="20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214414" y="785794"/>
            <a:ext cx="6786562" cy="5243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Определение.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Несколько неравенств с одной переменной образуют </a:t>
            </a:r>
            <a:r>
              <a:rPr lang="ru-RU" b="1" dirty="0" smtClean="0">
                <a:solidFill>
                  <a:srgbClr val="FF0000"/>
                </a:solidFill>
              </a:rPr>
              <a:t>совокупность неравенств</a:t>
            </a:r>
            <a:r>
              <a:rPr lang="ru-RU" b="1" dirty="0" smtClean="0">
                <a:solidFill>
                  <a:srgbClr val="7030A0"/>
                </a:solidFill>
              </a:rPr>
              <a:t>, если ставится задача найти все такие значения переменной, каждое из которых является </a:t>
            </a:r>
            <a:r>
              <a:rPr lang="ru-RU" b="1" u="sng" dirty="0" smtClean="0">
                <a:solidFill>
                  <a:srgbClr val="7030A0"/>
                </a:solidFill>
              </a:rPr>
              <a:t>хотя бы одного </a:t>
            </a:r>
            <a:r>
              <a:rPr lang="ru-RU" b="1" dirty="0" smtClean="0">
                <a:solidFill>
                  <a:srgbClr val="7030A0"/>
                </a:solidFill>
              </a:rPr>
              <a:t>из заданных неравенств.</a:t>
            </a:r>
          </a:p>
          <a:p>
            <a:pPr>
              <a:buNone/>
            </a:pPr>
            <a:r>
              <a:rPr lang="ru-RU" dirty="0" smtClean="0"/>
              <a:t>	Каждое такое значение переменной называют частным решением совокупности неравенств.</a:t>
            </a:r>
          </a:p>
          <a:p>
            <a:pPr>
              <a:buNone/>
            </a:pPr>
            <a:r>
              <a:rPr lang="ru-RU" dirty="0" smtClean="0"/>
              <a:t>	Множество всех частных решений совокупности неравенств представляет собой решение совокупности неравенств.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714480" y="500042"/>
            <a:ext cx="5357849" cy="5743575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совокупности неравенств представляет собой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объединение решений неравенств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образующих совокупность.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Неравенства, образующие совокупность, объединяются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квадратной скобкой.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043098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86050" y="928670"/>
            <a:ext cx="5141798" cy="52435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совокупность неравенств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571612"/>
            <a:ext cx="2171700" cy="78105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500174"/>
            <a:ext cx="1638300" cy="7810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500174"/>
            <a:ext cx="914400" cy="78105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>
            <a:off x="2643174" y="2928934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500430" y="2786058"/>
            <a:ext cx="214314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00372"/>
            <a:ext cx="152400" cy="381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643306" y="2786058"/>
            <a:ext cx="457203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857884" y="2786058"/>
            <a:ext cx="214314" cy="2143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071810"/>
            <a:ext cx="142876" cy="381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929322" y="2928934"/>
            <a:ext cx="2286016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857628"/>
            <a:ext cx="3756310" cy="500066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000636"/>
            <a:ext cx="80962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5" grpId="0" animBg="1"/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Задания для самостоятельного решения: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Решить систему неравенств: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Решить совокупность неравенств: </a:t>
            </a:r>
            <a:endParaRPr lang="ru-RU" dirty="0"/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714620"/>
            <a:ext cx="3143272" cy="785818"/>
          </a:xfrm>
          <a:prstGeom prst="rect">
            <a:avLst/>
          </a:prstGeom>
          <a:noFill/>
        </p:spPr>
      </p:pic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643182"/>
            <a:ext cx="2928958" cy="790047"/>
          </a:xfrm>
          <a:prstGeom prst="rect">
            <a:avLst/>
          </a:prstGeom>
          <a:noFill/>
        </p:spPr>
      </p:pic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642910" y="5000636"/>
            <a:ext cx="7858148" cy="1285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образом, два неравенства являются равносильными на множестве Х, если множества решений этих неравенств совпадают.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1000100" y="1500174"/>
            <a:ext cx="6858048" cy="3571901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неравенства 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f₁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)&gt;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g₁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f₂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)&lt;</a:t>
            </a:r>
            <a:r>
              <a:rPr lang="en-US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g₂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7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7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называются равносильными на множестве Х, </a:t>
            </a:r>
            <a:r>
              <a:rPr lang="ru-RU" sz="7400" u="sng" dirty="0" smtClean="0">
                <a:latin typeface="Times New Roman" pitchFamily="18" charset="0"/>
                <a:cs typeface="Times New Roman" pitchFamily="18" charset="0"/>
              </a:rPr>
              <a:t>если выполнены два условия: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 а) каждое решение первого неравенства, принадлежащее множеству Х, является решением второго, и наоборот, каждое решение второго неравенства, принадлежащее множеству Х, является решением первого;</a:t>
            </a:r>
          </a:p>
          <a:p>
            <a:pPr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б) или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оба неравенства не имеют решений.</a:t>
            </a:r>
            <a:endParaRPr lang="ru-RU" sz="7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6643734" cy="178592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Поэтому вместо того чтобы решать 	данное неравенство, можно решать 	любое другое, равносильное данному.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736" y="3643314"/>
            <a:ext cx="5929386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714480" y="1714488"/>
            <a:ext cx="6043626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Замену одного неравенства другим, равносильным данному на Х, называют равносильным переходом на Х.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Равносильный переход обозначат двойной стрелкой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Например: 	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²&lt;1          </a:t>
            </a:r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|х|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&lt;1.      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4714876" y="3286124"/>
          <a:ext cx="790575" cy="385762"/>
        </p:xfrm>
        <a:graphic>
          <a:graphicData uri="http://schemas.openxmlformats.org/presentationml/2006/ole">
            <p:oleObj spid="_x0000_s16386" name="Формула" r:id="rId3" imgW="266400" imgH="1522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5286380" y="3786190"/>
          <a:ext cx="346075" cy="285750"/>
        </p:xfrm>
        <a:graphic>
          <a:graphicData uri="http://schemas.openxmlformats.org/presentationml/2006/ole">
            <p:oleObj spid="_x0000_s16391" name="Формула" r:id="rId4" imgW="215640" imgH="152280" progId="Equation.3">
              <p:embed/>
            </p:oleObj>
          </a:graphicData>
        </a:graphic>
      </p:graphicFrame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14884"/>
            <a:ext cx="3952875" cy="419100"/>
          </a:xfrm>
          <a:prstGeom prst="rect">
            <a:avLst/>
          </a:prstGeom>
          <a:noFill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143512"/>
            <a:ext cx="6048375" cy="409575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572140"/>
            <a:ext cx="6210300" cy="409575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000768"/>
            <a:ext cx="7010400" cy="409575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448425"/>
            <a:ext cx="57721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4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857356" y="1357298"/>
            <a:ext cx="535785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Важно понимать, что для доказательства неравносильности  двух неравенств нет необходимости решать каждое из неравенств, а затем убеждаться в том, что  множества их решений не совпадают – достаточно указать одно решение одного из неравенств, которое не является решением другого неравенства.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8501090" y="1600200"/>
            <a:ext cx="71438" cy="4572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1" y="285750"/>
            <a:ext cx="8786842" cy="8572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Пусть функции </a:t>
            </a:r>
            <a:r>
              <a:rPr lang="en-US" dirty="0" smtClean="0"/>
              <a:t>f(x), g(x), h(x)</a:t>
            </a:r>
            <a:r>
              <a:rPr lang="ru-RU" dirty="0" smtClean="0"/>
              <a:t> определены на множестве Х. </a:t>
            </a:r>
            <a:r>
              <a:rPr lang="ru-RU" b="1" dirty="0" smtClean="0">
                <a:solidFill>
                  <a:srgbClr val="C00000"/>
                </a:solidFill>
              </a:rPr>
              <a:t>Шесть теорем о  равносильности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357438" y="1714500"/>
            <a:ext cx="678656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643314"/>
            <a:ext cx="7432408" cy="642942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84947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214950"/>
            <a:ext cx="8572561" cy="543331"/>
          </a:xfrm>
          <a:prstGeom prst="rect">
            <a:avLst/>
          </a:prstGeom>
          <a:noFill/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878684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5"/>
          <p:cNvSpPr txBox="1">
            <a:spLocks/>
          </p:cNvSpPr>
          <p:nvPr/>
        </p:nvSpPr>
        <p:spPr>
          <a:xfrm>
            <a:off x="1" y="285750"/>
            <a:ext cx="8786842" cy="8572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Пусть функции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f(x), g(x), h(x)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определены на множестве Х.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теорем о  равносильности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357562"/>
            <a:ext cx="84947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496"/>
            <a:ext cx="8286808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5"/>
          <p:cNvSpPr txBox="1">
            <a:spLocks/>
          </p:cNvSpPr>
          <p:nvPr/>
        </p:nvSpPr>
        <p:spPr>
          <a:xfrm>
            <a:off x="1" y="285750"/>
            <a:ext cx="8786842" cy="8572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Пусть функции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f(x), g(x), h(x)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определены на множестве Х.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теорем о  равносильности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8788660" cy="1895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06" y="3643314"/>
            <a:ext cx="81894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714884"/>
            <a:ext cx="8143933" cy="51982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429264"/>
            <a:ext cx="8501122" cy="500066"/>
          </a:xfrm>
          <a:prstGeom prst="rect">
            <a:avLst/>
          </a:prstGeom>
          <a:noFill/>
        </p:spPr>
      </p:pic>
      <p:sp>
        <p:nvSpPr>
          <p:cNvPr id="7" name="Содержимое 5"/>
          <p:cNvSpPr txBox="1">
            <a:spLocks/>
          </p:cNvSpPr>
          <p:nvPr/>
        </p:nvSpPr>
        <p:spPr>
          <a:xfrm>
            <a:off x="1" y="285750"/>
            <a:ext cx="8786842" cy="8572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Пусть функции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f(x), g(x), h(x)</a:t>
            </a: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определены на множестве Х. </a:t>
            </a: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Шесть теорем о  равносильности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214422"/>
            <a:ext cx="8429684" cy="3340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58175" cy="5111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Системы и совокупности неравенств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1142976" y="928670"/>
            <a:ext cx="6929454" cy="5243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Определение.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7030A0"/>
                </a:solidFill>
              </a:rPr>
              <a:t>Несколько неравенств с одной переменной образуют </a:t>
            </a:r>
            <a:r>
              <a:rPr lang="ru-RU" b="1" dirty="0" smtClean="0">
                <a:solidFill>
                  <a:srgbClr val="FF0000"/>
                </a:solidFill>
              </a:rPr>
              <a:t>систему неравенств</a:t>
            </a:r>
            <a:r>
              <a:rPr lang="ru-RU" b="1" dirty="0" smtClean="0">
                <a:solidFill>
                  <a:srgbClr val="7030A0"/>
                </a:solidFill>
              </a:rPr>
              <a:t>, если ставится задача найти все такие значения переменной, каждое из которых является частным решением заданных неравенств.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Частное решение системы неравенств </a:t>
            </a:r>
            <a:r>
              <a:rPr lang="ru-RU" dirty="0" smtClean="0"/>
              <a:t>– 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переменной, при котором каждое из неравенств системы обращается в верное числовое неравенство. </a:t>
            </a:r>
          </a:p>
          <a:p>
            <a:pPr>
              <a:buNone/>
            </a:pPr>
            <a:r>
              <a:rPr lang="ru-RU" dirty="0" smtClean="0"/>
              <a:t>	Множество всех частных решений системы неравенств представляют собой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общее решение системы неравенств.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101</Words>
  <PresentationFormat>Экран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Эркер</vt:lpstr>
      <vt:lpstr>Формула</vt:lpstr>
      <vt:lpstr> Решение неравенств  с одной переменной </vt:lpstr>
      <vt:lpstr>Определение</vt:lpstr>
      <vt:lpstr> Поэтому вместо того чтобы решать  данное неравенство, можно решать  любое другое, равносильное данному.</vt:lpstr>
      <vt:lpstr>Слайд 4</vt:lpstr>
      <vt:lpstr>Слайд 5</vt:lpstr>
      <vt:lpstr>Слайд 6</vt:lpstr>
      <vt:lpstr>Слайд 7</vt:lpstr>
      <vt:lpstr>Слайд 8</vt:lpstr>
      <vt:lpstr>Системы и совокупности неравенств</vt:lpstr>
      <vt:lpstr>Слайд 10</vt:lpstr>
      <vt:lpstr>Например:</vt:lpstr>
      <vt:lpstr>Слайд 12</vt:lpstr>
      <vt:lpstr>Слайд 13</vt:lpstr>
      <vt:lpstr>Например</vt:lpstr>
      <vt:lpstr>Задания для самостоятельного решения: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неравенства</dc:title>
  <cp:lastModifiedBy>SERGEY</cp:lastModifiedBy>
  <cp:revision>141</cp:revision>
  <dcterms:modified xsi:type="dcterms:W3CDTF">2020-04-13T15:02:56Z</dcterms:modified>
</cp:coreProperties>
</file>