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75" r:id="rId3"/>
  </p:sldMasterIdLst>
  <p:sldIdLst>
    <p:sldId id="291" r:id="rId4"/>
    <p:sldId id="268" r:id="rId5"/>
    <p:sldId id="271" r:id="rId6"/>
    <p:sldId id="269" r:id="rId7"/>
    <p:sldId id="275" r:id="rId8"/>
    <p:sldId id="295" r:id="rId9"/>
    <p:sldId id="292" r:id="rId10"/>
    <p:sldId id="293" r:id="rId11"/>
    <p:sldId id="29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image" Target="../media/image16.w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1857364"/>
            <a:ext cx="7429552" cy="1470025"/>
          </a:xfrm>
        </p:spPr>
        <p:txBody>
          <a:bodyPr/>
          <a:lstStyle>
            <a:lvl1pPr>
              <a:defRPr b="1" cap="none" spc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3108" y="5500702"/>
            <a:ext cx="5000660" cy="1143008"/>
          </a:xfrm>
        </p:spPr>
        <p:txBody>
          <a:bodyPr/>
          <a:lstStyle>
            <a:lvl1pPr marL="0" indent="0" algn="ctr">
              <a:buNone/>
              <a:defRPr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889915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277325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361954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868346"/>
          </a:xfrm>
        </p:spPr>
        <p:txBody>
          <a:bodyPr/>
          <a:lstStyle>
            <a:lvl1pPr>
              <a:defRPr b="1" cap="none" spc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303586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3C9FB9F7-15C8-4AC7-ACE0-87CF32387D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868346"/>
          </a:xfrm>
        </p:spPr>
        <p:txBody>
          <a:bodyPr/>
          <a:lstStyle>
            <a:lvl1pPr>
              <a:defRPr b="1" cap="none" spc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303586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71832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49955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315026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133908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74253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86709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91784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rgbClr val="FFFFCC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1032" name="Rectangle 8"/>
            <p:cNvSpPr>
              <a:spLocks noChangeArrowheads="1"/>
            </p:cNvSpPr>
            <p:nvPr/>
          </p:nvSpPr>
          <p:spPr bwMode="auto">
            <a:xfrm>
              <a:off x="1968" y="4224"/>
              <a:ext cx="3792" cy="96"/>
            </a:xfrm>
            <a:prstGeom prst="rect">
              <a:avLst/>
            </a:prstGeom>
            <a:gradFill rotWithShape="0">
              <a:gsLst>
                <a:gs pos="0">
                  <a:srgbClr val="EBD7FF"/>
                </a:gs>
                <a:gs pos="100000">
                  <a:srgbClr val="0099FF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ru-RU" sz="2400">
                <a:solidFill>
                  <a:srgbClr val="000000"/>
                </a:solidFill>
                <a:latin typeface="굴림" pitchFamily="50" charset="-127"/>
                <a:cs typeface="+mn-cs"/>
              </a:endParaRPr>
            </a:p>
          </p:txBody>
        </p:sp>
        <p:sp>
          <p:nvSpPr>
            <p:cNvPr id="1033" name="Rectangle 9"/>
            <p:cNvSpPr>
              <a:spLocks noChangeArrowheads="1"/>
            </p:cNvSpPr>
            <p:nvPr/>
          </p:nvSpPr>
          <p:spPr bwMode="auto">
            <a:xfrm>
              <a:off x="5520" y="1248"/>
              <a:ext cx="240" cy="2688"/>
            </a:xfrm>
            <a:prstGeom prst="rect">
              <a:avLst/>
            </a:prstGeom>
            <a:gradFill rotWithShape="0">
              <a:gsLst>
                <a:gs pos="0">
                  <a:srgbClr val="C1E7CE"/>
                </a:gs>
                <a:gs pos="100000">
                  <a:srgbClr val="339966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ru-RU" sz="2400">
                <a:solidFill>
                  <a:srgbClr val="000000"/>
                </a:solidFill>
                <a:latin typeface="굴림" pitchFamily="50" charset="-127"/>
                <a:cs typeface="+mn-cs"/>
              </a:endParaRPr>
            </a:p>
          </p:txBody>
        </p:sp>
        <p:sp>
          <p:nvSpPr>
            <p:cNvPr id="1034" name="Rectangle 10"/>
            <p:cNvSpPr>
              <a:spLocks noChangeArrowheads="1"/>
            </p:cNvSpPr>
            <p:nvPr/>
          </p:nvSpPr>
          <p:spPr bwMode="auto">
            <a:xfrm>
              <a:off x="0" y="3312"/>
              <a:ext cx="288" cy="9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ru-RU" sz="2400">
                <a:solidFill>
                  <a:srgbClr val="000000"/>
                </a:solidFill>
                <a:latin typeface="굴림" pitchFamily="50" charset="-127"/>
                <a:cs typeface="+mn-cs"/>
              </a:endParaRPr>
            </a:p>
          </p:txBody>
        </p:sp>
        <p:sp>
          <p:nvSpPr>
            <p:cNvPr id="1035" name="Rectangle 11"/>
            <p:cNvSpPr>
              <a:spLocks noChangeArrowheads="1"/>
            </p:cNvSpPr>
            <p:nvPr/>
          </p:nvSpPr>
          <p:spPr bwMode="auto">
            <a:xfrm>
              <a:off x="0" y="3408"/>
              <a:ext cx="288" cy="912"/>
            </a:xfrm>
            <a:prstGeom prst="rect">
              <a:avLst/>
            </a:prstGeom>
            <a:solidFill>
              <a:srgbClr val="DDDDD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ru-RU" sz="2400">
                <a:solidFill>
                  <a:srgbClr val="000000"/>
                </a:solidFill>
                <a:latin typeface="굴림" pitchFamily="50" charset="-127"/>
                <a:cs typeface="+mn-cs"/>
              </a:endParaRPr>
            </a:p>
          </p:txBody>
        </p:sp>
        <p:sp>
          <p:nvSpPr>
            <p:cNvPr id="1036" name="Rectangle 12"/>
            <p:cNvSpPr>
              <a:spLocks noChangeArrowheads="1"/>
            </p:cNvSpPr>
            <p:nvPr/>
          </p:nvSpPr>
          <p:spPr bwMode="auto">
            <a:xfrm>
              <a:off x="5520" y="0"/>
              <a:ext cx="240" cy="124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ru-RU" sz="2400">
                <a:solidFill>
                  <a:srgbClr val="000000"/>
                </a:solidFill>
                <a:latin typeface="굴림" pitchFamily="50" charset="-127"/>
                <a:cs typeface="+mn-cs"/>
              </a:endParaRPr>
            </a:p>
          </p:txBody>
        </p:sp>
        <p:sp>
          <p:nvSpPr>
            <p:cNvPr id="1037" name="Rectangle 13"/>
            <p:cNvSpPr>
              <a:spLocks noChangeArrowheads="1"/>
            </p:cNvSpPr>
            <p:nvPr/>
          </p:nvSpPr>
          <p:spPr bwMode="auto">
            <a:xfrm>
              <a:off x="3600" y="0"/>
              <a:ext cx="1920" cy="192"/>
            </a:xfrm>
            <a:prstGeom prst="rect">
              <a:avLst/>
            </a:prstGeom>
            <a:solidFill>
              <a:srgbClr val="CAC9AA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ru-RU" sz="2400">
                <a:solidFill>
                  <a:srgbClr val="000000"/>
                </a:solidFill>
                <a:latin typeface="굴림" pitchFamily="50" charset="-127"/>
                <a:cs typeface="+mn-cs"/>
              </a:endParaRPr>
            </a:p>
          </p:txBody>
        </p:sp>
        <p:sp>
          <p:nvSpPr>
            <p:cNvPr id="1038" name="Rectangle 14"/>
            <p:cNvSpPr>
              <a:spLocks noChangeArrowheads="1"/>
            </p:cNvSpPr>
            <p:nvPr/>
          </p:nvSpPr>
          <p:spPr bwMode="auto">
            <a:xfrm>
              <a:off x="288" y="192"/>
              <a:ext cx="336" cy="480"/>
            </a:xfrm>
            <a:prstGeom prst="rect">
              <a:avLst/>
            </a:prstGeom>
            <a:solidFill>
              <a:schemeClr val="folHlink">
                <a:alpha val="5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ru-RU" sz="2400">
                <a:solidFill>
                  <a:srgbClr val="000000"/>
                </a:solidFill>
                <a:latin typeface="굴림" pitchFamily="50" charset="-127"/>
                <a:cs typeface="+mn-cs"/>
              </a:endParaRPr>
            </a:p>
          </p:txBody>
        </p:sp>
        <p:sp>
          <p:nvSpPr>
            <p:cNvPr id="1039" name="Rectangle 15"/>
            <p:cNvSpPr>
              <a:spLocks noChangeArrowheads="1"/>
            </p:cNvSpPr>
            <p:nvPr/>
          </p:nvSpPr>
          <p:spPr bwMode="auto">
            <a:xfrm>
              <a:off x="0" y="672"/>
              <a:ext cx="288" cy="2640"/>
            </a:xfrm>
            <a:prstGeom prst="rect">
              <a:avLst/>
            </a:prstGeom>
            <a:gradFill rotWithShape="0">
              <a:gsLst>
                <a:gs pos="0">
                  <a:srgbClr val="C1AE8F"/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ru-RU" sz="2400">
                <a:solidFill>
                  <a:srgbClr val="000000"/>
                </a:solidFill>
                <a:latin typeface="굴림" pitchFamily="50" charset="-127"/>
                <a:cs typeface="+mn-cs"/>
              </a:endParaRPr>
            </a:p>
          </p:txBody>
        </p:sp>
        <p:sp>
          <p:nvSpPr>
            <p:cNvPr id="1040" name="Rectangle 16"/>
            <p:cNvSpPr>
              <a:spLocks noChangeArrowheads="1"/>
            </p:cNvSpPr>
            <p:nvPr/>
          </p:nvSpPr>
          <p:spPr bwMode="auto">
            <a:xfrm>
              <a:off x="0" y="192"/>
              <a:ext cx="288" cy="48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ru-RU" sz="2400">
                <a:solidFill>
                  <a:srgbClr val="000000"/>
                </a:solidFill>
                <a:latin typeface="굴림" pitchFamily="50" charset="-127"/>
                <a:cs typeface="+mn-cs"/>
              </a:endParaRPr>
            </a:p>
          </p:txBody>
        </p:sp>
        <p:sp>
          <p:nvSpPr>
            <p:cNvPr id="1041" name="Rectangle 17"/>
            <p:cNvSpPr>
              <a:spLocks noChangeArrowheads="1"/>
            </p:cNvSpPr>
            <p:nvPr/>
          </p:nvSpPr>
          <p:spPr bwMode="auto">
            <a:xfrm>
              <a:off x="0" y="0"/>
              <a:ext cx="624" cy="192"/>
            </a:xfrm>
            <a:prstGeom prst="rect">
              <a:avLst/>
            </a:prstGeom>
            <a:solidFill>
              <a:srgbClr val="99CC00"/>
            </a:solidFill>
            <a:ln w="19050">
              <a:solidFill>
                <a:srgbClr val="808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ru-RU" sz="2400">
                <a:solidFill>
                  <a:srgbClr val="000000"/>
                </a:solidFill>
                <a:latin typeface="굴림" pitchFamily="50" charset="-127"/>
                <a:cs typeface="+mn-cs"/>
              </a:endParaRPr>
            </a:p>
          </p:txBody>
        </p:sp>
        <p:sp>
          <p:nvSpPr>
            <p:cNvPr id="1042" name="Rectangle 18"/>
            <p:cNvSpPr>
              <a:spLocks noChangeArrowheads="1"/>
            </p:cNvSpPr>
            <p:nvPr/>
          </p:nvSpPr>
          <p:spPr bwMode="auto">
            <a:xfrm>
              <a:off x="624" y="0"/>
              <a:ext cx="2976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ru-RU" sz="2400">
                <a:solidFill>
                  <a:srgbClr val="000000"/>
                </a:solidFill>
                <a:latin typeface="굴림" pitchFamily="50" charset="-127"/>
                <a:cs typeface="+mn-cs"/>
              </a:endParaRPr>
            </a:p>
          </p:txBody>
        </p:sp>
        <p:sp>
          <p:nvSpPr>
            <p:cNvPr id="1043" name="Line 19"/>
            <p:cNvSpPr>
              <a:spLocks noChangeShapeType="1"/>
            </p:cNvSpPr>
            <p:nvPr/>
          </p:nvSpPr>
          <p:spPr bwMode="auto">
            <a:xfrm flipV="1">
              <a:off x="288" y="192"/>
              <a:ext cx="0" cy="4128"/>
            </a:xfrm>
            <a:prstGeom prst="line">
              <a:avLst/>
            </a:prstGeom>
            <a:noFill/>
            <a:ln w="76200">
              <a:solidFill>
                <a:srgbClr val="80808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044" name="Line 20"/>
            <p:cNvSpPr>
              <a:spLocks noChangeShapeType="1"/>
            </p:cNvSpPr>
            <p:nvPr/>
          </p:nvSpPr>
          <p:spPr bwMode="auto">
            <a:xfrm>
              <a:off x="288" y="4224"/>
              <a:ext cx="5472" cy="0"/>
            </a:xfrm>
            <a:prstGeom prst="line">
              <a:avLst/>
            </a:prstGeom>
            <a:noFill/>
            <a:ln w="57150">
              <a:solidFill>
                <a:srgbClr val="80808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045" name="Line 21"/>
            <p:cNvSpPr>
              <a:spLocks noChangeShapeType="1"/>
            </p:cNvSpPr>
            <p:nvPr/>
          </p:nvSpPr>
          <p:spPr bwMode="auto">
            <a:xfrm flipV="1">
              <a:off x="5520" y="0"/>
              <a:ext cx="0" cy="4224"/>
            </a:xfrm>
            <a:prstGeom prst="line">
              <a:avLst/>
            </a:prstGeom>
            <a:noFill/>
            <a:ln w="57150">
              <a:solidFill>
                <a:srgbClr val="80808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046" name="Line 22"/>
            <p:cNvSpPr>
              <a:spLocks noChangeShapeType="1"/>
            </p:cNvSpPr>
            <p:nvPr/>
          </p:nvSpPr>
          <p:spPr bwMode="auto">
            <a:xfrm>
              <a:off x="0" y="192"/>
              <a:ext cx="5760" cy="0"/>
            </a:xfrm>
            <a:prstGeom prst="line">
              <a:avLst/>
            </a:prstGeom>
            <a:noFill/>
            <a:ln w="38100">
              <a:solidFill>
                <a:srgbClr val="80808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047" name="Line 23"/>
            <p:cNvSpPr>
              <a:spLocks noChangeShapeType="1"/>
            </p:cNvSpPr>
            <p:nvPr/>
          </p:nvSpPr>
          <p:spPr bwMode="auto">
            <a:xfrm flipH="1">
              <a:off x="3600" y="288"/>
              <a:ext cx="2160" cy="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048" name="Line 24"/>
            <p:cNvSpPr>
              <a:spLocks noChangeShapeType="1"/>
            </p:cNvSpPr>
            <p:nvPr/>
          </p:nvSpPr>
          <p:spPr bwMode="auto">
            <a:xfrm flipV="1">
              <a:off x="3600" y="0"/>
              <a:ext cx="0" cy="288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049" name="Line 25"/>
            <p:cNvSpPr>
              <a:spLocks noChangeShapeType="1"/>
            </p:cNvSpPr>
            <p:nvPr/>
          </p:nvSpPr>
          <p:spPr bwMode="auto">
            <a:xfrm>
              <a:off x="5520" y="1248"/>
              <a:ext cx="24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050" name="Line 26"/>
            <p:cNvSpPr>
              <a:spLocks noChangeShapeType="1"/>
            </p:cNvSpPr>
            <p:nvPr/>
          </p:nvSpPr>
          <p:spPr bwMode="auto">
            <a:xfrm>
              <a:off x="624" y="0"/>
              <a:ext cx="0" cy="672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051" name="Line 27"/>
            <p:cNvSpPr>
              <a:spLocks noChangeShapeType="1"/>
            </p:cNvSpPr>
            <p:nvPr/>
          </p:nvSpPr>
          <p:spPr bwMode="auto">
            <a:xfrm flipH="1">
              <a:off x="0" y="672"/>
              <a:ext cx="624" cy="0"/>
            </a:xfrm>
            <a:prstGeom prst="line">
              <a:avLst/>
            </a:prstGeom>
            <a:noFill/>
            <a:ln w="28575">
              <a:solidFill>
                <a:srgbClr val="80808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052" name="Line 28"/>
            <p:cNvSpPr>
              <a:spLocks noChangeShapeType="1"/>
            </p:cNvSpPr>
            <p:nvPr/>
          </p:nvSpPr>
          <p:spPr bwMode="auto">
            <a:xfrm flipV="1">
              <a:off x="1680" y="3936"/>
              <a:ext cx="0" cy="384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053" name="Line 29"/>
            <p:cNvSpPr>
              <a:spLocks noChangeShapeType="1"/>
            </p:cNvSpPr>
            <p:nvPr/>
          </p:nvSpPr>
          <p:spPr bwMode="auto">
            <a:xfrm>
              <a:off x="1680" y="3936"/>
              <a:ext cx="4080" cy="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054" name="Line 30"/>
            <p:cNvSpPr>
              <a:spLocks noChangeShapeType="1"/>
            </p:cNvSpPr>
            <p:nvPr/>
          </p:nvSpPr>
          <p:spPr bwMode="auto">
            <a:xfrm flipH="1">
              <a:off x="0" y="3312"/>
              <a:ext cx="288" cy="0"/>
            </a:xfrm>
            <a:prstGeom prst="line">
              <a:avLst/>
            </a:prstGeom>
            <a:noFill/>
            <a:ln w="28575">
              <a:solidFill>
                <a:srgbClr val="80808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055" name="Line 31"/>
            <p:cNvSpPr>
              <a:spLocks noChangeShapeType="1"/>
            </p:cNvSpPr>
            <p:nvPr/>
          </p:nvSpPr>
          <p:spPr bwMode="auto">
            <a:xfrm flipH="1">
              <a:off x="0" y="3408"/>
              <a:ext cx="288" cy="0"/>
            </a:xfrm>
            <a:prstGeom prst="line">
              <a:avLst/>
            </a:prstGeom>
            <a:noFill/>
            <a:ln w="28575">
              <a:solidFill>
                <a:srgbClr val="80808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</p:grpSp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74638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64275"/>
            <a:ext cx="2133600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80808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64275"/>
            <a:ext cx="2895600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80808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67450"/>
            <a:ext cx="2133600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80808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D6D7EE0-6711-445A-8891-FCD696380E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Century Gothic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Century Gothic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Century Gothic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Century Gothic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Century Gothic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Century Gothic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Century Gothic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Century Gothic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Century Gothic" pitchFamily="34" charset="0"/>
        <a:buChar char="□"/>
        <a:defRPr sz="3200">
          <a:solidFill>
            <a:schemeClr val="bg2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Century Gothic" pitchFamily="34" charset="0"/>
        <a:buChar char="□"/>
        <a:defRPr sz="2800">
          <a:solidFill>
            <a:schemeClr val="bg2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Century Gothic" pitchFamily="34" charset="0"/>
        <a:buChar char="□"/>
        <a:defRPr sz="2400">
          <a:solidFill>
            <a:schemeClr val="bg2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Century Gothic" pitchFamily="34" charset="0"/>
        <a:buChar char="□"/>
        <a:defRPr sz="2000">
          <a:solidFill>
            <a:schemeClr val="bg2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Century Gothic" pitchFamily="34" charset="0"/>
        <a:buChar char="□"/>
        <a:defRPr sz="2000">
          <a:solidFill>
            <a:schemeClr val="bg2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Century Gothic" pitchFamily="34" charset="0"/>
        <a:buChar char="□"/>
        <a:defRPr sz="2000">
          <a:solidFill>
            <a:schemeClr val="bg2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Century Gothic" pitchFamily="34" charset="0"/>
        <a:buChar char="□"/>
        <a:defRPr sz="2000">
          <a:solidFill>
            <a:schemeClr val="bg2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Century Gothic" pitchFamily="34" charset="0"/>
        <a:buChar char="□"/>
        <a:defRPr sz="2000">
          <a:solidFill>
            <a:schemeClr val="bg2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Century Gothic" pitchFamily="34" charset="0"/>
        <a:buChar char="□"/>
        <a:defRPr sz="2000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gif"/><Relationship Id="rId4" Type="http://schemas.openxmlformats.org/officeDocument/2006/relationships/image" Target="../media/image5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4.bin"/><Relationship Id="rId4" Type="http://schemas.openxmlformats.org/officeDocument/2006/relationships/oleObject" Target="../embeddings/oleObject3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6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oleObject" Target="../embeddings/oleObject8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oleObject" Target="../embeddings/oleObject11.bin"/><Relationship Id="rId4" Type="http://schemas.openxmlformats.org/officeDocument/2006/relationships/oleObject" Target="../embeddings/oleObject10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85786" y="2500306"/>
            <a:ext cx="7429552" cy="1470025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Метод   подстановки</a:t>
            </a:r>
            <a:endParaRPr lang="ru-RU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6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Замена переменной </a:t>
            </a:r>
            <a:br>
              <a:rPr lang="ru-RU" sz="36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36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(метод подстановки)</a:t>
            </a:r>
            <a:endParaRPr lang="ru-RU" sz="3600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buNone/>
            </a:pPr>
            <a:r>
              <a:rPr lang="ru-RU" b="1" i="1" dirty="0" smtClean="0">
                <a:solidFill>
                  <a:srgbClr val="C00000"/>
                </a:solidFill>
              </a:rPr>
              <a:t>Замена  переменной (метод подстановки) </a:t>
            </a:r>
            <a:r>
              <a:rPr lang="ru-RU" b="1" i="1" dirty="0" smtClean="0"/>
              <a:t>– это  метод, заключающийся   во  введении новой   переменной   с   целью преобразования   данного   интеграла    в табличный. </a:t>
            </a:r>
          </a:p>
          <a:p>
            <a:pPr>
              <a:buNone/>
            </a:pPr>
            <a:endParaRPr lang="ru-RU" sz="2800" b="1" i="1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Замена переменной </a:t>
            </a:r>
            <a:br>
              <a:rPr lang="ru-RU" sz="40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40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(метод подстановки)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dirty="0" smtClean="0"/>
              <a:t>Чаще   всего   этот   метод   используется,  если  в   подынтегральном    выражении   содержится    сложная    функция,   тогда     ее  промежуточный    аргумент   и    надо   обозначить    как    новую     переменную.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5643602" cy="868346"/>
          </a:xfrm>
        </p:spPr>
        <p:txBody>
          <a:bodyPr/>
          <a:lstStyle/>
          <a:p>
            <a:r>
              <a:rPr lang="ru-RU" sz="4000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  <a:t>Например </a:t>
            </a:r>
            <a:endParaRPr lang="ru-RU" sz="4000" i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00174"/>
            <a:ext cx="8401080" cy="4625989"/>
          </a:xfrm>
        </p:spPr>
        <p:txBody>
          <a:bodyPr/>
          <a:lstStyle/>
          <a:p>
            <a:pPr>
              <a:buNone/>
            </a:pPr>
            <a:r>
              <a:rPr lang="ru-RU" sz="2400" b="1" i="1" u="sng" dirty="0" smtClean="0">
                <a:solidFill>
                  <a:srgbClr val="C00000"/>
                </a:solidFill>
              </a:rPr>
              <a:t>Далее   необходимо   выполнить   следующие   действия:</a:t>
            </a:r>
          </a:p>
          <a:p>
            <a:r>
              <a:rPr lang="ru-RU" sz="2400" b="1" i="1" dirty="0" smtClean="0"/>
              <a:t>Найти  дифференциал  новой переменной                          ;</a:t>
            </a:r>
          </a:p>
          <a:p>
            <a:r>
              <a:rPr lang="ru-RU" sz="2400" b="1" i="1" dirty="0" smtClean="0"/>
              <a:t>Записать   прежний  интеграл, используя  только переменную </a:t>
            </a:r>
            <a:r>
              <a:rPr lang="en-US" sz="2800" b="1" i="1" dirty="0" smtClean="0">
                <a:solidFill>
                  <a:srgbClr val="C00000"/>
                </a:solidFill>
              </a:rPr>
              <a:t>t</a:t>
            </a:r>
            <a:r>
              <a:rPr lang="ru-RU" sz="2400" b="1" i="1" dirty="0" smtClean="0"/>
              <a:t>, если подстановка  сделана  правильно,  то полученный  интеграл                        должен быть табличным;</a:t>
            </a:r>
          </a:p>
          <a:p>
            <a:r>
              <a:rPr lang="ru-RU" sz="2400" b="1" i="1" dirty="0" smtClean="0"/>
              <a:t>используя  таблицу  интегралов,  записать  решение  для подынтегральной  функции </a:t>
            </a:r>
            <a:r>
              <a:rPr lang="en-US" sz="2400" b="1" i="1" dirty="0" smtClean="0"/>
              <a:t>      </a:t>
            </a:r>
            <a:r>
              <a:rPr lang="ru-RU" sz="2400" b="1" i="1" dirty="0" smtClean="0"/>
              <a:t>    </a:t>
            </a:r>
            <a:r>
              <a:rPr lang="en-US" sz="2400" b="1" i="1" dirty="0" smtClean="0"/>
              <a:t> </a:t>
            </a:r>
            <a:r>
              <a:rPr lang="ru-RU" sz="2400" b="1" i="1" dirty="0" smtClean="0"/>
              <a:t>    ;</a:t>
            </a:r>
          </a:p>
          <a:p>
            <a:r>
              <a:rPr lang="ru-RU" sz="2400" b="1" i="1" dirty="0" smtClean="0"/>
              <a:t>Осуществить  обратную   подстановку,  заменив переменную</a:t>
            </a:r>
            <a:r>
              <a:rPr lang="en-US" b="1" i="1" dirty="0" smtClean="0"/>
              <a:t> t</a:t>
            </a:r>
            <a:r>
              <a:rPr lang="ru-RU" b="1" i="1" dirty="0" smtClean="0"/>
              <a:t>.</a:t>
            </a:r>
            <a:r>
              <a:rPr lang="ru-RU" sz="2400" b="1" i="1" dirty="0" smtClean="0"/>
              <a:t> </a:t>
            </a:r>
          </a:p>
          <a:p>
            <a:endParaRPr lang="ru-RU" sz="2400" dirty="0"/>
          </a:p>
        </p:txBody>
      </p:sp>
      <p:pic>
        <p:nvPicPr>
          <p:cNvPr id="23554" name="Picture 2" descr="http://gigabaza.ru/images/72/142126/mb047a04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86578" y="2000240"/>
            <a:ext cx="1802186" cy="445484"/>
          </a:xfrm>
          <a:prstGeom prst="rect">
            <a:avLst/>
          </a:prstGeom>
          <a:noFill/>
        </p:spPr>
      </p:pic>
      <p:pic>
        <p:nvPicPr>
          <p:cNvPr id="23556" name="Picture 4" descr="http://gigabaza.ru/images/72/142126/2ed56856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43372" y="3143248"/>
            <a:ext cx="1500198" cy="500066"/>
          </a:xfrm>
          <a:prstGeom prst="rect">
            <a:avLst/>
          </a:prstGeom>
          <a:noFill/>
        </p:spPr>
      </p:pic>
      <p:pic>
        <p:nvPicPr>
          <p:cNvPr id="23558" name="Picture 6" descr="http://gigabaza.ru/images/72/142126/m77a5e813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628" y="4357694"/>
            <a:ext cx="857256" cy="422253"/>
          </a:xfrm>
          <a:prstGeom prst="rect">
            <a:avLst/>
          </a:prstGeom>
          <a:noFill/>
        </p:spPr>
      </p:pic>
      <p:pic>
        <p:nvPicPr>
          <p:cNvPr id="7" name="Picture 2" descr="http://gigabaza.ru/images/72/142126/6346e3f5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72066" y="214290"/>
            <a:ext cx="2611059" cy="8851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8715436" cy="868346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l"/>
            <a:r>
              <a:rPr lang="ru-RU" sz="3200" u="sng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Пример № </a:t>
            </a:r>
            <a:r>
              <a:rPr lang="ru-RU" sz="3200" u="sng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320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Найти неопределенный интеграл, используя метод замены переменной.</a:t>
            </a:r>
            <a:endParaRPr lang="ru-RU" sz="320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00240"/>
            <a:ext cx="8229600" cy="4125923"/>
          </a:xfrm>
        </p:spPr>
        <p:txBody>
          <a:bodyPr/>
          <a:lstStyle/>
          <a:p>
            <a:pPr>
              <a:buNone/>
            </a:pP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Сделаем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замену 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переменной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 t = sin x,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  тогда 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dt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= (sin x)′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dx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x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dx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Исходный  интеграл  имеет  вид: </a:t>
            </a:r>
            <a:endParaRPr lang="en-US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Таким образом, мы получили неопределенный интеграл табличного вида: степенная функция. </a:t>
            </a:r>
            <a:endParaRPr lang="en-US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Используя правило нахождения неопределенного интеграла от степенной функции, найдем: 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7890" name="Picture 2" descr="http://gigabaza.ru/images/72/142126/472583f0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14678" y="1142984"/>
            <a:ext cx="2674639" cy="714380"/>
          </a:xfrm>
          <a:prstGeom prst="rect">
            <a:avLst/>
          </a:prstGeom>
          <a:noFill/>
        </p:spPr>
      </p:pic>
      <p:graphicFrame>
        <p:nvGraphicFramePr>
          <p:cNvPr id="37891" name="Object 3"/>
          <p:cNvGraphicFramePr>
            <a:graphicFrameLocks noChangeAspect="1"/>
          </p:cNvGraphicFramePr>
          <p:nvPr/>
        </p:nvGraphicFramePr>
        <p:xfrm>
          <a:off x="642910" y="3643314"/>
          <a:ext cx="6011863" cy="1144587"/>
        </p:xfrm>
        <a:graphic>
          <a:graphicData uri="http://schemas.openxmlformats.org/presentationml/2006/ole">
            <p:oleObj spid="_x0000_s37891" name="Формула" r:id="rId4" imgW="2400120" imgH="4572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643050"/>
            <a:ext cx="8715436" cy="1071570"/>
          </a:xfrm>
        </p:spPr>
        <p:txBody>
          <a:bodyPr/>
          <a:lstStyle/>
          <a:p>
            <a:pPr>
              <a:buNone/>
            </a:pP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Сделав 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обратную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замену,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получим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окончательный ответ: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8914" name="Object 2"/>
          <p:cNvGraphicFramePr>
            <a:graphicFrameLocks noChangeAspect="1"/>
          </p:cNvGraphicFramePr>
          <p:nvPr/>
        </p:nvGraphicFramePr>
        <p:xfrm>
          <a:off x="3071802" y="214290"/>
          <a:ext cx="2257425" cy="1049338"/>
        </p:xfrm>
        <a:graphic>
          <a:graphicData uri="http://schemas.openxmlformats.org/presentationml/2006/ole">
            <p:oleObj spid="_x0000_s68610" name="Формула" r:id="rId3" imgW="901440" imgH="419040" progId="Equation.3">
              <p:embed/>
            </p:oleObj>
          </a:graphicData>
        </a:graphic>
      </p:graphicFrame>
      <p:graphicFrame>
        <p:nvGraphicFramePr>
          <p:cNvPr id="38915" name="Object 3"/>
          <p:cNvGraphicFramePr>
            <a:graphicFrameLocks noChangeAspect="1"/>
          </p:cNvGraphicFramePr>
          <p:nvPr/>
        </p:nvGraphicFramePr>
        <p:xfrm>
          <a:off x="1357290" y="2786058"/>
          <a:ext cx="5679147" cy="1214446"/>
        </p:xfrm>
        <a:graphic>
          <a:graphicData uri="http://schemas.openxmlformats.org/presentationml/2006/ole">
            <p:oleObj spid="_x0000_s68611" name="Формула" r:id="rId4" imgW="1841400" imgH="393480" progId="Equation.3">
              <p:embed/>
            </p:oleObj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000232" y="5357826"/>
            <a:ext cx="21366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Ответ:   </a:t>
            </a:r>
            <a:endParaRPr lang="ru-RU" sz="36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8916" name="Object 4"/>
          <p:cNvGraphicFramePr>
            <a:graphicFrameLocks noChangeAspect="1"/>
          </p:cNvGraphicFramePr>
          <p:nvPr/>
        </p:nvGraphicFramePr>
        <p:xfrm>
          <a:off x="3929058" y="5000636"/>
          <a:ext cx="2271713" cy="1214437"/>
        </p:xfrm>
        <a:graphic>
          <a:graphicData uri="http://schemas.openxmlformats.org/presentationml/2006/ole">
            <p:oleObj spid="_x0000_s68612" name="Формула" r:id="rId5" imgW="736560" imgH="3934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14282" y="285728"/>
            <a:ext cx="3429024" cy="642942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0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Пример № </a:t>
            </a:r>
            <a:r>
              <a:rPr lang="ru-RU" sz="40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2.</a:t>
            </a:r>
            <a:endParaRPr lang="ru-RU" sz="400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</a:endParaRPr>
          </a:p>
        </p:txBody>
      </p:sp>
      <p:graphicFrame>
        <p:nvGraphicFramePr>
          <p:cNvPr id="6" name="Содержимое 5"/>
          <p:cNvGraphicFramePr>
            <a:graphicFrameLocks noChangeAspect="1"/>
          </p:cNvGraphicFramePr>
          <p:nvPr>
            <p:ph idx="1"/>
          </p:nvPr>
        </p:nvGraphicFramePr>
        <p:xfrm>
          <a:off x="4000500" y="214313"/>
          <a:ext cx="2571750" cy="869950"/>
        </p:xfrm>
        <a:graphic>
          <a:graphicData uri="http://schemas.openxmlformats.org/presentationml/2006/ole">
            <p:oleObj spid="_x0000_s65538" name="Формула" r:id="rId3" imgW="901440" imgH="304560" progId="Equation.3">
              <p:embed/>
            </p:oleObj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857620" y="1214422"/>
            <a:ext cx="19010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Решение: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  <p:graphicFrame>
        <p:nvGraphicFramePr>
          <p:cNvPr id="60419" name="Содержимое 5"/>
          <p:cNvGraphicFramePr>
            <a:graphicFrameLocks noChangeAspect="1"/>
          </p:cNvGraphicFramePr>
          <p:nvPr/>
        </p:nvGraphicFramePr>
        <p:xfrm>
          <a:off x="785786" y="1857364"/>
          <a:ext cx="6570720" cy="4429127"/>
        </p:xfrm>
        <a:graphic>
          <a:graphicData uri="http://schemas.openxmlformats.org/presentationml/2006/ole">
            <p:oleObj spid="_x0000_s65539" name="Формула" r:id="rId4" imgW="2730240" imgH="1841400" progId="Equation.3">
              <p:embed/>
            </p:oleObj>
          </a:graphicData>
        </a:graphic>
      </p:graphicFrame>
      <p:sp>
        <p:nvSpPr>
          <p:cNvPr id="65541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357166"/>
            <a:ext cx="3500462" cy="642942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0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Пример № </a:t>
            </a:r>
            <a:r>
              <a:rPr lang="ru-RU" sz="40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3.</a:t>
            </a:r>
            <a:endParaRPr lang="ru-RU" sz="400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</a:endParaRPr>
          </a:p>
        </p:txBody>
      </p:sp>
      <p:graphicFrame>
        <p:nvGraphicFramePr>
          <p:cNvPr id="6" name="Содержимое 5"/>
          <p:cNvGraphicFramePr>
            <a:graphicFrameLocks noChangeAspect="1"/>
          </p:cNvGraphicFramePr>
          <p:nvPr>
            <p:ph idx="1"/>
          </p:nvPr>
        </p:nvGraphicFramePr>
        <p:xfrm>
          <a:off x="3786188" y="214313"/>
          <a:ext cx="2157412" cy="1033462"/>
        </p:xfrm>
        <a:graphic>
          <a:graphicData uri="http://schemas.openxmlformats.org/presentationml/2006/ole">
            <p:oleObj spid="_x0000_s66562" name="Формула" r:id="rId3" imgW="609480" imgH="291960" progId="Equation.3">
              <p:embed/>
            </p:oleObj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00034" y="1357298"/>
            <a:ext cx="19010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Решение: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  <p:graphicFrame>
        <p:nvGraphicFramePr>
          <p:cNvPr id="60419" name="Содержимое 5"/>
          <p:cNvGraphicFramePr>
            <a:graphicFrameLocks noChangeAspect="1"/>
          </p:cNvGraphicFramePr>
          <p:nvPr/>
        </p:nvGraphicFramePr>
        <p:xfrm>
          <a:off x="500035" y="1857364"/>
          <a:ext cx="7000924" cy="3929059"/>
        </p:xfrm>
        <a:graphic>
          <a:graphicData uri="http://schemas.openxmlformats.org/presentationml/2006/ole">
            <p:oleObj spid="_x0000_s66563" name="Формула" r:id="rId4" imgW="2577960" imgH="1447560" progId="Equation.3">
              <p:embed/>
            </p:oleObj>
          </a:graphicData>
        </a:graphic>
      </p:graphicFrame>
      <p:sp>
        <p:nvSpPr>
          <p:cNvPr id="66567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Домашнее задание: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Конспект в тетради;</a:t>
            </a:r>
          </a:p>
          <a:p>
            <a:r>
              <a:rPr lang="ru-RU" dirty="0" smtClean="0"/>
              <a:t>Найдите неопределенный интеграл, используя метод подстановки:</a:t>
            </a:r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9318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3185" name="Object 1"/>
          <p:cNvGraphicFramePr>
            <a:graphicFrameLocks noChangeAspect="1"/>
          </p:cNvGraphicFramePr>
          <p:nvPr/>
        </p:nvGraphicFramePr>
        <p:xfrm>
          <a:off x="1119188" y="3571875"/>
          <a:ext cx="2666994" cy="546100"/>
        </p:xfrm>
        <a:graphic>
          <a:graphicData uri="http://schemas.openxmlformats.org/presentationml/2006/ole">
            <p:oleObj spid="_x0000_s93185" name="Формула" r:id="rId3" imgW="1295280" imgH="279360" progId="Equation.3">
              <p:embed/>
            </p:oleObj>
          </a:graphicData>
        </a:graphic>
      </p:graphicFrame>
      <p:sp>
        <p:nvSpPr>
          <p:cNvPr id="9318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3187" name="Object 3"/>
          <p:cNvGraphicFramePr>
            <a:graphicFrameLocks noChangeAspect="1"/>
          </p:cNvGraphicFramePr>
          <p:nvPr/>
        </p:nvGraphicFramePr>
        <p:xfrm>
          <a:off x="1138238" y="4429125"/>
          <a:ext cx="2006600" cy="785813"/>
        </p:xfrm>
        <a:graphic>
          <a:graphicData uri="http://schemas.openxmlformats.org/presentationml/2006/ole">
            <p:oleObj spid="_x0000_s93187" name="Формула" r:id="rId4" imgW="1143000" imgH="444240" progId="Equation.3">
              <p:embed/>
            </p:oleObj>
          </a:graphicData>
        </a:graphic>
      </p:graphicFrame>
      <p:sp>
        <p:nvSpPr>
          <p:cNvPr id="9319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3189" name="Object 5"/>
          <p:cNvGraphicFramePr>
            <a:graphicFrameLocks noChangeAspect="1"/>
          </p:cNvGraphicFramePr>
          <p:nvPr/>
        </p:nvGraphicFramePr>
        <p:xfrm>
          <a:off x="1190625" y="5500688"/>
          <a:ext cx="1690688" cy="554037"/>
        </p:xfrm>
        <a:graphic>
          <a:graphicData uri="http://schemas.openxmlformats.org/presentationml/2006/ole">
            <p:oleObj spid="_x0000_s93189" name="Формула" r:id="rId5" imgW="901440" imgH="291960" progId="Equation.3">
              <p:embed/>
            </p:oleObj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122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1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0069040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Theme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6666"/>
        </a:dk1>
        <a:lt1>
          <a:srgbClr val="FFFFFF"/>
        </a:lt1>
        <a:dk2>
          <a:srgbClr val="5E761C"/>
        </a:dk2>
        <a:lt2>
          <a:srgbClr val="777777"/>
        </a:lt2>
        <a:accent1>
          <a:srgbClr val="D5F470"/>
        </a:accent1>
        <a:accent2>
          <a:srgbClr val="EDCCFB"/>
        </a:accent2>
        <a:accent3>
          <a:srgbClr val="FFFFFF"/>
        </a:accent3>
        <a:accent4>
          <a:srgbClr val="005656"/>
        </a:accent4>
        <a:accent5>
          <a:srgbClr val="E7F8BB"/>
        </a:accent5>
        <a:accent6>
          <a:srgbClr val="D7B9E3"/>
        </a:accent6>
        <a:hlink>
          <a:srgbClr val="FF99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D5F470"/>
        </a:accent1>
        <a:accent2>
          <a:srgbClr val="EDC9FB"/>
        </a:accent2>
        <a:accent3>
          <a:srgbClr val="FFFFFF"/>
        </a:accent3>
        <a:accent4>
          <a:srgbClr val="000000"/>
        </a:accent4>
        <a:accent5>
          <a:srgbClr val="E7F8BB"/>
        </a:accent5>
        <a:accent6>
          <a:srgbClr val="D7B6E3"/>
        </a:accent6>
        <a:hlink>
          <a:srgbClr val="BFC3FD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6600"/>
        </a:dk2>
        <a:lt2>
          <a:srgbClr val="808080"/>
        </a:lt2>
        <a:accent1>
          <a:srgbClr val="FF6237"/>
        </a:accent1>
        <a:accent2>
          <a:srgbClr val="5F7BF1"/>
        </a:accent2>
        <a:accent3>
          <a:srgbClr val="FFFFFF"/>
        </a:accent3>
        <a:accent4>
          <a:srgbClr val="000000"/>
        </a:accent4>
        <a:accent5>
          <a:srgbClr val="FFB7AE"/>
        </a:accent5>
        <a:accent6>
          <a:srgbClr val="556FDA"/>
        </a:accent6>
        <a:hlink>
          <a:srgbClr val="15DF1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663300"/>
        </a:dk2>
        <a:lt2>
          <a:srgbClr val="808080"/>
        </a:lt2>
        <a:accent1>
          <a:srgbClr val="76C082"/>
        </a:accent1>
        <a:accent2>
          <a:srgbClr val="E3B06D"/>
        </a:accent2>
        <a:accent3>
          <a:srgbClr val="FFFFFF"/>
        </a:accent3>
        <a:accent4>
          <a:srgbClr val="000000"/>
        </a:accent4>
        <a:accent5>
          <a:srgbClr val="BDDCC1"/>
        </a:accent5>
        <a:accent6>
          <a:srgbClr val="CE9F62"/>
        </a:accent6>
        <a:hlink>
          <a:srgbClr val="D8EC42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10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1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Тема122</Template>
  <TotalTime>879</TotalTime>
  <Words>205</Words>
  <PresentationFormat>Экран (4:3)</PresentationFormat>
  <Paragraphs>31</Paragraphs>
  <Slides>9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3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Тема122</vt:lpstr>
      <vt:lpstr>Тема1</vt:lpstr>
      <vt:lpstr>10069040</vt:lpstr>
      <vt:lpstr>Формула</vt:lpstr>
      <vt:lpstr>Microsoft Equation 3.0</vt:lpstr>
      <vt:lpstr>Метод   подстановки</vt:lpstr>
      <vt:lpstr>Замена переменной  (метод подстановки)</vt:lpstr>
      <vt:lpstr>Замена переменной  (метод подстановки)</vt:lpstr>
      <vt:lpstr>Например </vt:lpstr>
      <vt:lpstr>Пример № 1. Найти неопределенный интеграл, используя метод замены переменной.</vt:lpstr>
      <vt:lpstr>Слайд 6</vt:lpstr>
      <vt:lpstr>Пример № 2.</vt:lpstr>
      <vt:lpstr>Пример № 3.</vt:lpstr>
      <vt:lpstr>Домашнее задание: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Методы  интегрирования</dc:title>
  <dc:creator>user</dc:creator>
  <cp:lastModifiedBy>SERGEY</cp:lastModifiedBy>
  <cp:revision>11</cp:revision>
  <dcterms:created xsi:type="dcterms:W3CDTF">2018-01-05T15:13:16Z</dcterms:created>
  <dcterms:modified xsi:type="dcterms:W3CDTF">2020-04-24T08:41:52Z</dcterms:modified>
</cp:coreProperties>
</file>