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1" r:id="rId3"/>
    <p:sldId id="272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4/15/2020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Определенный интеграл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Физический смысл</a:t>
            </a:r>
            <a:br>
              <a:rPr lang="ru-RU" dirty="0" smtClean="0"/>
            </a:br>
            <a:r>
              <a:rPr lang="ru-RU" dirty="0" smtClean="0"/>
              <a:t>определенного интеграла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 прямолинейном движении перемещение </a:t>
            </a:r>
            <a:r>
              <a:rPr lang="en-US" dirty="0" smtClean="0"/>
              <a:t>s </a:t>
            </a:r>
            <a:r>
              <a:rPr lang="ru-RU" dirty="0" smtClean="0"/>
              <a:t>численно равно площади криволинейной трапеции под графиком зависимости скорости </a:t>
            </a:r>
            <a:r>
              <a:rPr lang="en-US" dirty="0" smtClean="0"/>
              <a:t>v </a:t>
            </a:r>
            <a:r>
              <a:rPr lang="ru-RU" dirty="0" smtClean="0"/>
              <a:t>от времени </a:t>
            </a:r>
            <a:r>
              <a:rPr lang="en-US" dirty="0" smtClean="0"/>
              <a:t>t: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511800" y="3638550"/>
          <a:ext cx="2346325" cy="1576388"/>
        </p:xfrm>
        <a:graphic>
          <a:graphicData uri="http://schemas.openxmlformats.org/presentationml/2006/ole">
            <p:oleObj spid="_x0000_s9218" name="Équation" r:id="rId3" imgW="736560" imgH="495000" progId="Equation.3">
              <p:embed/>
            </p:oleObj>
          </a:graphicData>
        </a:graphic>
      </p:graphicFrame>
      <p:pic>
        <p:nvPicPr>
          <p:cNvPr id="7" name="Рисунок 6" descr="m3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1538" y="3429000"/>
            <a:ext cx="3401592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Криволинейная трапеция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928662" y="1447800"/>
            <a:ext cx="7215238" cy="4572000"/>
          </a:xfrm>
        </p:spPr>
        <p:txBody>
          <a:bodyPr/>
          <a:lstStyle/>
          <a:p>
            <a:r>
              <a:rPr lang="ru-RU" dirty="0" smtClean="0"/>
              <a:t>В декартовой прямоугольной системе координат </a:t>
            </a:r>
            <a:r>
              <a:rPr lang="en-US" dirty="0" smtClean="0"/>
              <a:t>XOY </a:t>
            </a:r>
            <a:r>
              <a:rPr lang="ru-RU" dirty="0" smtClean="0"/>
              <a:t>фигура, ограниченная осью </a:t>
            </a:r>
            <a:r>
              <a:rPr lang="en-US" dirty="0" smtClean="0"/>
              <a:t>OX, </a:t>
            </a:r>
            <a:r>
              <a:rPr lang="ru-RU" dirty="0" smtClean="0"/>
              <a:t>прямыми </a:t>
            </a:r>
            <a:r>
              <a:rPr lang="en-US" dirty="0" smtClean="0"/>
              <a:t>x=a, x=b (a&lt;b) </a:t>
            </a:r>
            <a:r>
              <a:rPr lang="ru-RU" dirty="0" smtClean="0"/>
              <a:t> и графиком непрерывной неотрицательной на отрезке </a:t>
            </a:r>
            <a:r>
              <a:rPr lang="en-US" dirty="0" smtClean="0"/>
              <a:t>[</a:t>
            </a:r>
            <a:r>
              <a:rPr lang="en-US" dirty="0" err="1" smtClean="0"/>
              <a:t>a;b</a:t>
            </a:r>
            <a:r>
              <a:rPr lang="en-US" dirty="0" smtClean="0"/>
              <a:t>] </a:t>
            </a:r>
            <a:r>
              <a:rPr lang="ru-RU" dirty="0" smtClean="0"/>
              <a:t>функции </a:t>
            </a:r>
            <a:r>
              <a:rPr lang="en-US" dirty="0" smtClean="0"/>
              <a:t>y=f(x), </a:t>
            </a:r>
            <a:r>
              <a:rPr lang="ru-RU" dirty="0" smtClean="0"/>
              <a:t>называется криволинейной трапецией</a:t>
            </a:r>
            <a:endParaRPr lang="en-US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785918" y="4000504"/>
            <a:ext cx="4763100" cy="2692698"/>
            <a:chOff x="323530" y="1916832"/>
            <a:chExt cx="4763100" cy="2692698"/>
          </a:xfrm>
        </p:grpSpPr>
        <p:grpSp>
          <p:nvGrpSpPr>
            <p:cNvPr id="6" name="Группа 45"/>
            <p:cNvGrpSpPr/>
            <p:nvPr/>
          </p:nvGrpSpPr>
          <p:grpSpPr>
            <a:xfrm>
              <a:off x="323530" y="2132855"/>
              <a:ext cx="4680000" cy="2107097"/>
              <a:chOff x="1403648" y="2637210"/>
              <a:chExt cx="5139556" cy="2035090"/>
            </a:xfrm>
          </p:grpSpPr>
          <p:sp>
            <p:nvSpPr>
              <p:cNvPr id="10" name="Freeform 17" descr="Светлый диагональный 1"/>
              <p:cNvSpPr>
                <a:spLocks/>
              </p:cNvSpPr>
              <p:nvPr/>
            </p:nvSpPr>
            <p:spPr bwMode="auto">
              <a:xfrm>
                <a:off x="2987824" y="2845852"/>
                <a:ext cx="2592387" cy="1303229"/>
              </a:xfrm>
              <a:custGeom>
                <a:avLst/>
                <a:gdLst/>
                <a:ahLst/>
                <a:cxnLst>
                  <a:cxn ang="0">
                    <a:pos x="0" y="907"/>
                  </a:cxn>
                  <a:cxn ang="0">
                    <a:pos x="0" y="363"/>
                  </a:cxn>
                  <a:cxn ang="0">
                    <a:pos x="0" y="317"/>
                  </a:cxn>
                  <a:cxn ang="0">
                    <a:pos x="91" y="227"/>
                  </a:cxn>
                  <a:cxn ang="0">
                    <a:pos x="159" y="167"/>
                  </a:cxn>
                  <a:cxn ang="0">
                    <a:pos x="227" y="91"/>
                  </a:cxn>
                  <a:cxn ang="0">
                    <a:pos x="318" y="45"/>
                  </a:cxn>
                  <a:cxn ang="0">
                    <a:pos x="409" y="0"/>
                  </a:cxn>
                  <a:cxn ang="0">
                    <a:pos x="499" y="0"/>
                  </a:cxn>
                  <a:cxn ang="0">
                    <a:pos x="545" y="0"/>
                  </a:cxn>
                  <a:cxn ang="0">
                    <a:pos x="635" y="45"/>
                  </a:cxn>
                  <a:cxn ang="0">
                    <a:pos x="686" y="82"/>
                  </a:cxn>
                  <a:cxn ang="0">
                    <a:pos x="783" y="124"/>
                  </a:cxn>
                  <a:cxn ang="0">
                    <a:pos x="998" y="227"/>
                  </a:cxn>
                  <a:cxn ang="0">
                    <a:pos x="1134" y="317"/>
                  </a:cxn>
                  <a:cxn ang="0">
                    <a:pos x="1214" y="342"/>
                  </a:cxn>
                  <a:cxn ang="0">
                    <a:pos x="1316" y="363"/>
                  </a:cxn>
                  <a:cxn ang="0">
                    <a:pos x="1452" y="363"/>
                  </a:cxn>
                  <a:cxn ang="0">
                    <a:pos x="1543" y="317"/>
                  </a:cxn>
                  <a:cxn ang="0">
                    <a:pos x="1633" y="317"/>
                  </a:cxn>
                  <a:cxn ang="0">
                    <a:pos x="1633" y="907"/>
                  </a:cxn>
                  <a:cxn ang="0">
                    <a:pos x="0" y="907"/>
                  </a:cxn>
                </a:cxnLst>
                <a:rect l="0" t="0" r="r" b="b"/>
                <a:pathLst>
                  <a:path w="1633" h="907">
                    <a:moveTo>
                      <a:pt x="0" y="907"/>
                    </a:moveTo>
                    <a:lnTo>
                      <a:pt x="0" y="363"/>
                    </a:lnTo>
                    <a:lnTo>
                      <a:pt x="0" y="317"/>
                    </a:lnTo>
                    <a:lnTo>
                      <a:pt x="91" y="227"/>
                    </a:lnTo>
                    <a:lnTo>
                      <a:pt x="159" y="167"/>
                    </a:lnTo>
                    <a:lnTo>
                      <a:pt x="227" y="91"/>
                    </a:lnTo>
                    <a:lnTo>
                      <a:pt x="318" y="45"/>
                    </a:lnTo>
                    <a:lnTo>
                      <a:pt x="409" y="0"/>
                    </a:lnTo>
                    <a:lnTo>
                      <a:pt x="499" y="0"/>
                    </a:lnTo>
                    <a:lnTo>
                      <a:pt x="545" y="0"/>
                    </a:lnTo>
                    <a:lnTo>
                      <a:pt x="635" y="45"/>
                    </a:lnTo>
                    <a:lnTo>
                      <a:pt x="686" y="82"/>
                    </a:lnTo>
                    <a:lnTo>
                      <a:pt x="783" y="124"/>
                    </a:lnTo>
                    <a:lnTo>
                      <a:pt x="998" y="227"/>
                    </a:lnTo>
                    <a:lnTo>
                      <a:pt x="1134" y="317"/>
                    </a:lnTo>
                    <a:lnTo>
                      <a:pt x="1214" y="342"/>
                    </a:lnTo>
                    <a:lnTo>
                      <a:pt x="1316" y="363"/>
                    </a:lnTo>
                    <a:lnTo>
                      <a:pt x="1452" y="363"/>
                    </a:lnTo>
                    <a:lnTo>
                      <a:pt x="1543" y="317"/>
                    </a:lnTo>
                    <a:lnTo>
                      <a:pt x="1633" y="317"/>
                    </a:lnTo>
                    <a:lnTo>
                      <a:pt x="1633" y="907"/>
                    </a:lnTo>
                    <a:lnTo>
                      <a:pt x="0" y="907"/>
                    </a:lnTo>
                    <a:close/>
                  </a:path>
                </a:pathLst>
              </a:custGeom>
              <a:pattFill prst="ltDnDiag">
                <a:fgClr>
                  <a:srgbClr val="FCD8A2"/>
                </a:fgClr>
                <a:bgClr>
                  <a:schemeClr val="bg1"/>
                </a:bgClr>
              </a:patt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1907704" y="4149080"/>
                <a:ext cx="4635500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20" y="5"/>
                  </a:cxn>
                </a:cxnLst>
                <a:rect l="0" t="0" r="r" b="b"/>
                <a:pathLst>
                  <a:path w="2920" h="5">
                    <a:moveTo>
                      <a:pt x="0" y="0"/>
                    </a:moveTo>
                    <a:lnTo>
                      <a:pt x="2920" y="5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2843808" y="4149080"/>
                <a:ext cx="36420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2800" dirty="0"/>
              </a:p>
            </p:txBody>
          </p:sp>
          <p:sp>
            <p:nvSpPr>
              <p:cNvPr id="13" name="Text Box 14"/>
              <p:cNvSpPr txBox="1">
                <a:spLocks noChangeArrowheads="1"/>
              </p:cNvSpPr>
              <p:nvPr/>
            </p:nvSpPr>
            <p:spPr bwMode="auto">
              <a:xfrm>
                <a:off x="5436096" y="4149080"/>
                <a:ext cx="508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2800" dirty="0"/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/>
            </p:nvSpPr>
            <p:spPr bwMode="auto">
              <a:xfrm rot="16200000">
                <a:off x="2358132" y="3457729"/>
                <a:ext cx="852488" cy="50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х=а</a:t>
                </a:r>
                <a:endParaRPr lang="ru-RU" sz="2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 rot="16200000">
                <a:off x="5396535" y="3324545"/>
                <a:ext cx="6848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x=b</a:t>
                </a:r>
                <a:endParaRPr lang="ru-RU" sz="24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6" name="Прямая соединительная линия 15"/>
              <p:cNvCxnSpPr/>
              <p:nvPr/>
            </p:nvCxnSpPr>
            <p:spPr>
              <a:xfrm flipV="1">
                <a:off x="2987328" y="3249080"/>
                <a:ext cx="496" cy="900000"/>
              </a:xfrm>
              <a:prstGeom prst="line">
                <a:avLst/>
              </a:prstGeom>
              <a:ln w="381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 flipH="1" flipV="1">
                <a:off x="5075659" y="3645421"/>
                <a:ext cx="1008906" cy="1588"/>
              </a:xfrm>
              <a:prstGeom prst="line">
                <a:avLst/>
              </a:prstGeom>
              <a:ln w="381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 flipH="1">
                <a:off x="2115358" y="4167248"/>
                <a:ext cx="2880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9" name="Text Box 9"/>
              <p:cNvSpPr txBox="1">
                <a:spLocks noChangeArrowheads="1"/>
              </p:cNvSpPr>
              <p:nvPr/>
            </p:nvSpPr>
            <p:spPr bwMode="auto">
              <a:xfrm>
                <a:off x="4487724" y="2637210"/>
                <a:ext cx="1622425" cy="5191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y = f(x)</a:t>
                </a:r>
                <a:endParaRPr lang="ru-RU" sz="1400" dirty="0"/>
              </a:p>
            </p:txBody>
          </p:sp>
          <p:sp>
            <p:nvSpPr>
              <p:cNvPr id="20" name="Freeform 10"/>
              <p:cNvSpPr>
                <a:spLocks/>
              </p:cNvSpPr>
              <p:nvPr/>
            </p:nvSpPr>
            <p:spPr bwMode="auto">
              <a:xfrm>
                <a:off x="1403648" y="2780928"/>
                <a:ext cx="4680000" cy="1008112"/>
              </a:xfrm>
              <a:custGeom>
                <a:avLst/>
                <a:gdLst/>
                <a:ahLst/>
                <a:cxnLst>
                  <a:cxn ang="0">
                    <a:pos x="0" y="673"/>
                  </a:cxn>
                  <a:cxn ang="0">
                    <a:pos x="1003" y="395"/>
                  </a:cxn>
                  <a:cxn ang="0">
                    <a:pos x="1566" y="11"/>
                  </a:cxn>
                  <a:cxn ang="0">
                    <a:pos x="2330" y="327"/>
                  </a:cxn>
                  <a:cxn ang="0">
                    <a:pos x="2698" y="321"/>
                  </a:cxn>
                  <a:cxn ang="0">
                    <a:pos x="3324" y="126"/>
                  </a:cxn>
                </a:cxnLst>
                <a:rect l="0" t="0" r="r" b="b"/>
                <a:pathLst>
                  <a:path w="3324" h="673">
                    <a:moveTo>
                      <a:pt x="0" y="673"/>
                    </a:moveTo>
                    <a:cubicBezTo>
                      <a:pt x="168" y="626"/>
                      <a:pt x="742" y="505"/>
                      <a:pt x="1003" y="395"/>
                    </a:cubicBezTo>
                    <a:cubicBezTo>
                      <a:pt x="1264" y="285"/>
                      <a:pt x="1345" y="22"/>
                      <a:pt x="1566" y="11"/>
                    </a:cubicBezTo>
                    <a:cubicBezTo>
                      <a:pt x="1787" y="0"/>
                      <a:pt x="2141" y="275"/>
                      <a:pt x="2330" y="327"/>
                    </a:cubicBezTo>
                    <a:cubicBezTo>
                      <a:pt x="2519" y="379"/>
                      <a:pt x="2532" y="355"/>
                      <a:pt x="2698" y="321"/>
                    </a:cubicBezTo>
                    <a:cubicBezTo>
                      <a:pt x="2864" y="287"/>
                      <a:pt x="3194" y="167"/>
                      <a:pt x="3324" y="126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259632" y="1916832"/>
              <a:ext cx="45719" cy="2692698"/>
            </a:xfrm>
            <a:custGeom>
              <a:avLst/>
              <a:gdLst/>
              <a:ahLst/>
              <a:cxnLst>
                <a:cxn ang="0">
                  <a:pos x="0" y="1923"/>
                </a:cxn>
                <a:cxn ang="0">
                  <a:pos x="0" y="0"/>
                </a:cxn>
              </a:cxnLst>
              <a:rect l="0" t="0" r="r" b="b"/>
              <a:pathLst>
                <a:path w="1" h="1923">
                  <a:moveTo>
                    <a:pt x="0" y="1923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16016" y="3861048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99592" y="1916832"/>
              <a:ext cx="3722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Определенный интеграл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58246" cy="526734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Вычислим площадь криволинейной трапеции. Разобьем отрезок </a:t>
            </a:r>
            <a:r>
              <a:rPr lang="en-US" sz="2400" dirty="0" smtClean="0"/>
              <a:t>[</a:t>
            </a:r>
            <a:r>
              <a:rPr lang="en-US" sz="2400" dirty="0" err="1" smtClean="0"/>
              <a:t>a;b</a:t>
            </a:r>
            <a:r>
              <a:rPr lang="en-US" sz="2400" dirty="0" smtClean="0"/>
              <a:t>]</a:t>
            </a:r>
            <a:r>
              <a:rPr lang="ru-RU" sz="2400" dirty="0" smtClean="0"/>
              <a:t> на </a:t>
            </a:r>
            <a:r>
              <a:rPr lang="en-US" sz="2400" dirty="0" smtClean="0"/>
              <a:t>n </a:t>
            </a:r>
            <a:r>
              <a:rPr lang="ru-RU" sz="2400" dirty="0" smtClean="0"/>
              <a:t>равных частей. Проведем через полученные точки прямые, параллельные оси </a:t>
            </a:r>
            <a:r>
              <a:rPr lang="en-US" sz="2400" dirty="0" smtClean="0"/>
              <a:t>OY.  </a:t>
            </a:r>
            <a:r>
              <a:rPr lang="ru-RU" sz="2400" dirty="0" smtClean="0"/>
              <a:t>Заданная криволинейная трапеция разобьется на </a:t>
            </a:r>
            <a:r>
              <a:rPr lang="en-US" sz="2400" dirty="0" smtClean="0"/>
              <a:t>n </a:t>
            </a:r>
            <a:r>
              <a:rPr lang="ru-RU" sz="2400" dirty="0" smtClean="0"/>
              <a:t>частей. Площадь всей трапеции приближенно равна сумме площадей столбиков. 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	по определению                       ,</a:t>
            </a:r>
            <a:r>
              <a:rPr lang="en-US" sz="2400" dirty="0" smtClean="0"/>
              <a:t> </a:t>
            </a:r>
            <a:r>
              <a:rPr lang="ru-RU" sz="2400" dirty="0" smtClean="0"/>
              <a:t>его называют</a:t>
            </a:r>
          </a:p>
          <a:p>
            <a:pPr>
              <a:buNone/>
            </a:pPr>
            <a:r>
              <a:rPr lang="ru-RU" sz="2400" dirty="0" smtClean="0"/>
              <a:t>	определенным интегралом от функции 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en-US" sz="2400" dirty="0" smtClean="0"/>
              <a:t>y=f(x)</a:t>
            </a:r>
            <a:r>
              <a:rPr lang="ru-RU" sz="2400" dirty="0" smtClean="0"/>
              <a:t> по отрезку </a:t>
            </a:r>
            <a:r>
              <a:rPr lang="en-US" sz="2400" dirty="0" smtClean="0"/>
              <a:t>[</a:t>
            </a:r>
            <a:r>
              <a:rPr lang="en-US" sz="2400" dirty="0" err="1" smtClean="0"/>
              <a:t>a;b</a:t>
            </a:r>
            <a:r>
              <a:rPr lang="en-US" sz="2400" dirty="0" smtClean="0"/>
              <a:t>]</a:t>
            </a:r>
            <a:r>
              <a:rPr lang="ru-RU" sz="2400" dirty="0" smtClean="0"/>
              <a:t> и обозначают так: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14339" name="Picture 3" descr="D:\Documents and Settings\Dmitry.Savichev\Desktop\презентация\сканирование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3379801"/>
            <a:ext cx="2030413" cy="1906587"/>
          </a:xfrm>
          <a:prstGeom prst="rect">
            <a:avLst/>
          </a:prstGeom>
          <a:noFill/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28662" y="3786190"/>
          <a:ext cx="5286412" cy="827438"/>
        </p:xfrm>
        <a:graphic>
          <a:graphicData uri="http://schemas.openxmlformats.org/presentationml/2006/ole">
            <p:oleObj spid="_x0000_s15362" name="Équation" r:id="rId4" imgW="2920680" imgH="45720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143240" y="4572008"/>
          <a:ext cx="1355725" cy="573088"/>
        </p:xfrm>
        <a:graphic>
          <a:graphicData uri="http://schemas.openxmlformats.org/presentationml/2006/ole">
            <p:oleObj spid="_x0000_s15363" name="Équation" r:id="rId5" imgW="749160" imgH="31716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6429388" y="5072074"/>
          <a:ext cx="1643074" cy="1354425"/>
        </p:xfrm>
        <a:graphic>
          <a:graphicData uri="http://schemas.openxmlformats.org/presentationml/2006/ole">
            <p:oleObj spid="_x0000_s15364" name="Équation" r:id="rId6" imgW="5839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82711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Связь между определенным интегралом и первообразной</a:t>
            </a:r>
            <a:br>
              <a:rPr lang="ru-RU" dirty="0" smtClean="0"/>
            </a:br>
            <a:r>
              <a:rPr lang="ru-RU" sz="3100" dirty="0" smtClean="0"/>
              <a:t>(Формула Ньютона - Лейбница)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000272"/>
            <a:ext cx="7772400" cy="4572000"/>
          </a:xfrm>
        </p:spPr>
        <p:txBody>
          <a:bodyPr/>
          <a:lstStyle/>
          <a:p>
            <a:r>
              <a:rPr lang="ru-RU" dirty="0" smtClean="0"/>
              <a:t>Для непрерывной функции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где </a:t>
            </a:r>
            <a:r>
              <a:rPr lang="en-US" dirty="0" smtClean="0"/>
              <a:t>F(x) – </a:t>
            </a:r>
            <a:r>
              <a:rPr lang="ru-RU" dirty="0" smtClean="0"/>
              <a:t>первообразная функции </a:t>
            </a:r>
            <a:r>
              <a:rPr lang="en-US" dirty="0" smtClean="0"/>
              <a:t>f(x).</a:t>
            </a:r>
            <a:endParaRPr lang="ru-RU" dirty="0" smtClean="0"/>
          </a:p>
          <a:p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93763" y="2786065"/>
          <a:ext cx="7429943" cy="1785943"/>
        </p:xfrm>
        <a:graphic>
          <a:graphicData uri="http://schemas.openxmlformats.org/presentationml/2006/ole">
            <p:oleObj spid="_x0000_s3074" name="Équation" r:id="rId3" imgW="20062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свойства определенного интеграла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000232" y="1428736"/>
          <a:ext cx="2549812" cy="1536357"/>
        </p:xfrm>
        <a:graphic>
          <a:graphicData uri="http://schemas.openxmlformats.org/presentationml/2006/ole">
            <p:oleObj spid="_x0000_s4098" name="Équation" r:id="rId3" imgW="799920" imgH="48240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000232" y="3071810"/>
          <a:ext cx="2307230" cy="1536356"/>
        </p:xfrm>
        <a:graphic>
          <a:graphicData uri="http://schemas.openxmlformats.org/presentationml/2006/ole">
            <p:oleObj spid="_x0000_s4099" name="Équation" r:id="rId4" imgW="723600" imgH="48240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995496" y="4678726"/>
          <a:ext cx="4291016" cy="1536356"/>
        </p:xfrm>
        <a:graphic>
          <a:graphicData uri="http://schemas.openxmlformats.org/presentationml/2006/ole">
            <p:oleObj spid="_x0000_s4100" name="Équation" r:id="rId5" imgW="13460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свойства определенного интеграла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876273" y="1428750"/>
          <a:ext cx="6151563" cy="1536700"/>
        </p:xfrm>
        <a:graphic>
          <a:graphicData uri="http://schemas.openxmlformats.org/presentationml/2006/ole">
            <p:oleObj spid="_x0000_s5122" name="Équation" r:id="rId3" imgW="1930320" imgH="48240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911243" y="3071813"/>
          <a:ext cx="6232525" cy="1536700"/>
        </p:xfrm>
        <a:graphic>
          <a:graphicData uri="http://schemas.openxmlformats.org/presentationml/2006/ole">
            <p:oleObj spid="_x0000_s5123" name="Équation" r:id="rId4" imgW="1955520" imgH="48240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931836" y="4678363"/>
          <a:ext cx="7772400" cy="1536700"/>
        </p:xfrm>
        <a:graphic>
          <a:graphicData uri="http://schemas.openxmlformats.org/presentationml/2006/ole">
            <p:oleObj spid="_x0000_s5124" name="Équation" r:id="rId5" imgW="24382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Геометрический смысл</a:t>
            </a:r>
            <a:br>
              <a:rPr lang="ru-RU" dirty="0" smtClean="0"/>
            </a:br>
            <a:r>
              <a:rPr lang="ru-RU" dirty="0" smtClean="0"/>
              <a:t>определенного интеграла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Площадь криволинейной трапеции, ограниченной графиком непрерывной положительной на промежутке </a:t>
            </a:r>
            <a:r>
              <a:rPr lang="en-US" dirty="0" smtClean="0"/>
              <a:t>[</a:t>
            </a:r>
            <a:r>
              <a:rPr lang="en-US" dirty="0" err="1" smtClean="0"/>
              <a:t>a;b</a:t>
            </a:r>
            <a:r>
              <a:rPr lang="en-US" dirty="0" smtClean="0"/>
              <a:t>] </a:t>
            </a:r>
            <a:r>
              <a:rPr lang="ru-RU" dirty="0" smtClean="0"/>
              <a:t>функции </a:t>
            </a:r>
            <a:r>
              <a:rPr lang="en-US" dirty="0" smtClean="0"/>
              <a:t>f(x), </a:t>
            </a:r>
            <a:r>
              <a:rPr lang="ru-RU" dirty="0" smtClean="0"/>
              <a:t>осью </a:t>
            </a:r>
            <a:r>
              <a:rPr lang="en-US" dirty="0" smtClean="0"/>
              <a:t>x </a:t>
            </a:r>
            <a:r>
              <a:rPr lang="ru-RU" dirty="0" smtClean="0"/>
              <a:t>и прямыми </a:t>
            </a:r>
            <a:r>
              <a:rPr lang="en-US" dirty="0" smtClean="0"/>
              <a:t>x=a </a:t>
            </a:r>
            <a:r>
              <a:rPr lang="ru-RU" dirty="0" smtClean="0"/>
              <a:t>и </a:t>
            </a:r>
            <a:r>
              <a:rPr lang="en-US" dirty="0" smtClean="0"/>
              <a:t>x=b: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70536" y="3964002"/>
          <a:ext cx="2630488" cy="1536700"/>
        </p:xfrm>
        <a:graphic>
          <a:graphicData uri="http://schemas.openxmlformats.org/presentationml/2006/ole">
            <p:oleObj spid="_x0000_s6146" name="Équation" r:id="rId3" imgW="825480" imgH="482400" progId="Equation.3">
              <p:embed/>
            </p:oleObj>
          </a:graphicData>
        </a:graphic>
      </p:graphicFrame>
      <p:pic>
        <p:nvPicPr>
          <p:cNvPr id="5" name="Рисунок 4" descr="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1127" y="3500438"/>
            <a:ext cx="3306559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Геометрический смысл</a:t>
            </a:r>
            <a:br>
              <a:rPr lang="ru-RU" dirty="0" smtClean="0"/>
            </a:br>
            <a:r>
              <a:rPr lang="ru-RU" dirty="0" smtClean="0"/>
              <a:t>определенного интеграла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Площадь криволинейной трапеции, ограниченной графиком непрерывной отрицательной на промежутке </a:t>
            </a:r>
            <a:r>
              <a:rPr lang="en-US" dirty="0" smtClean="0"/>
              <a:t>[</a:t>
            </a:r>
            <a:r>
              <a:rPr lang="en-US" dirty="0" err="1" smtClean="0"/>
              <a:t>a;b</a:t>
            </a:r>
            <a:r>
              <a:rPr lang="en-US" dirty="0" smtClean="0"/>
              <a:t>] </a:t>
            </a:r>
            <a:r>
              <a:rPr lang="ru-RU" dirty="0" smtClean="0"/>
              <a:t>функции </a:t>
            </a:r>
            <a:r>
              <a:rPr lang="en-US" dirty="0" smtClean="0"/>
              <a:t>f(x), </a:t>
            </a:r>
            <a:r>
              <a:rPr lang="ru-RU" dirty="0" smtClean="0"/>
              <a:t>осью </a:t>
            </a:r>
            <a:r>
              <a:rPr lang="en-US" dirty="0" smtClean="0"/>
              <a:t>x </a:t>
            </a:r>
            <a:r>
              <a:rPr lang="ru-RU" dirty="0" smtClean="0"/>
              <a:t>и прямыми </a:t>
            </a:r>
            <a:r>
              <a:rPr lang="en-US" dirty="0" smtClean="0"/>
              <a:t>x=a </a:t>
            </a:r>
            <a:r>
              <a:rPr lang="ru-RU" dirty="0" smtClean="0"/>
              <a:t>и </a:t>
            </a:r>
            <a:r>
              <a:rPr lang="en-US" dirty="0" smtClean="0"/>
              <a:t>x=b: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229225" y="3963988"/>
          <a:ext cx="2914650" cy="1536700"/>
        </p:xfrm>
        <a:graphic>
          <a:graphicData uri="http://schemas.openxmlformats.org/presentationml/2006/ole">
            <p:oleObj spid="_x0000_s7170" name="Équation" r:id="rId3" imgW="914400" imgH="482400" progId="Equation.3">
              <p:embed/>
            </p:oleObj>
          </a:graphicData>
        </a:graphic>
      </p:graphicFrame>
      <p:pic>
        <p:nvPicPr>
          <p:cNvPr id="6" name="Рисунок 5" descr="m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099" y="3500438"/>
            <a:ext cx="3429025" cy="2304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Геометрический смысл</a:t>
            </a:r>
            <a:br>
              <a:rPr lang="ru-RU" dirty="0" smtClean="0"/>
            </a:br>
            <a:r>
              <a:rPr lang="ru-RU" dirty="0" smtClean="0"/>
              <a:t>определенного интеграла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Замечание</a:t>
            </a:r>
            <a:r>
              <a:rPr lang="en-US" dirty="0" smtClean="0"/>
              <a:t>:</a:t>
            </a:r>
            <a:r>
              <a:rPr lang="ru-RU" dirty="0" smtClean="0"/>
              <a:t> Если функция изменяет знак на промежутке</a:t>
            </a:r>
            <a:r>
              <a:rPr lang="en-US" dirty="0" smtClean="0"/>
              <a:t> [</a:t>
            </a:r>
            <a:r>
              <a:rPr lang="en-US" dirty="0" err="1" smtClean="0"/>
              <a:t>a;b</a:t>
            </a:r>
            <a:r>
              <a:rPr lang="en-US" dirty="0" smtClean="0"/>
              <a:t>] , </a:t>
            </a:r>
            <a:r>
              <a:rPr lang="ru-RU" dirty="0" smtClean="0"/>
              <a:t>то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285852" y="2357430"/>
          <a:ext cx="3641725" cy="1536700"/>
        </p:xfrm>
        <a:graphic>
          <a:graphicData uri="http://schemas.openxmlformats.org/presentationml/2006/ole">
            <p:oleObj spid="_x0000_s8194" name="Équation" r:id="rId3" imgW="1143000" imgH="482400" progId="Equation.3">
              <p:embed/>
            </p:oleObj>
          </a:graphicData>
        </a:graphic>
      </p:graphicFrame>
      <p:pic>
        <p:nvPicPr>
          <p:cNvPr id="6" name="Рисунок 5" descr="m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1802" y="4000504"/>
            <a:ext cx="3071834" cy="2286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200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Equity</vt:lpstr>
      <vt:lpstr>Équation</vt:lpstr>
      <vt:lpstr>Определенный интеграл</vt:lpstr>
      <vt:lpstr>Криволинейная трапеция</vt:lpstr>
      <vt:lpstr>Определенный интеграл</vt:lpstr>
      <vt:lpstr>Связь между определенным интегралом и первообразной (Формула Ньютона - Лейбница)</vt:lpstr>
      <vt:lpstr>Основные свойства определенного интеграла</vt:lpstr>
      <vt:lpstr>Основные свойства определенного интеграла</vt:lpstr>
      <vt:lpstr>Геометрический смысл определенного интеграла</vt:lpstr>
      <vt:lpstr>Геометрический смысл определенного интеграла</vt:lpstr>
      <vt:lpstr>Геометрический смысл определенного интеграла</vt:lpstr>
      <vt:lpstr>Физический смысл определенного интеграла</vt:lpstr>
    </vt:vector>
  </TitlesOfParts>
  <Company>BearingPoint EMEA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beadmin</dc:creator>
  <cp:lastModifiedBy>SERGEY</cp:lastModifiedBy>
  <cp:revision>33</cp:revision>
  <dcterms:created xsi:type="dcterms:W3CDTF">2013-03-05T17:06:52Z</dcterms:created>
  <dcterms:modified xsi:type="dcterms:W3CDTF">2020-04-14T17:36:06Z</dcterms:modified>
</cp:coreProperties>
</file>