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2"/>
  </p:notesMasterIdLst>
  <p:sldIdLst>
    <p:sldId id="474" r:id="rId2"/>
    <p:sldId id="476" r:id="rId3"/>
    <p:sldId id="571" r:id="rId4"/>
    <p:sldId id="572" r:id="rId5"/>
    <p:sldId id="573" r:id="rId6"/>
    <p:sldId id="595" r:id="rId7"/>
    <p:sldId id="574" r:id="rId8"/>
    <p:sldId id="575" r:id="rId9"/>
    <p:sldId id="578" r:id="rId10"/>
    <p:sldId id="59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104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1.wmf"/><Relationship Id="rId7" Type="http://schemas.openxmlformats.org/officeDocument/2006/relationships/image" Target="../media/image2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8.wmf"/><Relationship Id="rId5" Type="http://schemas.openxmlformats.org/officeDocument/2006/relationships/image" Target="../media/image13.wmf"/><Relationship Id="rId10" Type="http://schemas.openxmlformats.org/officeDocument/2006/relationships/image" Target="../media/image17.wmf"/><Relationship Id="rId4" Type="http://schemas.openxmlformats.org/officeDocument/2006/relationships/image" Target="../media/image12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image" Target="../media/image41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27.wmf"/><Relationship Id="rId11" Type="http://schemas.openxmlformats.org/officeDocument/2006/relationships/image" Target="../media/image40.wmf"/><Relationship Id="rId5" Type="http://schemas.openxmlformats.org/officeDocument/2006/relationships/image" Target="../media/image26.wmf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planetcalc.ru/" TargetMode="External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Заголовок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7658096" cy="4143404"/>
          </a:xfrm>
        </p:spPr>
        <p:txBody>
          <a:bodyPr vert="horz" anchor="b">
            <a:normAutofit/>
          </a:bodyPr>
          <a:lstStyle/>
          <a:p>
            <a:pPr algn="r"/>
            <a:r>
              <a:rPr lang="ru-RU" sz="4800" i="1" dirty="0" smtClean="0"/>
              <a:t>Исследование функции с помощью производной и построение ее графика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Написать конспект;</a:t>
            </a:r>
          </a:p>
          <a:p>
            <a:r>
              <a:rPr lang="ru-RU" dirty="0" smtClean="0"/>
              <a:t>Выполнить задание для самостоятельного решения.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143248"/>
            <a:ext cx="7286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Выполненную работу в отсканированном виде отправить преподавателю на электронную почту </a:t>
            </a:r>
            <a:r>
              <a:rPr lang="ru-RU" u="sng" dirty="0" smtClean="0">
                <a:hlinkClick r:id="rId2"/>
              </a:rPr>
              <a:t>olgadumnova80@mail.ru</a:t>
            </a:r>
            <a:r>
              <a:rPr lang="ru-RU" dirty="0" smtClean="0"/>
              <a:t> или сфотографировать работу и отправить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49" name="Rectangle 1"/>
          <p:cNvSpPr>
            <a:spLocks noChangeArrowheads="1"/>
          </p:cNvSpPr>
          <p:nvPr/>
        </p:nvSpPr>
        <p:spPr bwMode="auto">
          <a:xfrm>
            <a:off x="285720" y="1214422"/>
            <a:ext cx="84296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область определения функции;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точки пересечения графика с осями координат;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промежутки монотонности функции и её экстремумы;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промежутки выпуклости графика функции и точки перегиба;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Заполнить таблицу дополнительных значений;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Построить график функции, используя полученные результаты исследования.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tx1"/>
                </a:solidFill>
              </a:rPr>
              <a:t>Общая схема исследования</a:t>
            </a:r>
            <a:endParaRPr lang="ru-RU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67732" cy="1000132"/>
          </a:xfrm>
        </p:spPr>
        <p:txBody>
          <a:bodyPr>
            <a:normAutofit fontScale="90000"/>
          </a:bodyPr>
          <a:lstStyle/>
          <a:p>
            <a:r>
              <a:rPr lang="ru-RU" i="1" u="sng" dirty="0" smtClean="0">
                <a:solidFill>
                  <a:schemeClr val="tx1"/>
                </a:solidFill>
                <a:latin typeface="Cambria" pitchFamily="18" charset="0"/>
              </a:rPr>
              <a:t>Задание:</a:t>
            </a: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> Исследовать функцию с помощью производной и построить её график</a:t>
            </a:r>
            <a:endParaRPr lang="ru-RU" i="1" dirty="0">
              <a:solidFill>
                <a:schemeClr val="tx1"/>
              </a:solidFill>
              <a:latin typeface="Cambria" pitchFamily="18" charset="0"/>
            </a:endParaRPr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/>
        </p:nvGraphicFramePr>
        <p:xfrm>
          <a:off x="3910013" y="714375"/>
          <a:ext cx="3252787" cy="571500"/>
        </p:xfrm>
        <a:graphic>
          <a:graphicData uri="http://schemas.openxmlformats.org/presentationml/2006/ole">
            <p:oleObj spid="_x0000_s1874946" name="Формула" r:id="rId3" imgW="1333440" imgH="228600" progId="Equation.3">
              <p:embed/>
            </p:oleObj>
          </a:graphicData>
        </a:graphic>
      </p:graphicFrame>
      <p:graphicFrame>
        <p:nvGraphicFramePr>
          <p:cNvPr id="1105923" name="Object 3"/>
          <p:cNvGraphicFramePr>
            <a:graphicFrameLocks noChangeAspect="1"/>
          </p:cNvGraphicFramePr>
          <p:nvPr/>
        </p:nvGraphicFramePr>
        <p:xfrm>
          <a:off x="5500694" y="2214554"/>
          <a:ext cx="1393041" cy="619129"/>
        </p:xfrm>
        <a:graphic>
          <a:graphicData uri="http://schemas.openxmlformats.org/presentationml/2006/ole">
            <p:oleObj spid="_x0000_s1874947" name="Формула" r:id="rId4" imgW="393359" imgH="177646" progId="Equation.3">
              <p:embed/>
            </p:oleObj>
          </a:graphicData>
        </a:graphic>
      </p:graphicFrame>
      <p:graphicFrame>
        <p:nvGraphicFramePr>
          <p:cNvPr id="1105922" name="Object 2"/>
          <p:cNvGraphicFramePr>
            <a:graphicFrameLocks noChangeAspect="1"/>
          </p:cNvGraphicFramePr>
          <p:nvPr/>
        </p:nvGraphicFramePr>
        <p:xfrm>
          <a:off x="5143504" y="2857496"/>
          <a:ext cx="1223376" cy="575706"/>
        </p:xfrm>
        <a:graphic>
          <a:graphicData uri="http://schemas.openxmlformats.org/presentationml/2006/ole">
            <p:oleObj spid="_x0000_s1874948" name="Формула" r:id="rId5" imgW="368140" imgH="177723" progId="Equation.3">
              <p:embed/>
            </p:oleObj>
          </a:graphicData>
        </a:graphic>
      </p:graphicFrame>
      <p:graphicFrame>
        <p:nvGraphicFramePr>
          <p:cNvPr id="1105921" name="Object 1"/>
          <p:cNvGraphicFramePr>
            <a:graphicFrameLocks noChangeAspect="1"/>
          </p:cNvGraphicFramePr>
          <p:nvPr/>
        </p:nvGraphicFramePr>
        <p:xfrm>
          <a:off x="285720" y="3500438"/>
          <a:ext cx="5165725" cy="642937"/>
        </p:xfrm>
        <a:graphic>
          <a:graphicData uri="http://schemas.openxmlformats.org/presentationml/2006/ole">
            <p:oleObj spid="_x0000_s1874949" name="Формула" r:id="rId6" imgW="1777680" imgH="228600" progId="Equation.3">
              <p:embed/>
            </p:oleObj>
          </a:graphicData>
        </a:graphic>
      </p:graphicFrame>
      <p:sp>
        <p:nvSpPr>
          <p:cNvPr id="1105926" name="Rectangle 6"/>
          <p:cNvSpPr>
            <a:spLocks noChangeArrowheads="1"/>
          </p:cNvSpPr>
          <p:nvPr/>
        </p:nvSpPr>
        <p:spPr bwMode="auto">
          <a:xfrm>
            <a:off x="142844" y="1417723"/>
            <a:ext cx="850112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Область определения функции: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5927" name="Rectangle 7"/>
          <p:cNvSpPr>
            <a:spLocks noChangeArrowheads="1"/>
          </p:cNvSpPr>
          <p:nvPr/>
        </p:nvSpPr>
        <p:spPr bwMode="auto">
          <a:xfrm>
            <a:off x="214282" y="2888273"/>
            <a:ext cx="77867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пересечении с осью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4929198"/>
            <a:ext cx="4748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пересечении с осью </a:t>
            </a: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OX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05925" name="Object 5"/>
          <p:cNvGraphicFramePr>
            <a:graphicFrameLocks noChangeAspect="1"/>
          </p:cNvGraphicFramePr>
          <p:nvPr/>
        </p:nvGraphicFramePr>
        <p:xfrm>
          <a:off x="5143504" y="4857760"/>
          <a:ext cx="1181100" cy="657225"/>
        </p:xfrm>
        <a:graphic>
          <a:graphicData uri="http://schemas.openxmlformats.org/presentationml/2006/ole">
            <p:oleObj spid="_x0000_s1874950" name="Формула" r:id="rId7" imgW="355320" imgH="20304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500826" y="6286520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http://planetcalc.ru</a:t>
            </a:r>
            <a:endParaRPr lang="ru-RU" dirty="0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28596" y="5643578"/>
          <a:ext cx="2962275" cy="611187"/>
        </p:xfrm>
        <a:graphic>
          <a:graphicData uri="http://schemas.openxmlformats.org/presentationml/2006/ole">
            <p:oleObj spid="_x0000_s1874951" name="Формула" r:id="rId9" imgW="1079280" imgH="228600" progId="Equation.3">
              <p:embed/>
            </p:oleObj>
          </a:graphicData>
        </a:graphic>
      </p:graphicFrame>
      <p:sp>
        <p:nvSpPr>
          <p:cNvPr id="18749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74954" name="Object 10"/>
          <p:cNvGraphicFramePr>
            <a:graphicFrameLocks noChangeAspect="1"/>
          </p:cNvGraphicFramePr>
          <p:nvPr/>
        </p:nvGraphicFramePr>
        <p:xfrm>
          <a:off x="357158" y="4214818"/>
          <a:ext cx="1114425" cy="576263"/>
        </p:xfrm>
        <a:graphic>
          <a:graphicData uri="http://schemas.openxmlformats.org/presentationml/2006/ole">
            <p:oleObj spid="_x0000_s1874954" name="Формула" r:id="rId10" imgW="406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27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0" y="0"/>
            <a:ext cx="878684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3) 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223838" y="1143000"/>
          <a:ext cx="3340100" cy="566738"/>
        </p:xfrm>
        <a:graphic>
          <a:graphicData uri="http://schemas.openxmlformats.org/presentationml/2006/ole">
            <p:oleObj spid="_x0000_s1875971" name="Формула" r:id="rId3" imgW="1346040" imgH="22860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68275" y="1785938"/>
          <a:ext cx="2663825" cy="495300"/>
        </p:xfrm>
        <a:graphic>
          <a:graphicData uri="http://schemas.openxmlformats.org/presentationml/2006/ole">
            <p:oleObj spid="_x0000_s1875972" name="Формула" r:id="rId4" imgW="1091880" imgH="20304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357158" y="3857628"/>
          <a:ext cx="2770188" cy="571500"/>
        </p:xfrm>
        <a:graphic>
          <a:graphicData uri="http://schemas.openxmlformats.org/presentationml/2006/ole">
            <p:oleObj spid="_x0000_s1875974" name="Формула" r:id="rId5" imgW="1168200" imgH="241200" progId="Equation.3">
              <p:embed/>
            </p:oleObj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214282" y="2500306"/>
          <a:ext cx="5311776" cy="1008062"/>
        </p:xfrm>
        <a:graphic>
          <a:graphicData uri="http://schemas.openxmlformats.org/presentationml/2006/ole">
            <p:oleObj spid="_x0000_s1875975" name="Формула" r:id="rId6" imgW="2273040" imgH="43164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285720" y="4714884"/>
          <a:ext cx="7188200" cy="542925"/>
        </p:xfrm>
        <a:graphic>
          <a:graphicData uri="http://schemas.openxmlformats.org/presentationml/2006/ole">
            <p:oleObj spid="_x0000_s1875976" name="Формула" r:id="rId7" imgW="3187440" imgH="241200" progId="Equation.3">
              <p:embed/>
            </p:oleObj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285720" y="5286388"/>
          <a:ext cx="7015162" cy="571500"/>
        </p:xfrm>
        <a:graphic>
          <a:graphicData uri="http://schemas.openxmlformats.org/presentationml/2006/ole">
            <p:oleObj spid="_x0000_s1875977" name="Формула" r:id="rId8" imgW="3111480" imgH="253800" progId="Equation.3">
              <p:embed/>
            </p:oleObj>
          </a:graphicData>
        </a:graphic>
      </p:graphicFrame>
      <p:grpSp>
        <p:nvGrpSpPr>
          <p:cNvPr id="5" name="Группа 34"/>
          <p:cNvGrpSpPr/>
          <p:nvPr/>
        </p:nvGrpSpPr>
        <p:grpSpPr>
          <a:xfrm>
            <a:off x="5143504" y="3286124"/>
            <a:ext cx="3199978" cy="1390359"/>
            <a:chOff x="5500694" y="2285992"/>
            <a:chExt cx="3199978" cy="139035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8286776" y="2285992"/>
              <a:ext cx="4138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′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5500694" y="3000372"/>
              <a:ext cx="2808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6072198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TextBox 4"/>
            <p:cNvSpPr txBox="1">
              <a:spLocks noChangeArrowheads="1"/>
            </p:cNvSpPr>
            <p:nvPr/>
          </p:nvSpPr>
          <p:spPr bwMode="auto">
            <a:xfrm>
              <a:off x="5857884" y="3071810"/>
              <a:ext cx="7232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1,42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7"/>
            <p:cNvSpPr txBox="1">
              <a:spLocks noChangeArrowheads="1"/>
            </p:cNvSpPr>
            <p:nvPr/>
          </p:nvSpPr>
          <p:spPr bwMode="auto">
            <a:xfrm>
              <a:off x="8308981" y="2784472"/>
              <a:ext cx="3206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8286776" y="3214686"/>
              <a:ext cx="2696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643702" y="2500306"/>
              <a:ext cx="352425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ru-RU" sz="2600" b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5643570" y="2500306"/>
              <a:ext cx="374650" cy="493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6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flipV="1">
              <a:off x="5500694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6500826" y="3143248"/>
              <a:ext cx="503238" cy="360363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Овал 29"/>
            <p:cNvSpPr/>
            <p:nvPr/>
          </p:nvSpPr>
          <p:spPr>
            <a:xfrm>
              <a:off x="7215206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 flipV="1">
              <a:off x="7572396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6929454" y="3071810"/>
              <a:ext cx="7232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2,58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7572396" y="2500306"/>
              <a:ext cx="374650" cy="493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6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5929322" y="2500306"/>
              <a:ext cx="55015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lang="ru-RU" sz="16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7000892" y="2500306"/>
              <a:ext cx="5164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min</a:t>
              </a:r>
              <a:endParaRPr lang="ru-RU" sz="16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875984" name="Object 16"/>
          <p:cNvGraphicFramePr>
            <a:graphicFrameLocks noChangeAspect="1"/>
          </p:cNvGraphicFramePr>
          <p:nvPr/>
        </p:nvGraphicFramePr>
        <p:xfrm>
          <a:off x="4000496" y="571480"/>
          <a:ext cx="3252787" cy="571500"/>
        </p:xfrm>
        <a:graphic>
          <a:graphicData uri="http://schemas.openxmlformats.org/presentationml/2006/ole">
            <p:oleObj spid="_x0000_s1875984" name="Формула" r:id="rId9" imgW="1333440" imgH="228600" progId="Equation.3">
              <p:embed/>
            </p:oleObj>
          </a:graphicData>
        </a:graphic>
      </p:graphicFrame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75985" name="Object 17"/>
          <p:cNvGraphicFramePr>
            <a:graphicFrameLocks noChangeAspect="1"/>
          </p:cNvGraphicFramePr>
          <p:nvPr/>
        </p:nvGraphicFramePr>
        <p:xfrm>
          <a:off x="357158" y="6143644"/>
          <a:ext cx="3582987" cy="511175"/>
        </p:xfrm>
        <a:graphic>
          <a:graphicData uri="http://schemas.openxmlformats.org/presentationml/2006/ole">
            <p:oleObj spid="_x0000_s1875985" name="Формула" r:id="rId10" imgW="1511280" imgH="215640" progId="Equation.3">
              <p:embed/>
            </p:oleObj>
          </a:graphicData>
        </a:graphic>
      </p:graphicFrame>
      <p:graphicFrame>
        <p:nvGraphicFramePr>
          <p:cNvPr id="4" name="Object 18"/>
          <p:cNvGraphicFramePr>
            <a:graphicFrameLocks noChangeAspect="1"/>
          </p:cNvGraphicFramePr>
          <p:nvPr/>
        </p:nvGraphicFramePr>
        <p:xfrm>
          <a:off x="4418013" y="6143625"/>
          <a:ext cx="3462337" cy="511175"/>
        </p:xfrm>
        <a:graphic>
          <a:graphicData uri="http://schemas.openxmlformats.org/presentationml/2006/ole">
            <p:oleObj spid="_x0000_s1875986" name="Формула" r:id="rId11" imgW="1460160" imgH="215640" progId="Equation.3">
              <p:embed/>
            </p:oleObj>
          </a:graphicData>
        </a:graphic>
      </p:graphicFrame>
      <p:graphicFrame>
        <p:nvGraphicFramePr>
          <p:cNvPr id="1875987" name="Object 19"/>
          <p:cNvGraphicFramePr>
            <a:graphicFrameLocks noChangeAspect="1"/>
          </p:cNvGraphicFramePr>
          <p:nvPr/>
        </p:nvGraphicFramePr>
        <p:xfrm>
          <a:off x="7358082" y="5357826"/>
          <a:ext cx="722312" cy="481013"/>
        </p:xfrm>
        <a:graphic>
          <a:graphicData uri="http://schemas.openxmlformats.org/presentationml/2006/ole">
            <p:oleObj spid="_x0000_s1875987" name="Формула" r:id="rId12" imgW="304560" imgH="203040" progId="Equation.3">
              <p:embed/>
            </p:oleObj>
          </a:graphicData>
        </a:graphic>
      </p:graphicFrame>
      <p:graphicFrame>
        <p:nvGraphicFramePr>
          <p:cNvPr id="1875988" name="Object 20"/>
          <p:cNvGraphicFramePr>
            <a:graphicFrameLocks noChangeAspect="1"/>
          </p:cNvGraphicFramePr>
          <p:nvPr/>
        </p:nvGraphicFramePr>
        <p:xfrm>
          <a:off x="7500958" y="4786322"/>
          <a:ext cx="992188" cy="481013"/>
        </p:xfrm>
        <a:graphic>
          <a:graphicData uri="http://schemas.openxmlformats.org/presentationml/2006/ole">
            <p:oleObj spid="_x0000_s1875988" name="Формула" r:id="rId13" imgW="4190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subSp spid="_x0000_s187597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subSp spid="_x0000_s187597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>
                                            <p:subSp spid="_x0000_s18759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>
                                            <p:subSp spid="_x0000_s187597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18759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8">
                                            <p:subSp spid="_x0000_s187597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4) Найти промежутки выпуклости графика функции и точки перегиба: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857224" y="1428736"/>
          <a:ext cx="2395537" cy="503237"/>
        </p:xfrm>
        <a:graphic>
          <a:graphicData uri="http://schemas.openxmlformats.org/presentationml/2006/ole">
            <p:oleObj spid="_x0000_s1876994" name="Формула" r:id="rId3" imgW="965160" imgH="20304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57224" y="2071678"/>
          <a:ext cx="1703388" cy="433388"/>
        </p:xfrm>
        <a:graphic>
          <a:graphicData uri="http://schemas.openxmlformats.org/presentationml/2006/ole">
            <p:oleObj spid="_x0000_s1876995" name="Формула" r:id="rId4" imgW="698400" imgH="17748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857224" y="2643182"/>
          <a:ext cx="1003907" cy="500066"/>
        </p:xfrm>
        <a:graphic>
          <a:graphicData uri="http://schemas.openxmlformats.org/presentationml/2006/ole">
            <p:oleObj spid="_x0000_s1876996" name="Формула" r:id="rId5" imgW="355320" imgH="17748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357158" y="4714884"/>
          <a:ext cx="6459537" cy="785813"/>
        </p:xfrm>
        <a:graphic>
          <a:graphicData uri="http://schemas.openxmlformats.org/presentationml/2006/ole">
            <p:oleObj spid="_x0000_s1876998" name="Формула" r:id="rId6" imgW="2082600" imgH="253800" progId="Equation.3">
              <p:embed/>
            </p:oleObj>
          </a:graphicData>
        </a:graphic>
      </p:graphicFrame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1" name="Группа 30"/>
          <p:cNvGrpSpPr/>
          <p:nvPr/>
        </p:nvGrpSpPr>
        <p:grpSpPr>
          <a:xfrm>
            <a:off x="642910" y="3214686"/>
            <a:ext cx="3179779" cy="1641480"/>
            <a:chOff x="428596" y="4357694"/>
            <a:chExt cx="3179779" cy="1641480"/>
          </a:xfrm>
        </p:grpSpPr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2786050" y="4357694"/>
              <a:ext cx="82232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′′(</a:t>
              </a:r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6" name="Группа 31"/>
            <p:cNvGrpSpPr/>
            <p:nvPr/>
          </p:nvGrpSpPr>
          <p:grpSpPr>
            <a:xfrm>
              <a:off x="428596" y="4500570"/>
              <a:ext cx="3128962" cy="1109663"/>
              <a:chOff x="395288" y="4184650"/>
              <a:chExt cx="3128962" cy="1109663"/>
            </a:xfrm>
          </p:grpSpPr>
          <p:grpSp>
            <p:nvGrpSpPr>
              <p:cNvPr id="40" name="Группа 30"/>
              <p:cNvGrpSpPr>
                <a:grpSpLocks/>
              </p:cNvGrpSpPr>
              <p:nvPr/>
            </p:nvGrpSpPr>
            <p:grpSpPr bwMode="auto">
              <a:xfrm>
                <a:off x="395288" y="4470846"/>
                <a:ext cx="3128962" cy="677689"/>
                <a:chOff x="395536" y="4472533"/>
                <a:chExt cx="3129234" cy="677689"/>
              </a:xfrm>
            </p:grpSpPr>
            <p:cxnSp>
              <p:nvCxnSpPr>
                <p:cNvPr id="45" name="Прямая со стрелкой 44"/>
                <p:cNvCxnSpPr/>
                <p:nvPr/>
              </p:nvCxnSpPr>
              <p:spPr>
                <a:xfrm>
                  <a:off x="395536" y="4688378"/>
                  <a:ext cx="2808531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6" name="Овал 45"/>
                <p:cNvSpPr/>
                <p:nvPr/>
              </p:nvSpPr>
              <p:spPr>
                <a:xfrm>
                  <a:off x="1619604" y="4616958"/>
                  <a:ext cx="144476" cy="14283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47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1547664" y="4688557"/>
                  <a:ext cx="33858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sz="2400" i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8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3203848" y="4472533"/>
                  <a:ext cx="32092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 dirty="0">
                      <a:latin typeface="Times New Roman" pitchFamily="18" charset="0"/>
                      <a:cs typeface="Times New Roman" pitchFamily="18" charset="0"/>
                    </a:rPr>
                    <a:t>х</a:t>
                  </a:r>
                  <a:endParaRPr lang="ru-RU" sz="2400" i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1" name="TextBox 40"/>
              <p:cNvSpPr txBox="1">
                <a:spLocks noChangeArrowheads="1"/>
              </p:cNvSpPr>
              <p:nvPr/>
            </p:nvSpPr>
            <p:spPr bwMode="auto">
              <a:xfrm>
                <a:off x="2803525" y="4832350"/>
                <a:ext cx="688975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f (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Box 41"/>
              <p:cNvSpPr txBox="1">
                <a:spLocks noChangeArrowheads="1"/>
              </p:cNvSpPr>
              <p:nvPr/>
            </p:nvSpPr>
            <p:spPr bwMode="auto">
              <a:xfrm>
                <a:off x="895354" y="4184650"/>
                <a:ext cx="352425" cy="492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endParaRPr lang="ru-RU" sz="2600" b="1" baseline="-25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2252676" y="4256088"/>
                <a:ext cx="374650" cy="492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2600" b="1" i="1" baseline="-25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Дуга 43"/>
              <p:cNvSpPr/>
              <p:nvPr/>
            </p:nvSpPr>
            <p:spPr>
              <a:xfrm rot="5400000">
                <a:off x="2001056" y="4436270"/>
                <a:ext cx="865188" cy="647700"/>
              </a:xfrm>
              <a:prstGeom prst="arc">
                <a:avLst>
                  <a:gd name="adj1" fmla="val 17442194"/>
                  <a:gd name="adj2" fmla="val 4144506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7" name="Дуга 36"/>
            <p:cNvSpPr/>
            <p:nvPr/>
          </p:nvSpPr>
          <p:spPr>
            <a:xfrm rot="5400000" flipH="1">
              <a:off x="646085" y="5283212"/>
              <a:ext cx="784225" cy="647700"/>
            </a:xfrm>
            <a:prstGeom prst="arc">
              <a:avLst>
                <a:gd name="adj1" fmla="val 17442194"/>
                <a:gd name="adj2" fmla="val 4144506"/>
              </a:avLst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aphicFrame>
        <p:nvGraphicFramePr>
          <p:cNvPr id="1876999" name="Object 7"/>
          <p:cNvGraphicFramePr>
            <a:graphicFrameLocks noChangeAspect="1"/>
          </p:cNvGraphicFramePr>
          <p:nvPr/>
        </p:nvGraphicFramePr>
        <p:xfrm>
          <a:off x="714348" y="5786454"/>
          <a:ext cx="2800350" cy="511175"/>
        </p:xfrm>
        <a:graphic>
          <a:graphicData uri="http://schemas.openxmlformats.org/presentationml/2006/ole">
            <p:oleObj spid="_x0000_s1876999" name="Формула" r:id="rId7" imgW="1180800" imgH="215640" progId="Equation.3">
              <p:embed/>
            </p:oleObj>
          </a:graphicData>
        </a:graphic>
      </p:graphicFrame>
      <p:graphicFrame>
        <p:nvGraphicFramePr>
          <p:cNvPr id="1877000" name="Object 8"/>
          <p:cNvGraphicFramePr>
            <a:graphicFrameLocks noChangeAspect="1"/>
          </p:cNvGraphicFramePr>
          <p:nvPr/>
        </p:nvGraphicFramePr>
        <p:xfrm>
          <a:off x="6929454" y="4786322"/>
          <a:ext cx="428628" cy="597825"/>
        </p:xfrm>
        <a:graphic>
          <a:graphicData uri="http://schemas.openxmlformats.org/presentationml/2006/ole">
            <p:oleObj spid="_x0000_s1877000" name="Формула" r:id="rId8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subSp spid="_x0000_s187699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subSp spid="_x0000_s187699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>
                                            <p:subSp spid="_x0000_s187699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187699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5) Таблица дополнительных значений: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357158" y="928670"/>
          <a:ext cx="8286806" cy="2214578"/>
        </p:xfrm>
        <a:graphic>
          <a:graphicData uri="http://schemas.openxmlformats.org/drawingml/2006/table">
            <a:tbl>
              <a:tblPr/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1008282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296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74630" name="Object 6"/>
          <p:cNvGraphicFramePr>
            <a:graphicFrameLocks noChangeAspect="1"/>
          </p:cNvGraphicFramePr>
          <p:nvPr/>
        </p:nvGraphicFramePr>
        <p:xfrm>
          <a:off x="428596" y="3429000"/>
          <a:ext cx="1146175" cy="457200"/>
        </p:xfrm>
        <a:graphic>
          <a:graphicData uri="http://schemas.openxmlformats.org/presentationml/2006/ole">
            <p:oleObj spid="_x0000_s2074630" name="Формула" r:id="rId3" imgW="507960" imgH="203040" progId="Equation.3">
              <p:embed/>
            </p:oleObj>
          </a:graphicData>
        </a:graphic>
      </p:graphicFrame>
      <p:graphicFrame>
        <p:nvGraphicFramePr>
          <p:cNvPr id="2074631" name="Object 7"/>
          <p:cNvGraphicFramePr>
            <a:graphicFrameLocks noChangeAspect="1"/>
          </p:cNvGraphicFramePr>
          <p:nvPr/>
        </p:nvGraphicFramePr>
        <p:xfrm>
          <a:off x="2714612" y="2285992"/>
          <a:ext cx="515938" cy="400050"/>
        </p:xfrm>
        <a:graphic>
          <a:graphicData uri="http://schemas.openxmlformats.org/presentationml/2006/ole">
            <p:oleObj spid="_x0000_s2074631" name="Формула" r:id="rId4" imgW="228600" imgH="177480" progId="Equation.3">
              <p:embed/>
            </p:oleObj>
          </a:graphicData>
        </a:graphic>
      </p:graphicFrame>
      <p:graphicFrame>
        <p:nvGraphicFramePr>
          <p:cNvPr id="2074632" name="Object 8"/>
          <p:cNvGraphicFramePr>
            <a:graphicFrameLocks noChangeAspect="1"/>
          </p:cNvGraphicFramePr>
          <p:nvPr/>
        </p:nvGraphicFramePr>
        <p:xfrm>
          <a:off x="4329113" y="2357438"/>
          <a:ext cx="287337" cy="400050"/>
        </p:xfrm>
        <a:graphic>
          <a:graphicData uri="http://schemas.openxmlformats.org/presentationml/2006/ole">
            <p:oleObj spid="_x0000_s2074632" name="Формула" r:id="rId5" imgW="126720" imgH="177480" progId="Equation.3">
              <p:embed/>
            </p:oleObj>
          </a:graphicData>
        </a:graphic>
      </p:graphicFrame>
      <p:graphicFrame>
        <p:nvGraphicFramePr>
          <p:cNvPr id="2074633" name="Object 9"/>
          <p:cNvGraphicFramePr>
            <a:graphicFrameLocks noChangeAspect="1"/>
          </p:cNvGraphicFramePr>
          <p:nvPr/>
        </p:nvGraphicFramePr>
        <p:xfrm>
          <a:off x="5857884" y="2357430"/>
          <a:ext cx="287337" cy="400050"/>
        </p:xfrm>
        <a:graphic>
          <a:graphicData uri="http://schemas.openxmlformats.org/presentationml/2006/ole">
            <p:oleObj spid="_x0000_s2074633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2074634" name="Object 10"/>
          <p:cNvGraphicFramePr>
            <a:graphicFrameLocks noChangeAspect="1"/>
          </p:cNvGraphicFramePr>
          <p:nvPr/>
        </p:nvGraphicFramePr>
        <p:xfrm>
          <a:off x="7358082" y="2357430"/>
          <a:ext cx="287337" cy="400050"/>
        </p:xfrm>
        <a:graphic>
          <a:graphicData uri="http://schemas.openxmlformats.org/presentationml/2006/ole">
            <p:oleObj spid="_x0000_s2074634" name="Формула" r:id="rId7" imgW="126720" imgH="177480" progId="Equation.3">
              <p:embed/>
            </p:oleObj>
          </a:graphicData>
        </a:graphic>
      </p:graphicFrame>
      <p:graphicFrame>
        <p:nvGraphicFramePr>
          <p:cNvPr id="2074635" name="Object 11"/>
          <p:cNvGraphicFramePr>
            <a:graphicFrameLocks noChangeAspect="1"/>
          </p:cNvGraphicFramePr>
          <p:nvPr/>
        </p:nvGraphicFramePr>
        <p:xfrm>
          <a:off x="4929190" y="2428868"/>
          <a:ext cx="557218" cy="369767"/>
        </p:xfrm>
        <a:graphic>
          <a:graphicData uri="http://schemas.openxmlformats.org/presentationml/2006/ole">
            <p:oleObj spid="_x0000_s2074635" name="Формула" r:id="rId8" imgW="304560" imgH="203040" progId="Equation.3">
              <p:embed/>
            </p:oleObj>
          </a:graphicData>
        </a:graphic>
      </p:graphicFrame>
      <p:graphicFrame>
        <p:nvGraphicFramePr>
          <p:cNvPr id="2074636" name="Object 12"/>
          <p:cNvGraphicFramePr>
            <a:graphicFrameLocks noChangeAspect="1"/>
          </p:cNvGraphicFramePr>
          <p:nvPr/>
        </p:nvGraphicFramePr>
        <p:xfrm>
          <a:off x="6429389" y="2419476"/>
          <a:ext cx="714380" cy="344626"/>
        </p:xfrm>
        <a:graphic>
          <a:graphicData uri="http://schemas.openxmlformats.org/presentationml/2006/ole">
            <p:oleObj spid="_x0000_s2074636" name="Формула" r:id="rId9" imgW="419040" imgH="203040" progId="Equation.3">
              <p:embed/>
            </p:oleObj>
          </a:graphicData>
        </a:graphic>
      </p:graphicFrame>
      <p:graphicFrame>
        <p:nvGraphicFramePr>
          <p:cNvPr id="2074637" name="Object 13"/>
          <p:cNvGraphicFramePr>
            <a:graphicFrameLocks noChangeAspect="1"/>
          </p:cNvGraphicFramePr>
          <p:nvPr/>
        </p:nvGraphicFramePr>
        <p:xfrm>
          <a:off x="428596" y="4143380"/>
          <a:ext cx="1403350" cy="457200"/>
        </p:xfrm>
        <a:graphic>
          <a:graphicData uri="http://schemas.openxmlformats.org/presentationml/2006/ole">
            <p:oleObj spid="_x0000_s2074637" name="Формула" r:id="rId10" imgW="622080" imgH="203040" progId="Equation.3">
              <p:embed/>
            </p:oleObj>
          </a:graphicData>
        </a:graphic>
      </p:graphicFrame>
      <p:graphicFrame>
        <p:nvGraphicFramePr>
          <p:cNvPr id="2074638" name="Object 14"/>
          <p:cNvGraphicFramePr>
            <a:graphicFrameLocks noChangeAspect="1"/>
          </p:cNvGraphicFramePr>
          <p:nvPr/>
        </p:nvGraphicFramePr>
        <p:xfrm>
          <a:off x="385763" y="4929188"/>
          <a:ext cx="1231900" cy="457200"/>
        </p:xfrm>
        <a:graphic>
          <a:graphicData uri="http://schemas.openxmlformats.org/presentationml/2006/ole">
            <p:oleObj spid="_x0000_s2074638" name="Формула" r:id="rId11" imgW="545760" imgH="203040" progId="Equation.3">
              <p:embed/>
            </p:oleObj>
          </a:graphicData>
        </a:graphic>
      </p:graphicFrame>
      <p:graphicFrame>
        <p:nvGraphicFramePr>
          <p:cNvPr id="2074639" name="Object 15"/>
          <p:cNvGraphicFramePr>
            <a:graphicFrameLocks noChangeAspect="1"/>
          </p:cNvGraphicFramePr>
          <p:nvPr/>
        </p:nvGraphicFramePr>
        <p:xfrm>
          <a:off x="428596" y="5715016"/>
          <a:ext cx="973138" cy="457200"/>
        </p:xfrm>
        <a:graphic>
          <a:graphicData uri="http://schemas.openxmlformats.org/presentationml/2006/ole">
            <p:oleObj spid="_x0000_s2074639" name="Формула" r:id="rId12" imgW="4316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5) Таблица дополнительных значений: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357158" y="928670"/>
          <a:ext cx="8286806" cy="2214578"/>
        </p:xfrm>
        <a:graphic>
          <a:graphicData uri="http://schemas.openxmlformats.org/drawingml/2006/table">
            <a:tbl>
              <a:tblPr/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1008282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296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78022" name="Object 6"/>
          <p:cNvGraphicFramePr>
            <a:graphicFrameLocks noChangeAspect="1"/>
          </p:cNvGraphicFramePr>
          <p:nvPr/>
        </p:nvGraphicFramePr>
        <p:xfrm>
          <a:off x="500034" y="3286124"/>
          <a:ext cx="5897563" cy="542925"/>
        </p:xfrm>
        <a:graphic>
          <a:graphicData uri="http://schemas.openxmlformats.org/presentationml/2006/ole">
            <p:oleObj spid="_x0000_s1878022" name="Формула" r:id="rId3" imgW="2616120" imgH="241200" progId="Equation.3">
              <p:embed/>
            </p:oleObj>
          </a:graphicData>
        </a:graphic>
      </p:graphicFrame>
      <p:graphicFrame>
        <p:nvGraphicFramePr>
          <p:cNvPr id="1878023" name="Object 7"/>
          <p:cNvGraphicFramePr>
            <a:graphicFrameLocks noChangeAspect="1"/>
          </p:cNvGraphicFramePr>
          <p:nvPr/>
        </p:nvGraphicFramePr>
        <p:xfrm>
          <a:off x="500034" y="4214818"/>
          <a:ext cx="7615238" cy="542925"/>
        </p:xfrm>
        <a:graphic>
          <a:graphicData uri="http://schemas.openxmlformats.org/presentationml/2006/ole">
            <p:oleObj spid="_x0000_s1878023" name="Формула" r:id="rId4" imgW="3377880" imgH="241200" progId="Equation.3">
              <p:embed/>
            </p:oleObj>
          </a:graphicData>
        </a:graphic>
      </p:graphicFrame>
      <p:graphicFrame>
        <p:nvGraphicFramePr>
          <p:cNvPr id="1878024" name="Object 8"/>
          <p:cNvGraphicFramePr>
            <a:graphicFrameLocks noChangeAspect="1"/>
          </p:cNvGraphicFramePr>
          <p:nvPr/>
        </p:nvGraphicFramePr>
        <p:xfrm>
          <a:off x="500034" y="5786454"/>
          <a:ext cx="4237038" cy="514350"/>
        </p:xfrm>
        <a:graphic>
          <a:graphicData uri="http://schemas.openxmlformats.org/presentationml/2006/ole">
            <p:oleObj spid="_x0000_s1878024" name="Формула" r:id="rId5" imgW="1879560" imgH="228600" progId="Equation.3">
              <p:embed/>
            </p:oleObj>
          </a:graphicData>
        </a:graphic>
      </p:graphicFrame>
      <p:graphicFrame>
        <p:nvGraphicFramePr>
          <p:cNvPr id="1878025" name="Object 9"/>
          <p:cNvGraphicFramePr>
            <a:graphicFrameLocks noChangeAspect="1"/>
          </p:cNvGraphicFramePr>
          <p:nvPr/>
        </p:nvGraphicFramePr>
        <p:xfrm>
          <a:off x="500034" y="5000636"/>
          <a:ext cx="6526212" cy="542925"/>
        </p:xfrm>
        <a:graphic>
          <a:graphicData uri="http://schemas.openxmlformats.org/presentationml/2006/ole">
            <p:oleObj spid="_x0000_s1878025" name="Формула" r:id="rId6" imgW="2895480" imgH="241200" progId="Equation.3">
              <p:embed/>
            </p:oleObj>
          </a:graphicData>
        </a:graphic>
      </p:graphicFrame>
      <p:graphicFrame>
        <p:nvGraphicFramePr>
          <p:cNvPr id="1878026" name="Object 10"/>
          <p:cNvGraphicFramePr>
            <a:graphicFrameLocks noChangeAspect="1"/>
          </p:cNvGraphicFramePr>
          <p:nvPr/>
        </p:nvGraphicFramePr>
        <p:xfrm>
          <a:off x="2714612" y="2357430"/>
          <a:ext cx="515938" cy="400050"/>
        </p:xfrm>
        <a:graphic>
          <a:graphicData uri="http://schemas.openxmlformats.org/presentationml/2006/ole">
            <p:oleObj spid="_x0000_s1878026" name="Формула" r:id="rId7" imgW="228600" imgH="177480" progId="Equation.3">
              <p:embed/>
            </p:oleObj>
          </a:graphicData>
        </a:graphic>
      </p:graphicFrame>
      <p:graphicFrame>
        <p:nvGraphicFramePr>
          <p:cNvPr id="1878027" name="Object 11"/>
          <p:cNvGraphicFramePr>
            <a:graphicFrameLocks noChangeAspect="1"/>
          </p:cNvGraphicFramePr>
          <p:nvPr/>
        </p:nvGraphicFramePr>
        <p:xfrm>
          <a:off x="4357686" y="2285992"/>
          <a:ext cx="287337" cy="400050"/>
        </p:xfrm>
        <a:graphic>
          <a:graphicData uri="http://schemas.openxmlformats.org/presentationml/2006/ole">
            <p:oleObj spid="_x0000_s1878027" name="Формула" r:id="rId8" imgW="126720" imgH="177480" progId="Equation.3">
              <p:embed/>
            </p:oleObj>
          </a:graphicData>
        </a:graphic>
      </p:graphicFrame>
      <p:graphicFrame>
        <p:nvGraphicFramePr>
          <p:cNvPr id="1878028" name="Object 12"/>
          <p:cNvGraphicFramePr>
            <a:graphicFrameLocks noChangeAspect="1"/>
          </p:cNvGraphicFramePr>
          <p:nvPr/>
        </p:nvGraphicFramePr>
        <p:xfrm>
          <a:off x="7358082" y="2357430"/>
          <a:ext cx="287337" cy="400050"/>
        </p:xfrm>
        <a:graphic>
          <a:graphicData uri="http://schemas.openxmlformats.org/presentationml/2006/ole">
            <p:oleObj spid="_x0000_s1878028" name="Формула" r:id="rId9" imgW="126720" imgH="177480" progId="Equation.3">
              <p:embed/>
            </p:oleObj>
          </a:graphicData>
        </a:graphic>
      </p:graphicFrame>
      <p:graphicFrame>
        <p:nvGraphicFramePr>
          <p:cNvPr id="1878029" name="Object 13"/>
          <p:cNvGraphicFramePr>
            <a:graphicFrameLocks noChangeAspect="1"/>
          </p:cNvGraphicFramePr>
          <p:nvPr/>
        </p:nvGraphicFramePr>
        <p:xfrm>
          <a:off x="5857884" y="2357430"/>
          <a:ext cx="287337" cy="400050"/>
        </p:xfrm>
        <a:graphic>
          <a:graphicData uri="http://schemas.openxmlformats.org/presentationml/2006/ole">
            <p:oleObj spid="_x0000_s1878029" name="Формула" r:id="rId10" imgW="126720" imgH="177480" progId="Equation.3">
              <p:embed/>
            </p:oleObj>
          </a:graphicData>
        </a:graphic>
      </p:graphicFrame>
      <p:graphicFrame>
        <p:nvGraphicFramePr>
          <p:cNvPr id="1878030" name="Object 14"/>
          <p:cNvGraphicFramePr>
            <a:graphicFrameLocks noChangeAspect="1"/>
          </p:cNvGraphicFramePr>
          <p:nvPr/>
        </p:nvGraphicFramePr>
        <p:xfrm>
          <a:off x="8143900" y="2357430"/>
          <a:ext cx="287338" cy="400050"/>
        </p:xfrm>
        <a:graphic>
          <a:graphicData uri="http://schemas.openxmlformats.org/presentationml/2006/ole">
            <p:oleObj spid="_x0000_s1878030" name="Формула" r:id="rId11" imgW="126720" imgH="177480" progId="Equation.3">
              <p:embed/>
            </p:oleObj>
          </a:graphicData>
        </a:graphic>
      </p:graphicFrame>
      <p:graphicFrame>
        <p:nvGraphicFramePr>
          <p:cNvPr id="1878031" name="Object 15"/>
          <p:cNvGraphicFramePr>
            <a:graphicFrameLocks noChangeAspect="1"/>
          </p:cNvGraphicFramePr>
          <p:nvPr/>
        </p:nvGraphicFramePr>
        <p:xfrm>
          <a:off x="5000628" y="2357430"/>
          <a:ext cx="557212" cy="369888"/>
        </p:xfrm>
        <a:graphic>
          <a:graphicData uri="http://schemas.openxmlformats.org/presentationml/2006/ole">
            <p:oleObj spid="_x0000_s1878031" name="Формула" r:id="rId12" imgW="304560" imgH="203040" progId="Equation.3">
              <p:embed/>
            </p:oleObj>
          </a:graphicData>
        </a:graphic>
      </p:graphicFrame>
      <p:graphicFrame>
        <p:nvGraphicFramePr>
          <p:cNvPr id="1878032" name="Object 16"/>
          <p:cNvGraphicFramePr>
            <a:graphicFrameLocks noChangeAspect="1"/>
          </p:cNvGraphicFramePr>
          <p:nvPr/>
        </p:nvGraphicFramePr>
        <p:xfrm>
          <a:off x="6357950" y="2428868"/>
          <a:ext cx="765175" cy="369887"/>
        </p:xfrm>
        <a:graphic>
          <a:graphicData uri="http://schemas.openxmlformats.org/presentationml/2006/ole">
            <p:oleObj spid="_x0000_s1878032" name="Формула" r:id="rId13" imgW="419040" imgH="203040" progId="Equation.3">
              <p:embed/>
            </p:oleObj>
          </a:graphicData>
        </a:graphic>
      </p:graphicFrame>
      <p:graphicFrame>
        <p:nvGraphicFramePr>
          <p:cNvPr id="1878033" name="Object 17"/>
          <p:cNvGraphicFramePr>
            <a:graphicFrameLocks noChangeAspect="1"/>
          </p:cNvGraphicFramePr>
          <p:nvPr/>
        </p:nvGraphicFramePr>
        <p:xfrm>
          <a:off x="1142976" y="2357430"/>
          <a:ext cx="688975" cy="371475"/>
        </p:xfrm>
        <a:graphic>
          <a:graphicData uri="http://schemas.openxmlformats.org/presentationml/2006/ole">
            <p:oleObj spid="_x0000_s1878033" name="Формула" r:id="rId14" imgW="304560" imgH="164880" progId="Equation.3">
              <p:embed/>
            </p:oleObj>
          </a:graphicData>
        </a:graphic>
      </p:graphicFrame>
      <p:graphicFrame>
        <p:nvGraphicFramePr>
          <p:cNvPr id="1878034" name="Object 18"/>
          <p:cNvGraphicFramePr>
            <a:graphicFrameLocks noChangeAspect="1"/>
          </p:cNvGraphicFramePr>
          <p:nvPr/>
        </p:nvGraphicFramePr>
        <p:xfrm>
          <a:off x="1785918" y="2786058"/>
          <a:ext cx="875106" cy="331619"/>
        </p:xfrm>
        <a:graphic>
          <a:graphicData uri="http://schemas.openxmlformats.org/presentationml/2006/ole">
            <p:oleObj spid="_x0000_s1878034" name="Формула" r:id="rId15" imgW="533160" imgH="203040" progId="Equation.3">
              <p:embed/>
            </p:oleObj>
          </a:graphicData>
        </a:graphic>
      </p:graphicFrame>
      <p:graphicFrame>
        <p:nvGraphicFramePr>
          <p:cNvPr id="1878035" name="Object 19"/>
          <p:cNvGraphicFramePr>
            <a:graphicFrameLocks noChangeAspect="1"/>
          </p:cNvGraphicFramePr>
          <p:nvPr/>
        </p:nvGraphicFramePr>
        <p:xfrm>
          <a:off x="3348038" y="2786063"/>
          <a:ext cx="750887" cy="331787"/>
        </p:xfrm>
        <a:graphic>
          <a:graphicData uri="http://schemas.openxmlformats.org/presentationml/2006/ole">
            <p:oleObj spid="_x0000_s1878035" name="Формула" r:id="rId16" imgW="4572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6) График функции: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Рисунок 8"/>
          <p:cNvPicPr/>
          <p:nvPr/>
        </p:nvPicPr>
        <p:blipFill>
          <a:blip r:embed="rId2" cstate="print"/>
          <a:srcRect l="23268" t="14345" r="18866"/>
          <a:stretch>
            <a:fillRect/>
          </a:stretch>
        </p:blipFill>
        <p:spPr>
          <a:xfrm>
            <a:off x="1857356" y="928670"/>
            <a:ext cx="5192572" cy="5643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571604" y="3143248"/>
          <a:ext cx="5226050" cy="1000125"/>
        </p:xfrm>
        <a:graphic>
          <a:graphicData uri="http://schemas.openxmlformats.org/presentationml/2006/ole">
            <p:oleObj spid="_x0000_s1882114" name="Формула" r:id="rId3" imgW="1193760" imgH="228600" progId="Equation.3">
              <p:embed/>
            </p:oleObj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67732" cy="2214578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>Задание для самостоятельного решения</a:t>
            </a:r>
            <a:b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Исследовать функцию с помощью производной и построить её график</a:t>
            </a:r>
            <a:endParaRPr lang="ru-RU" sz="22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25624</TotalTime>
  <Words>223</Words>
  <Application>Microsoft Office PowerPoint</Application>
  <PresentationFormat>Экран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Эркер</vt:lpstr>
      <vt:lpstr>Формула</vt:lpstr>
      <vt:lpstr>Исследование функции с помощью производной и построение ее графика</vt:lpstr>
      <vt:lpstr>Общая схема исследования</vt:lpstr>
      <vt:lpstr>Задание: Исследовать функцию с помощью производной и построить её график</vt:lpstr>
      <vt:lpstr>Слайд 4</vt:lpstr>
      <vt:lpstr>Слайд 5</vt:lpstr>
      <vt:lpstr>Слайд 6</vt:lpstr>
      <vt:lpstr>Слайд 7</vt:lpstr>
      <vt:lpstr>Слайд 8</vt:lpstr>
      <vt:lpstr>Задание для самостоятельного решения   Исследовать функцию с помощью производной и построить её график</vt:lpstr>
      <vt:lpstr>Домашнее задание: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1721</cp:revision>
  <dcterms:created xsi:type="dcterms:W3CDTF">2014-02-06T11:08:09Z</dcterms:created>
  <dcterms:modified xsi:type="dcterms:W3CDTF">2022-01-28T07:06:14Z</dcterms:modified>
</cp:coreProperties>
</file>