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66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57" r:id="rId12"/>
    <p:sldId id="258" r:id="rId13"/>
    <p:sldId id="260" r:id="rId14"/>
    <p:sldId id="261" r:id="rId15"/>
    <p:sldId id="262" r:id="rId16"/>
    <p:sldId id="263" r:id="rId17"/>
    <p:sldId id="268" r:id="rId18"/>
    <p:sldId id="269" r:id="rId19"/>
    <p:sldId id="267" r:id="rId20"/>
    <p:sldId id="278" r:id="rId21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pos="242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EB"/>
    <a:srgbClr val="EEE9E9"/>
    <a:srgbClr val="EBFFEB"/>
    <a:srgbClr val="F7F9F1"/>
    <a:srgbClr val="00542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668" autoAdjust="0"/>
    <p:restoredTop sz="94660"/>
  </p:normalViewPr>
  <p:slideViewPr>
    <p:cSldViewPr>
      <p:cViewPr varScale="1">
        <p:scale>
          <a:sx n="115" d="100"/>
          <a:sy n="115" d="100"/>
        </p:scale>
        <p:origin x="-408" y="-102"/>
      </p:cViewPr>
      <p:guideLst>
        <p:guide orient="horz" pos="1620"/>
        <p:guide pos="2880"/>
        <p:guide pos="2426"/>
      </p:guideLst>
    </p:cSldViewPr>
  </p:slideViewPr>
  <p:notesTextViewPr>
    <p:cViewPr>
      <p:scale>
        <a:sx n="20" d="100"/>
        <a:sy n="2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6195EC-EF3D-4BFB-BECE-28AABC1314A7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6F7074-9FF3-4890-82F5-B29ED864F4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65576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5E972-3531-47DE-AD0B-288F951ADEDA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2563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5E972-3531-47DE-AD0B-288F951ADEDA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25632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5E972-3531-47DE-AD0B-288F951ADEDA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2563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5E972-3531-47DE-AD0B-288F951ADEDA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2563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5E972-3531-47DE-AD0B-288F951ADEDA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25632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5E972-3531-47DE-AD0B-288F951ADEDA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25632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5E972-3531-47DE-AD0B-288F951ADEDA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25632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5E972-3531-47DE-AD0B-288F951ADEDA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25632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5E972-3531-47DE-AD0B-288F951ADEDA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2563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8.png"/><Relationship Id="rId18" Type="http://schemas.openxmlformats.org/officeDocument/2006/relationships/image" Target="../media/image93.png"/><Relationship Id="rId26" Type="http://schemas.openxmlformats.org/officeDocument/2006/relationships/image" Target="../media/image69.png"/><Relationship Id="rId39" Type="http://schemas.openxmlformats.org/officeDocument/2006/relationships/image" Target="../media/image103.png"/><Relationship Id="rId3" Type="http://schemas.openxmlformats.org/officeDocument/2006/relationships/image" Target="../media/image78.png"/><Relationship Id="rId21" Type="http://schemas.openxmlformats.org/officeDocument/2006/relationships/image" Target="../media/image94.png"/><Relationship Id="rId34" Type="http://schemas.openxmlformats.org/officeDocument/2006/relationships/image" Target="../media/image98.png"/><Relationship Id="rId42" Type="http://schemas.openxmlformats.org/officeDocument/2006/relationships/image" Target="../media/image106.png"/><Relationship Id="rId47" Type="http://schemas.openxmlformats.org/officeDocument/2006/relationships/image" Target="../media/image111.png"/><Relationship Id="rId50" Type="http://schemas.openxmlformats.org/officeDocument/2006/relationships/image" Target="../media/image114.png"/><Relationship Id="rId7" Type="http://schemas.openxmlformats.org/officeDocument/2006/relationships/image" Target="../media/image82.png"/><Relationship Id="rId12" Type="http://schemas.openxmlformats.org/officeDocument/2006/relationships/image" Target="../media/image87.png"/><Relationship Id="rId17" Type="http://schemas.openxmlformats.org/officeDocument/2006/relationships/image" Target="../media/image92.png"/><Relationship Id="rId25" Type="http://schemas.openxmlformats.org/officeDocument/2006/relationships/image" Target="../media/image68.png"/><Relationship Id="rId33" Type="http://schemas.openxmlformats.org/officeDocument/2006/relationships/image" Target="../media/image97.png"/><Relationship Id="rId38" Type="http://schemas.openxmlformats.org/officeDocument/2006/relationships/image" Target="../media/image102.png"/><Relationship Id="rId46" Type="http://schemas.openxmlformats.org/officeDocument/2006/relationships/image" Target="../media/image110.png"/><Relationship Id="rId2" Type="http://schemas.openxmlformats.org/officeDocument/2006/relationships/image" Target="../media/image77.png"/><Relationship Id="rId16" Type="http://schemas.openxmlformats.org/officeDocument/2006/relationships/image" Target="../media/image91.png"/><Relationship Id="rId20" Type="http://schemas.openxmlformats.org/officeDocument/2006/relationships/image" Target="../media/image1.png"/><Relationship Id="rId29" Type="http://schemas.openxmlformats.org/officeDocument/2006/relationships/image" Target="../media/image72.png"/><Relationship Id="rId41" Type="http://schemas.openxmlformats.org/officeDocument/2006/relationships/image" Target="../media/image10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png"/><Relationship Id="rId11" Type="http://schemas.openxmlformats.org/officeDocument/2006/relationships/image" Target="../media/image86.png"/><Relationship Id="rId24" Type="http://schemas.openxmlformats.org/officeDocument/2006/relationships/image" Target="../media/image67.png"/><Relationship Id="rId32" Type="http://schemas.openxmlformats.org/officeDocument/2006/relationships/image" Target="../media/image96.png"/><Relationship Id="rId37" Type="http://schemas.openxmlformats.org/officeDocument/2006/relationships/image" Target="../media/image101.png"/><Relationship Id="rId40" Type="http://schemas.openxmlformats.org/officeDocument/2006/relationships/image" Target="../media/image104.png"/><Relationship Id="rId45" Type="http://schemas.openxmlformats.org/officeDocument/2006/relationships/image" Target="../media/image109.png"/><Relationship Id="rId5" Type="http://schemas.openxmlformats.org/officeDocument/2006/relationships/image" Target="../media/image80.png"/><Relationship Id="rId15" Type="http://schemas.openxmlformats.org/officeDocument/2006/relationships/image" Target="../media/image90.png"/><Relationship Id="rId23" Type="http://schemas.openxmlformats.org/officeDocument/2006/relationships/image" Target="../media/image66.png"/><Relationship Id="rId28" Type="http://schemas.openxmlformats.org/officeDocument/2006/relationships/image" Target="../media/image71.png"/><Relationship Id="rId36" Type="http://schemas.openxmlformats.org/officeDocument/2006/relationships/image" Target="../media/image100.png"/><Relationship Id="rId49" Type="http://schemas.openxmlformats.org/officeDocument/2006/relationships/image" Target="../media/image113.png"/><Relationship Id="rId10" Type="http://schemas.openxmlformats.org/officeDocument/2006/relationships/image" Target="../media/image85.png"/><Relationship Id="rId19" Type="http://schemas.openxmlformats.org/officeDocument/2006/relationships/image" Target="../media/image63.png"/><Relationship Id="rId31" Type="http://schemas.openxmlformats.org/officeDocument/2006/relationships/image" Target="../media/image95.png"/><Relationship Id="rId44" Type="http://schemas.openxmlformats.org/officeDocument/2006/relationships/image" Target="../media/image108.png"/><Relationship Id="rId4" Type="http://schemas.openxmlformats.org/officeDocument/2006/relationships/image" Target="../media/image79.png"/><Relationship Id="rId9" Type="http://schemas.openxmlformats.org/officeDocument/2006/relationships/image" Target="../media/image84.png"/><Relationship Id="rId14" Type="http://schemas.openxmlformats.org/officeDocument/2006/relationships/image" Target="../media/image89.png"/><Relationship Id="rId22" Type="http://schemas.openxmlformats.org/officeDocument/2006/relationships/image" Target="../media/image65.png"/><Relationship Id="rId27" Type="http://schemas.openxmlformats.org/officeDocument/2006/relationships/image" Target="../media/image70.png"/><Relationship Id="rId30" Type="http://schemas.openxmlformats.org/officeDocument/2006/relationships/image" Target="../media/image73.png"/><Relationship Id="rId35" Type="http://schemas.openxmlformats.org/officeDocument/2006/relationships/image" Target="../media/image99.png"/><Relationship Id="rId43" Type="http://schemas.openxmlformats.org/officeDocument/2006/relationships/image" Target="../media/image107.png"/><Relationship Id="rId48" Type="http://schemas.openxmlformats.org/officeDocument/2006/relationships/image" Target="../media/image112.png"/><Relationship Id="rId8" Type="http://schemas.openxmlformats.org/officeDocument/2006/relationships/image" Target="../media/image83.png"/><Relationship Id="rId51" Type="http://schemas.openxmlformats.org/officeDocument/2006/relationships/image" Target="../media/image1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13" Type="http://schemas.openxmlformats.org/officeDocument/2006/relationships/image" Target="../media/image125.png"/><Relationship Id="rId3" Type="http://schemas.openxmlformats.org/officeDocument/2006/relationships/image" Target="../media/image1.png"/><Relationship Id="rId7" Type="http://schemas.openxmlformats.org/officeDocument/2006/relationships/image" Target="../media/image119.png"/><Relationship Id="rId12" Type="http://schemas.openxmlformats.org/officeDocument/2006/relationships/image" Target="../media/image12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8.png"/><Relationship Id="rId11" Type="http://schemas.openxmlformats.org/officeDocument/2006/relationships/image" Target="../media/image123.png"/><Relationship Id="rId5" Type="http://schemas.openxmlformats.org/officeDocument/2006/relationships/image" Target="../media/image117.png"/><Relationship Id="rId15" Type="http://schemas.openxmlformats.org/officeDocument/2006/relationships/image" Target="../media/image127.png"/><Relationship Id="rId10" Type="http://schemas.openxmlformats.org/officeDocument/2006/relationships/image" Target="../media/image122.png"/><Relationship Id="rId4" Type="http://schemas.openxmlformats.org/officeDocument/2006/relationships/image" Target="../media/image116.png"/><Relationship Id="rId9" Type="http://schemas.openxmlformats.org/officeDocument/2006/relationships/image" Target="../media/image121.png"/><Relationship Id="rId14" Type="http://schemas.openxmlformats.org/officeDocument/2006/relationships/image" Target="../media/image1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png"/><Relationship Id="rId13" Type="http://schemas.openxmlformats.org/officeDocument/2006/relationships/image" Target="../media/image138.png"/><Relationship Id="rId3" Type="http://schemas.openxmlformats.org/officeDocument/2006/relationships/image" Target="../media/image129.png"/><Relationship Id="rId7" Type="http://schemas.openxmlformats.org/officeDocument/2006/relationships/image" Target="../media/image132.png"/><Relationship Id="rId12" Type="http://schemas.openxmlformats.org/officeDocument/2006/relationships/image" Target="../media/image13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1.png"/><Relationship Id="rId11" Type="http://schemas.openxmlformats.org/officeDocument/2006/relationships/image" Target="../media/image136.png"/><Relationship Id="rId5" Type="http://schemas.openxmlformats.org/officeDocument/2006/relationships/image" Target="../media/image130.png"/><Relationship Id="rId10" Type="http://schemas.openxmlformats.org/officeDocument/2006/relationships/image" Target="../media/image135.png"/><Relationship Id="rId4" Type="http://schemas.openxmlformats.org/officeDocument/2006/relationships/image" Target="../media/image1.png"/><Relationship Id="rId9" Type="http://schemas.openxmlformats.org/officeDocument/2006/relationships/image" Target="../media/image134.png"/><Relationship Id="rId14" Type="http://schemas.openxmlformats.org/officeDocument/2006/relationships/image" Target="../media/image13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png"/><Relationship Id="rId13" Type="http://schemas.openxmlformats.org/officeDocument/2006/relationships/image" Target="../media/image149.png"/><Relationship Id="rId18" Type="http://schemas.openxmlformats.org/officeDocument/2006/relationships/image" Target="../media/image154.png"/><Relationship Id="rId26" Type="http://schemas.openxmlformats.org/officeDocument/2006/relationships/image" Target="../media/image162.png"/><Relationship Id="rId3" Type="http://schemas.openxmlformats.org/officeDocument/2006/relationships/image" Target="../media/image140.png"/><Relationship Id="rId21" Type="http://schemas.openxmlformats.org/officeDocument/2006/relationships/image" Target="../media/image157.png"/><Relationship Id="rId7" Type="http://schemas.openxmlformats.org/officeDocument/2006/relationships/image" Target="../media/image143.png"/><Relationship Id="rId12" Type="http://schemas.openxmlformats.org/officeDocument/2006/relationships/image" Target="../media/image148.png"/><Relationship Id="rId17" Type="http://schemas.openxmlformats.org/officeDocument/2006/relationships/image" Target="../media/image153.png"/><Relationship Id="rId25" Type="http://schemas.openxmlformats.org/officeDocument/2006/relationships/image" Target="../media/image161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52.png"/><Relationship Id="rId20" Type="http://schemas.openxmlformats.org/officeDocument/2006/relationships/image" Target="../media/image156.png"/><Relationship Id="rId29" Type="http://schemas.openxmlformats.org/officeDocument/2006/relationships/image" Target="../media/image1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2.png"/><Relationship Id="rId11" Type="http://schemas.openxmlformats.org/officeDocument/2006/relationships/image" Target="../media/image147.png"/><Relationship Id="rId24" Type="http://schemas.openxmlformats.org/officeDocument/2006/relationships/image" Target="../media/image160.png"/><Relationship Id="rId5" Type="http://schemas.openxmlformats.org/officeDocument/2006/relationships/image" Target="../media/image141.png"/><Relationship Id="rId15" Type="http://schemas.openxmlformats.org/officeDocument/2006/relationships/image" Target="../media/image151.png"/><Relationship Id="rId23" Type="http://schemas.openxmlformats.org/officeDocument/2006/relationships/image" Target="../media/image159.png"/><Relationship Id="rId28" Type="http://schemas.openxmlformats.org/officeDocument/2006/relationships/image" Target="../media/image164.png"/><Relationship Id="rId10" Type="http://schemas.openxmlformats.org/officeDocument/2006/relationships/image" Target="../media/image146.png"/><Relationship Id="rId19" Type="http://schemas.openxmlformats.org/officeDocument/2006/relationships/image" Target="../media/image155.png"/><Relationship Id="rId4" Type="http://schemas.openxmlformats.org/officeDocument/2006/relationships/image" Target="../media/image1.png"/><Relationship Id="rId9" Type="http://schemas.openxmlformats.org/officeDocument/2006/relationships/image" Target="../media/image145.png"/><Relationship Id="rId14" Type="http://schemas.openxmlformats.org/officeDocument/2006/relationships/image" Target="../media/image150.png"/><Relationship Id="rId22" Type="http://schemas.openxmlformats.org/officeDocument/2006/relationships/image" Target="../media/image158.png"/><Relationship Id="rId27" Type="http://schemas.openxmlformats.org/officeDocument/2006/relationships/image" Target="../media/image16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13" Type="http://schemas.openxmlformats.org/officeDocument/2006/relationships/image" Target="../media/image175.png"/><Relationship Id="rId18" Type="http://schemas.openxmlformats.org/officeDocument/2006/relationships/image" Target="../media/image180.png"/><Relationship Id="rId3" Type="http://schemas.openxmlformats.org/officeDocument/2006/relationships/image" Target="../media/image1.png"/><Relationship Id="rId7" Type="http://schemas.openxmlformats.org/officeDocument/2006/relationships/image" Target="../media/image169.png"/><Relationship Id="rId12" Type="http://schemas.openxmlformats.org/officeDocument/2006/relationships/image" Target="../media/image174.png"/><Relationship Id="rId17" Type="http://schemas.openxmlformats.org/officeDocument/2006/relationships/image" Target="../media/image179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7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8.png"/><Relationship Id="rId11" Type="http://schemas.openxmlformats.org/officeDocument/2006/relationships/image" Target="../media/image173.png"/><Relationship Id="rId5" Type="http://schemas.openxmlformats.org/officeDocument/2006/relationships/image" Target="../media/image167.png"/><Relationship Id="rId15" Type="http://schemas.openxmlformats.org/officeDocument/2006/relationships/image" Target="../media/image177.png"/><Relationship Id="rId10" Type="http://schemas.openxmlformats.org/officeDocument/2006/relationships/image" Target="../media/image172.png"/><Relationship Id="rId19" Type="http://schemas.openxmlformats.org/officeDocument/2006/relationships/image" Target="../media/image181.png"/><Relationship Id="rId4" Type="http://schemas.openxmlformats.org/officeDocument/2006/relationships/image" Target="../media/image166.png"/><Relationship Id="rId9" Type="http://schemas.openxmlformats.org/officeDocument/2006/relationships/image" Target="../media/image171.png"/><Relationship Id="rId14" Type="http://schemas.openxmlformats.org/officeDocument/2006/relationships/image" Target="../media/image17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6.png"/><Relationship Id="rId3" Type="http://schemas.openxmlformats.org/officeDocument/2006/relationships/image" Target="../media/image1.png"/><Relationship Id="rId7" Type="http://schemas.openxmlformats.org/officeDocument/2006/relationships/image" Target="../media/image18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4.png"/><Relationship Id="rId5" Type="http://schemas.openxmlformats.org/officeDocument/2006/relationships/image" Target="../media/image183.png"/><Relationship Id="rId4" Type="http://schemas.openxmlformats.org/officeDocument/2006/relationships/image" Target="../media/image182.png"/><Relationship Id="rId9" Type="http://schemas.openxmlformats.org/officeDocument/2006/relationships/image" Target="../media/image18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3.png"/><Relationship Id="rId3" Type="http://schemas.openxmlformats.org/officeDocument/2006/relationships/image" Target="../media/image188.png"/><Relationship Id="rId7" Type="http://schemas.openxmlformats.org/officeDocument/2006/relationships/image" Target="../media/image19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1.png"/><Relationship Id="rId5" Type="http://schemas.openxmlformats.org/officeDocument/2006/relationships/image" Target="../media/image190.png"/><Relationship Id="rId4" Type="http://schemas.openxmlformats.org/officeDocument/2006/relationships/image" Target="../media/image189.png"/><Relationship Id="rId9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5.png"/><Relationship Id="rId4" Type="http://schemas.openxmlformats.org/officeDocument/2006/relationships/image" Target="../media/image19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9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8.png"/><Relationship Id="rId5" Type="http://schemas.openxmlformats.org/officeDocument/2006/relationships/image" Target="../media/image197.png"/><Relationship Id="rId4" Type="http://schemas.openxmlformats.org/officeDocument/2006/relationships/image" Target="../media/image19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3.png"/><Relationship Id="rId13" Type="http://schemas.openxmlformats.org/officeDocument/2006/relationships/image" Target="../media/image208.png"/><Relationship Id="rId18" Type="http://schemas.openxmlformats.org/officeDocument/2006/relationships/image" Target="../media/image213.png"/><Relationship Id="rId3" Type="http://schemas.openxmlformats.org/officeDocument/2006/relationships/image" Target="../media/image1.png"/><Relationship Id="rId7" Type="http://schemas.openxmlformats.org/officeDocument/2006/relationships/image" Target="../media/image202.png"/><Relationship Id="rId12" Type="http://schemas.openxmlformats.org/officeDocument/2006/relationships/image" Target="../media/image207.png"/><Relationship Id="rId17" Type="http://schemas.openxmlformats.org/officeDocument/2006/relationships/image" Target="../media/image212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2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1.png"/><Relationship Id="rId11" Type="http://schemas.openxmlformats.org/officeDocument/2006/relationships/image" Target="../media/image206.png"/><Relationship Id="rId5" Type="http://schemas.openxmlformats.org/officeDocument/2006/relationships/image" Target="../media/image200.png"/><Relationship Id="rId15" Type="http://schemas.openxmlformats.org/officeDocument/2006/relationships/image" Target="../media/image210.png"/><Relationship Id="rId10" Type="http://schemas.openxmlformats.org/officeDocument/2006/relationships/image" Target="../media/image205.png"/><Relationship Id="rId4" Type="http://schemas.openxmlformats.org/officeDocument/2006/relationships/image" Target="../media/image199.png"/><Relationship Id="rId9" Type="http://schemas.openxmlformats.org/officeDocument/2006/relationships/image" Target="../media/image204.png"/><Relationship Id="rId14" Type="http://schemas.openxmlformats.org/officeDocument/2006/relationships/image" Target="../media/image209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olgadumnova80@mail.ru" TargetMode="External"/><Relationship Id="rId2" Type="http://schemas.openxmlformats.org/officeDocument/2006/relationships/image" Target="../media/image214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vk.com/id407022472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1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3" Type="http://schemas.openxmlformats.org/officeDocument/2006/relationships/image" Target="../media/image1.png"/><Relationship Id="rId7" Type="http://schemas.openxmlformats.org/officeDocument/2006/relationships/image" Target="../media/image30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" Type="http://schemas.openxmlformats.org/officeDocument/2006/relationships/image" Target="../media/image37.png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26.png"/><Relationship Id="rId5" Type="http://schemas.openxmlformats.org/officeDocument/2006/relationships/image" Target="../media/image28.png"/><Relationship Id="rId15" Type="http://schemas.openxmlformats.org/officeDocument/2006/relationships/image" Target="../media/image41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8.png"/><Relationship Id="rId18" Type="http://schemas.openxmlformats.org/officeDocument/2006/relationships/image" Target="../media/image50.png"/><Relationship Id="rId3" Type="http://schemas.openxmlformats.org/officeDocument/2006/relationships/image" Target="../media/image37.png"/><Relationship Id="rId7" Type="http://schemas.openxmlformats.org/officeDocument/2006/relationships/image" Target="../media/image29.png"/><Relationship Id="rId12" Type="http://schemas.openxmlformats.org/officeDocument/2006/relationships/image" Target="../media/image26.png"/><Relationship Id="rId17" Type="http://schemas.openxmlformats.org/officeDocument/2006/relationships/image" Target="../media/image49.png"/><Relationship Id="rId2" Type="http://schemas.openxmlformats.org/officeDocument/2006/relationships/image" Target="../media/image45.png"/><Relationship Id="rId16" Type="http://schemas.openxmlformats.org/officeDocument/2006/relationships/image" Target="../media/image48.png"/><Relationship Id="rId20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47.png"/><Relationship Id="rId10" Type="http://schemas.openxmlformats.org/officeDocument/2006/relationships/image" Target="../media/image32.png"/><Relationship Id="rId19" Type="http://schemas.openxmlformats.org/officeDocument/2006/relationships/image" Target="../media/image51.png"/><Relationship Id="rId4" Type="http://schemas.openxmlformats.org/officeDocument/2006/relationships/image" Target="../media/image1.png"/><Relationship Id="rId9" Type="http://schemas.openxmlformats.org/officeDocument/2006/relationships/image" Target="../media/image31.png"/><Relationship Id="rId14" Type="http://schemas.openxmlformats.org/officeDocument/2006/relationships/image" Target="../media/image4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26.png"/><Relationship Id="rId18" Type="http://schemas.openxmlformats.org/officeDocument/2006/relationships/image" Target="../media/image56.png"/><Relationship Id="rId3" Type="http://schemas.openxmlformats.org/officeDocument/2006/relationships/image" Target="../media/image45.png"/><Relationship Id="rId21" Type="http://schemas.openxmlformats.org/officeDocument/2006/relationships/image" Target="../media/image59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55.png"/><Relationship Id="rId2" Type="http://schemas.openxmlformats.org/officeDocument/2006/relationships/image" Target="../media/image53.png"/><Relationship Id="rId16" Type="http://schemas.openxmlformats.org/officeDocument/2006/relationships/image" Target="../media/image54.png"/><Relationship Id="rId20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1.png"/><Relationship Id="rId15" Type="http://schemas.openxmlformats.org/officeDocument/2006/relationships/image" Target="../media/image46.png"/><Relationship Id="rId10" Type="http://schemas.openxmlformats.org/officeDocument/2006/relationships/image" Target="../media/image31.png"/><Relationship Id="rId19" Type="http://schemas.openxmlformats.org/officeDocument/2006/relationships/image" Target="../media/image57.png"/><Relationship Id="rId4" Type="http://schemas.openxmlformats.org/officeDocument/2006/relationships/image" Target="../media/image37.png"/><Relationship Id="rId9" Type="http://schemas.openxmlformats.org/officeDocument/2006/relationships/image" Target="../media/image30.png"/><Relationship Id="rId14" Type="http://schemas.openxmlformats.org/officeDocument/2006/relationships/image" Target="../media/image38.png"/><Relationship Id="rId22" Type="http://schemas.openxmlformats.org/officeDocument/2006/relationships/image" Target="../media/image6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1.png"/><Relationship Id="rId18" Type="http://schemas.openxmlformats.org/officeDocument/2006/relationships/image" Target="../media/image76.png"/><Relationship Id="rId3" Type="http://schemas.openxmlformats.org/officeDocument/2006/relationships/image" Target="../media/image62.png"/><Relationship Id="rId7" Type="http://schemas.openxmlformats.org/officeDocument/2006/relationships/image" Target="../media/image65.png"/><Relationship Id="rId12" Type="http://schemas.openxmlformats.org/officeDocument/2006/relationships/image" Target="../media/image70.png"/><Relationship Id="rId17" Type="http://schemas.openxmlformats.org/officeDocument/2006/relationships/image" Target="../media/image75.png"/><Relationship Id="rId2" Type="http://schemas.openxmlformats.org/officeDocument/2006/relationships/image" Target="../media/image61.png"/><Relationship Id="rId16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5" Type="http://schemas.openxmlformats.org/officeDocument/2006/relationships/image" Target="../media/image1.png"/><Relationship Id="rId15" Type="http://schemas.openxmlformats.org/officeDocument/2006/relationships/image" Target="../media/image73.png"/><Relationship Id="rId10" Type="http://schemas.openxmlformats.org/officeDocument/2006/relationships/image" Target="../media/image68.png"/><Relationship Id="rId4" Type="http://schemas.openxmlformats.org/officeDocument/2006/relationships/image" Target="../media/image63.png"/><Relationship Id="rId9" Type="http://schemas.openxmlformats.org/officeDocument/2006/relationships/image" Target="../media/image67.png"/><Relationship Id="rId14" Type="http://schemas.openxmlformats.org/officeDocument/2006/relationships/image" Target="../media/image7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52193" y="1501155"/>
            <a:ext cx="6239657" cy="19128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ru-RU" sz="48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Простейшие задачи</a:t>
            </a:r>
          </a:p>
          <a:p>
            <a:pPr algn="ctr">
              <a:lnSpc>
                <a:spcPct val="130000"/>
              </a:lnSpc>
            </a:pPr>
            <a:r>
              <a:rPr lang="ru-RU" sz="48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в координатах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6691345" y="4796379"/>
            <a:ext cx="2455100" cy="347122"/>
            <a:chOff x="6691345" y="4796378"/>
            <a:chExt cx="2455100" cy="347122"/>
          </a:xfrm>
        </p:grpSpPr>
        <p:sp>
          <p:nvSpPr>
            <p:cNvPr id="7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2305708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54" name="TextBox 53"/>
              <p:cNvSpPr txBox="1"/>
              <p:nvPr/>
            </p:nvSpPr>
            <p:spPr>
              <a:xfrm>
                <a:off x="4533665" y="4118303"/>
                <a:ext cx="149476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𝐹</m:t>
                          </m:r>
                        </m:sub>
                      </m:sSub>
                      <m:r>
                        <a:rPr lang="en-US" sz="1600" b="0" i="1" smtClean="0">
                          <a:latin typeface="Cambria Math"/>
                        </a:rPr>
                        <m:t>=−9+0,5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3665" y="4118303"/>
                <a:ext cx="1494768" cy="338554"/>
              </a:xfrm>
              <a:prstGeom prst="rect">
                <a:avLst/>
              </a:prstGeom>
              <a:blipFill rotWithShape="1">
                <a:blip r:embed="rId2"/>
                <a:stretch>
                  <a:fillRect t="-5455" r="-2857" b="-23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5" name="TextBox 54"/>
              <p:cNvSpPr txBox="1"/>
              <p:nvPr/>
            </p:nvSpPr>
            <p:spPr>
              <a:xfrm>
                <a:off x="6022476" y="4118303"/>
                <a:ext cx="151137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𝐹</m:t>
                          </m:r>
                        </m:sub>
                      </m:sSub>
                      <m:r>
                        <a:rPr lang="en-US" sz="1600" b="0" i="1" smtClean="0">
                          <a:latin typeface="Cambria Math"/>
                        </a:rPr>
                        <m:t>=0+(−4)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2476" y="4118303"/>
                <a:ext cx="1511376" cy="338554"/>
              </a:xfrm>
              <a:prstGeom prst="rect">
                <a:avLst/>
              </a:prstGeom>
              <a:blipFill rotWithShape="1">
                <a:blip r:embed="rId3"/>
                <a:stretch>
                  <a:fillRect t="-5455" r="-2823" b="-23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6" name="TextBox 55"/>
              <p:cNvSpPr txBox="1"/>
              <p:nvPr/>
            </p:nvSpPr>
            <p:spPr>
              <a:xfrm>
                <a:off x="7694896" y="4117534"/>
                <a:ext cx="118570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𝐹</m:t>
                          </m:r>
                        </m:sub>
                      </m:sSub>
                      <m:r>
                        <a:rPr lang="en-US" sz="1600" b="0" i="1" smtClean="0">
                          <a:latin typeface="Cambria Math"/>
                        </a:rPr>
                        <m:t>=0+8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4896" y="4117534"/>
                <a:ext cx="1185709" cy="338554"/>
              </a:xfrm>
              <a:prstGeom prst="rect">
                <a:avLst/>
              </a:prstGeom>
              <a:blipFill rotWithShape="1">
                <a:blip r:embed="rId4"/>
                <a:stretch>
                  <a:fillRect t="-5357" r="-3590" b="-2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0" name="TextBox 49"/>
              <p:cNvSpPr txBox="1"/>
              <p:nvPr/>
            </p:nvSpPr>
            <p:spPr>
              <a:xfrm>
                <a:off x="4533943" y="3419031"/>
                <a:ext cx="151310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𝐸</m:t>
                          </m:r>
                        </m:sub>
                      </m:sSub>
                      <m:r>
                        <a:rPr lang="en-US" sz="1600" b="0" i="1" smtClean="0">
                          <a:latin typeface="Cambria Math"/>
                        </a:rPr>
                        <m:t>=1+(−2)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3943" y="3419031"/>
                <a:ext cx="1513107" cy="338554"/>
              </a:xfrm>
              <a:prstGeom prst="rect">
                <a:avLst/>
              </a:prstGeom>
              <a:blipFill rotWithShape="1">
                <a:blip r:embed="rId5"/>
                <a:stretch>
                  <a:fillRect t="-5455" r="-2823" b="-23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1" name="TextBox 50"/>
              <p:cNvSpPr txBox="1"/>
              <p:nvPr/>
            </p:nvSpPr>
            <p:spPr>
              <a:xfrm>
                <a:off x="6022754" y="3419031"/>
                <a:ext cx="134536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𝐸</m:t>
                          </m:r>
                        </m:sub>
                      </m:sSub>
                      <m:r>
                        <a:rPr lang="en-US" sz="1600" b="0" i="1" smtClean="0">
                          <a:latin typeface="Cambria Math"/>
                        </a:rPr>
                        <m:t>=−3+0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2754" y="3419031"/>
                <a:ext cx="1345368" cy="338554"/>
              </a:xfrm>
              <a:prstGeom prst="rect">
                <a:avLst/>
              </a:prstGeom>
              <a:blipFill rotWithShape="1">
                <a:blip r:embed="rId6"/>
                <a:stretch>
                  <a:fillRect t="-5455" r="-3167" b="-23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2" name="TextBox 51"/>
              <p:cNvSpPr txBox="1"/>
              <p:nvPr/>
            </p:nvSpPr>
            <p:spPr>
              <a:xfrm>
                <a:off x="7695174" y="3418262"/>
                <a:ext cx="118570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𝐸</m:t>
                          </m:r>
                        </m:sub>
                      </m:sSub>
                      <m:r>
                        <a:rPr lang="en-US" sz="1600" b="0" i="1" smtClean="0">
                          <a:latin typeface="Cambria Math"/>
                        </a:rPr>
                        <m:t>=0+3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5174" y="3418262"/>
                <a:ext cx="1185709" cy="338554"/>
              </a:xfrm>
              <a:prstGeom prst="rect">
                <a:avLst/>
              </a:prstGeom>
              <a:blipFill rotWithShape="1">
                <a:blip r:embed="rId7"/>
                <a:stretch>
                  <a:fillRect t="-5455" r="-3590" b="-23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6" name="TextBox 45"/>
              <p:cNvSpPr txBox="1"/>
              <p:nvPr/>
            </p:nvSpPr>
            <p:spPr>
              <a:xfrm>
                <a:off x="4534495" y="2698951"/>
                <a:ext cx="131215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𝐷</m:t>
                          </m:r>
                        </m:sub>
                      </m:sSub>
                      <m:r>
                        <a:rPr lang="en-US" sz="1600" b="0" i="1" smtClean="0">
                          <a:latin typeface="Cambria Math"/>
                        </a:rPr>
                        <m:t>=13+4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4495" y="2698951"/>
                <a:ext cx="1312154" cy="338554"/>
              </a:xfrm>
              <a:prstGeom prst="rect">
                <a:avLst/>
              </a:prstGeom>
              <a:blipFill rotWithShape="1">
                <a:blip r:embed="rId8"/>
                <a:stretch>
                  <a:fillRect t="-5455" r="-3721" b="-23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7" name="TextBox 46"/>
              <p:cNvSpPr txBox="1"/>
              <p:nvPr/>
            </p:nvSpPr>
            <p:spPr>
              <a:xfrm>
                <a:off x="6023306" y="2698951"/>
                <a:ext cx="167821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𝐷</m:t>
                          </m:r>
                        </m:sub>
                      </m:sSub>
                      <m:r>
                        <a:rPr lang="en-US" sz="1600" b="0" i="1" smtClean="0">
                          <a:latin typeface="Cambria Math"/>
                        </a:rPr>
                        <m:t>=−2+(−7)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3306" y="2698951"/>
                <a:ext cx="1678216" cy="338554"/>
              </a:xfrm>
              <a:prstGeom prst="rect">
                <a:avLst/>
              </a:prstGeom>
              <a:blipFill rotWithShape="1">
                <a:blip r:embed="rId9"/>
                <a:stretch>
                  <a:fillRect t="-5455" r="-2909" b="-23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8" name="TextBox 47"/>
              <p:cNvSpPr txBox="1"/>
              <p:nvPr/>
            </p:nvSpPr>
            <p:spPr>
              <a:xfrm>
                <a:off x="7695726" y="2698182"/>
                <a:ext cx="118570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𝐷</m:t>
                          </m:r>
                        </m:sub>
                      </m:sSub>
                      <m:r>
                        <a:rPr lang="en-US" sz="1600" b="0" i="1" smtClean="0">
                          <a:latin typeface="Cambria Math"/>
                        </a:rPr>
                        <m:t>=5+1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5726" y="2698182"/>
                <a:ext cx="1185709" cy="338554"/>
              </a:xfrm>
              <a:prstGeom prst="rect">
                <a:avLst/>
              </a:prstGeom>
              <a:blipFill rotWithShape="1">
                <a:blip r:embed="rId10"/>
                <a:stretch>
                  <a:fillRect t="-5455" r="-4103" b="-23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TextBox 7"/>
              <p:cNvSpPr txBox="1"/>
              <p:nvPr/>
            </p:nvSpPr>
            <p:spPr>
              <a:xfrm>
                <a:off x="4534496" y="2303031"/>
                <a:ext cx="125880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𝑥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16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1600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4496" y="2303031"/>
                <a:ext cx="1258806" cy="338554"/>
              </a:xfrm>
              <a:prstGeom prst="rect">
                <a:avLst/>
              </a:prstGeom>
              <a:blipFill rotWithShape="1">
                <a:blip r:embed="rId11"/>
                <a:stretch>
                  <a:fillRect t="-5455" r="-3883" b="-23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8" name="TextBox 37"/>
              <p:cNvSpPr txBox="1"/>
              <p:nvPr/>
            </p:nvSpPr>
            <p:spPr>
              <a:xfrm>
                <a:off x="6023307" y="2310174"/>
                <a:ext cx="126688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𝑦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16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1600" dirty="0"/>
              </a:p>
            </p:txBody>
          </p:sp>
        </mc:Choice>
        <mc:Fallback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3307" y="2310174"/>
                <a:ext cx="1266885" cy="338554"/>
              </a:xfrm>
              <a:prstGeom prst="rect">
                <a:avLst/>
              </a:prstGeom>
              <a:blipFill rotWithShape="1">
                <a:blip r:embed="rId12"/>
                <a:stretch>
                  <a:fillRect t="-5357" r="-3846" b="-2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9" name="TextBox 38"/>
              <p:cNvSpPr txBox="1"/>
              <p:nvPr/>
            </p:nvSpPr>
            <p:spPr>
              <a:xfrm>
                <a:off x="7695727" y="2309405"/>
                <a:ext cx="122123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𝑧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16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1600" dirty="0"/>
              </a:p>
            </p:txBody>
          </p:sp>
        </mc:Choice>
        <mc:Fallback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5727" y="2309405"/>
                <a:ext cx="1221232" cy="338554"/>
              </a:xfrm>
              <a:prstGeom prst="rect">
                <a:avLst/>
              </a:prstGeom>
              <a:blipFill rotWithShape="1">
                <a:blip r:embed="rId13"/>
                <a:stretch>
                  <a:fillRect t="-5455" r="-3980" b="-23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0" name="TextBox 39"/>
              <p:cNvSpPr txBox="1"/>
              <p:nvPr/>
            </p:nvSpPr>
            <p:spPr>
              <a:xfrm>
                <a:off x="4534773" y="2302071"/>
                <a:ext cx="125880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16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r>
                        <a:rPr lang="en-US" sz="1600" i="1">
                          <a:latin typeface="Cambria Math"/>
                        </a:rPr>
                        <m:t>𝑥</m:t>
                      </m:r>
                      <m:r>
                        <a:rPr lang="en-US" sz="16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1600" dirty="0"/>
              </a:p>
            </p:txBody>
          </p:sp>
        </mc:Choice>
        <mc:Fallback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4773" y="2302071"/>
                <a:ext cx="1258806" cy="338554"/>
              </a:xfrm>
              <a:prstGeom prst="rect">
                <a:avLst/>
              </a:prstGeom>
              <a:blipFill rotWithShape="1">
                <a:blip r:embed="rId14"/>
                <a:stretch>
                  <a:fillRect t="-5455" r="-3883" b="-23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1" name="TextBox 40"/>
              <p:cNvSpPr txBox="1"/>
              <p:nvPr/>
            </p:nvSpPr>
            <p:spPr>
              <a:xfrm>
                <a:off x="6023584" y="2306833"/>
                <a:ext cx="126688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16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r>
                        <a:rPr lang="en-US" sz="1600" i="1">
                          <a:latin typeface="Cambria Math"/>
                        </a:rPr>
                        <m:t>𝑦</m:t>
                      </m:r>
                      <m:r>
                        <a:rPr lang="en-US" sz="16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1600" dirty="0"/>
              </a:p>
            </p:txBody>
          </p:sp>
        </mc:Choice>
        <mc:Fallback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3584" y="2306833"/>
                <a:ext cx="1266885" cy="338554"/>
              </a:xfrm>
              <a:prstGeom prst="rect">
                <a:avLst/>
              </a:prstGeom>
              <a:blipFill rotWithShape="1">
                <a:blip r:embed="rId15"/>
                <a:stretch>
                  <a:fillRect t="-5357" r="-3846" b="-2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2" name="TextBox 41"/>
              <p:cNvSpPr txBox="1"/>
              <p:nvPr/>
            </p:nvSpPr>
            <p:spPr>
              <a:xfrm>
                <a:off x="7696004" y="2308445"/>
                <a:ext cx="122123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sz="16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r>
                        <a:rPr lang="en-US" sz="1600" i="1">
                          <a:latin typeface="Cambria Math"/>
                        </a:rPr>
                        <m:t>𝑧</m:t>
                      </m:r>
                      <m:r>
                        <a:rPr lang="en-US" sz="16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1600" dirty="0"/>
              </a:p>
            </p:txBody>
          </p:sp>
        </mc:Choice>
        <mc:Fallback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6004" y="2308445"/>
                <a:ext cx="1221232" cy="338554"/>
              </a:xfrm>
              <a:prstGeom prst="rect">
                <a:avLst/>
              </a:prstGeom>
              <a:blipFill rotWithShape="1">
                <a:blip r:embed="rId16"/>
                <a:stretch>
                  <a:fillRect t="-5455" r="-3980" b="-23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9" name="Прямоугольник 18"/>
              <p:cNvSpPr/>
              <p:nvPr/>
            </p:nvSpPr>
            <p:spPr>
              <a:xfrm>
                <a:off x="251520" y="2670880"/>
                <a:ext cx="1238865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𝐴</m:t>
                      </m:r>
                      <m:r>
                        <a:rPr lang="en-US" sz="1600" b="0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(4;−7;1)</m:t>
                      </m:r>
                    </m:oMath>
                  </m:oMathPara>
                </a14:m>
                <a:endParaRPr lang="ru-RU" sz="16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670880"/>
                <a:ext cx="1238865" cy="338554"/>
              </a:xfrm>
              <a:prstGeom prst="rect">
                <a:avLst/>
              </a:prstGeom>
              <a:blipFill rotWithShape="1">
                <a:blip r:embed="rId17"/>
                <a:stretch>
                  <a:fillRect t="-5357" b="-2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1" name="Прямоугольник 20"/>
              <p:cNvSpPr/>
              <p:nvPr/>
            </p:nvSpPr>
            <p:spPr>
              <a:xfrm>
                <a:off x="251520" y="3540417"/>
                <a:ext cx="1251689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𝐵</m:t>
                      </m:r>
                      <m:r>
                        <a:rPr lang="en-US" sz="1600" b="0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(−2;0;3)</m:t>
                      </m:r>
                    </m:oMath>
                  </m:oMathPara>
                </a14:m>
                <a:endParaRPr lang="ru-RU" sz="16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540417"/>
                <a:ext cx="1251689" cy="338554"/>
              </a:xfrm>
              <a:prstGeom prst="rect">
                <a:avLst/>
              </a:prstGeom>
              <a:blipFill rotWithShape="1">
                <a:blip r:embed="rId18"/>
                <a:stretch>
                  <a:fillRect t="-5455" b="-23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3" name="Прямоугольник 22"/>
              <p:cNvSpPr/>
              <p:nvPr/>
            </p:nvSpPr>
            <p:spPr>
              <a:xfrm>
                <a:off x="251520" y="4467861"/>
                <a:ext cx="136011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𝐶</m:t>
                      </m:r>
                      <m:r>
                        <a:rPr lang="en-US" sz="1600" b="0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(0,5;−4;8)</m:t>
                      </m:r>
                    </m:oMath>
                  </m:oMathPara>
                </a14:m>
                <a:endParaRPr lang="ru-RU" sz="16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4467861"/>
                <a:ext cx="1360116" cy="338554"/>
              </a:xfrm>
              <a:prstGeom prst="rect">
                <a:avLst/>
              </a:prstGeom>
              <a:blipFill rotWithShape="1">
                <a:blip r:embed="rId19"/>
                <a:stretch>
                  <a:fillRect t="-5455" r="-1345" b="-23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Группа 1"/>
          <p:cNvGrpSpPr/>
          <p:nvPr/>
        </p:nvGrpSpPr>
        <p:grpSpPr>
          <a:xfrm>
            <a:off x="6691345" y="4796379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Прямоугольник 4"/>
              <p:cNvSpPr/>
              <p:nvPr/>
            </p:nvSpPr>
            <p:spPr>
              <a:xfrm>
                <a:off x="251521" y="195486"/>
                <a:ext cx="7992888" cy="8628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600" b="1" dirty="0" smtClean="0">
                    <a:latin typeface="Times New Roman" pitchFamily="18" charset="0"/>
                    <a:cs typeface="Times New Roman" pitchFamily="18" charset="0"/>
                  </a:rPr>
                  <a:t>Задача.</a:t>
                </a:r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 По </a:t>
                </a:r>
                <a:r>
                  <a:rPr lang="ru-RU" sz="1600" dirty="0">
                    <a:latin typeface="Times New Roman" pitchFamily="18" charset="0"/>
                    <a:cs typeface="Times New Roman" pitchFamily="18" charset="0"/>
                  </a:rPr>
                  <a:t>координатам </a:t>
                </a:r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векторов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600" i="1" dirty="0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1600" b="0" i="1" dirty="0" smtClean="0">
                            <a:latin typeface="Cambria Math"/>
                            <a:cs typeface="Times New Roman" pitchFamily="18" charset="0"/>
                          </a:rPr>
                          <m:t>𝑂</m:t>
                        </m:r>
                        <m:r>
                          <a:rPr lang="en-US" sz="1600" i="1" dirty="0">
                            <a:latin typeface="Cambria Math"/>
                            <a:cs typeface="Times New Roman" pitchFamily="18" charset="0"/>
                          </a:rPr>
                          <m:t>𝐴</m:t>
                        </m:r>
                      </m:e>
                    </m:acc>
                    <m:r>
                      <a:rPr lang="en-US" sz="1600" i="1" dirty="0">
                        <a:latin typeface="Cambria Math"/>
                        <a:cs typeface="Times New Roman" pitchFamily="18" charset="0"/>
                      </a:rPr>
                      <m:t> {</m:t>
                    </m:r>
                    <m:r>
                      <a:rPr lang="en-US" sz="1600" b="0" i="1" dirty="0" smtClean="0">
                        <a:latin typeface="Cambria Math"/>
                        <a:cs typeface="Times New Roman" pitchFamily="18" charset="0"/>
                      </a:rPr>
                      <m:t>4</m:t>
                    </m:r>
                    <m:r>
                      <a:rPr lang="en-US" sz="1600" i="1" dirty="0">
                        <a:latin typeface="Cambria Math"/>
                        <a:cs typeface="Times New Roman" pitchFamily="18" charset="0"/>
                      </a:rPr>
                      <m:t>;−</m:t>
                    </m:r>
                    <m:r>
                      <a:rPr lang="en-US" sz="1600" b="0" i="1" dirty="0" smtClean="0">
                        <a:latin typeface="Cambria Math"/>
                        <a:cs typeface="Times New Roman" pitchFamily="18" charset="0"/>
                      </a:rPr>
                      <m:t>7</m:t>
                    </m:r>
                    <m:r>
                      <a:rPr lang="en-US" sz="1600" i="1" dirty="0">
                        <a:latin typeface="Cambria Math"/>
                        <a:cs typeface="Times New Roman" pitchFamily="18" charset="0"/>
                      </a:rPr>
                      <m:t>;</m:t>
                    </m:r>
                    <m:r>
                      <a:rPr lang="en-US" sz="1600" b="0" i="1" dirty="0" smtClean="0">
                        <a:latin typeface="Cambria Math"/>
                        <a:cs typeface="Times New Roman" pitchFamily="18" charset="0"/>
                      </a:rPr>
                      <m:t>1</m:t>
                    </m:r>
                    <m:r>
                      <a:rPr lang="en-US" sz="1600" i="1" dirty="0">
                        <a:latin typeface="Cambria Math"/>
                        <a:cs typeface="Times New Roman" pitchFamily="18" charset="0"/>
                      </a:rPr>
                      <m:t>}</m:t>
                    </m:r>
                  </m:oMath>
                </a14:m>
                <a:r>
                  <a:rPr lang="en-US" sz="1600" dirty="0" smtClean="0">
                    <a:latin typeface="Times New Roman" pitchFamily="18" charset="0"/>
                    <a:cs typeface="Times New Roman" pitchFamily="18" charset="0"/>
                  </a:rPr>
                  <a:t>,</a:t>
                </a:r>
                <a:r>
                  <a:rPr lang="en-US" sz="1600" dirty="0">
                    <a:latin typeface="Times New Roman" pitchFamily="18" charset="0"/>
                    <a:cs typeface="Times New Roman" pitchFamily="18" charset="0"/>
                  </a:rPr>
                  <a:t/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600" i="1" dirty="0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1600" b="0" i="1" dirty="0" smtClean="0">
                            <a:latin typeface="Cambria Math"/>
                            <a:cs typeface="Times New Roman" pitchFamily="18" charset="0"/>
                          </a:rPr>
                          <m:t>𝑂𝐵</m:t>
                        </m:r>
                      </m:e>
                    </m:acc>
                    <m:r>
                      <a:rPr lang="en-US" sz="1600" i="1" dirty="0">
                        <a:latin typeface="Cambria Math"/>
                        <a:cs typeface="Times New Roman" pitchFamily="18" charset="0"/>
                      </a:rPr>
                      <m:t> {</m:t>
                    </m:r>
                    <m:r>
                      <a:rPr lang="en-US" sz="1600" b="0" i="1" dirty="0" smtClean="0">
                        <a:latin typeface="Cambria Math"/>
                        <a:cs typeface="Times New Roman" pitchFamily="18" charset="0"/>
                      </a:rPr>
                      <m:t>−2</m:t>
                    </m:r>
                    <m:r>
                      <a:rPr lang="en-US" sz="1600" i="1" dirty="0">
                        <a:latin typeface="Cambria Math"/>
                        <a:cs typeface="Times New Roman" pitchFamily="18" charset="0"/>
                      </a:rPr>
                      <m:t>;</m:t>
                    </m:r>
                    <m:r>
                      <a:rPr lang="en-US" sz="1600" b="0" i="1" dirty="0" smtClean="0">
                        <a:latin typeface="Cambria Math"/>
                        <a:cs typeface="Times New Roman" pitchFamily="18" charset="0"/>
                      </a:rPr>
                      <m:t>0</m:t>
                    </m:r>
                    <m:r>
                      <a:rPr lang="en-US" sz="1600" i="1" dirty="0">
                        <a:latin typeface="Cambria Math"/>
                        <a:cs typeface="Times New Roman" pitchFamily="18" charset="0"/>
                      </a:rPr>
                      <m:t>;</m:t>
                    </m:r>
                    <m:r>
                      <a:rPr lang="en-US" sz="1600" b="0" i="1" dirty="0" smtClean="0">
                        <a:latin typeface="Cambria Math"/>
                        <a:cs typeface="Times New Roman" pitchFamily="18" charset="0"/>
                      </a:rPr>
                      <m:t>3</m:t>
                    </m:r>
                    <m:r>
                      <a:rPr lang="en-US" sz="1600" i="1" dirty="0">
                        <a:latin typeface="Cambria Math"/>
                        <a:cs typeface="Times New Roman" pitchFamily="18" charset="0"/>
                      </a:rPr>
                      <m:t>}</m:t>
                    </m:r>
                  </m:oMath>
                </a14:m>
                <a:r>
                  <a:rPr lang="en-US" sz="1600" dirty="0" smtClean="0">
                    <a:latin typeface="Times New Roman" pitchFamily="18" charset="0"/>
                    <a:cs typeface="Times New Roman" pitchFamily="18" charset="0"/>
                  </a:rPr>
                  <a:t>,</a:t>
                </a:r>
                <a:r>
                  <a:rPr lang="en-US" sz="1600" dirty="0">
                    <a:latin typeface="Times New Roman" pitchFamily="18" charset="0"/>
                    <a:cs typeface="Times New Roman" pitchFamily="18" charset="0"/>
                  </a:rPr>
                  <a:t/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600" i="1" dirty="0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1600" b="0" i="1" dirty="0" smtClean="0">
                            <a:latin typeface="Cambria Math"/>
                            <a:cs typeface="Times New Roman" pitchFamily="18" charset="0"/>
                          </a:rPr>
                          <m:t>𝑂𝐶</m:t>
                        </m:r>
                      </m:e>
                    </m:acc>
                    <m:r>
                      <a:rPr lang="en-US" sz="1600" i="1" dirty="0">
                        <a:latin typeface="Cambria Math"/>
                        <a:cs typeface="Times New Roman" pitchFamily="18" charset="0"/>
                      </a:rPr>
                      <m:t> {</m:t>
                    </m:r>
                    <m:r>
                      <a:rPr lang="en-US" sz="1600" b="0" i="1" dirty="0" smtClean="0">
                        <a:latin typeface="Cambria Math"/>
                        <a:cs typeface="Times New Roman" pitchFamily="18" charset="0"/>
                      </a:rPr>
                      <m:t>0,5</m:t>
                    </m:r>
                    <m:r>
                      <a:rPr lang="en-US" sz="1600" i="1" dirty="0">
                        <a:latin typeface="Cambria Math"/>
                        <a:cs typeface="Times New Roman" pitchFamily="18" charset="0"/>
                      </a:rPr>
                      <m:t>;−</m:t>
                    </m:r>
                    <m:r>
                      <a:rPr lang="en-US" sz="1600" b="0" i="1" dirty="0" smtClean="0">
                        <a:latin typeface="Cambria Math"/>
                        <a:cs typeface="Times New Roman" pitchFamily="18" charset="0"/>
                      </a:rPr>
                      <m:t>4</m:t>
                    </m:r>
                    <m:r>
                      <a:rPr lang="en-US" sz="1600" i="1" dirty="0">
                        <a:latin typeface="Cambria Math"/>
                        <a:cs typeface="Times New Roman" pitchFamily="18" charset="0"/>
                      </a:rPr>
                      <m:t>;</m:t>
                    </m:r>
                    <m:r>
                      <a:rPr lang="en-US" sz="1600" b="0" i="1" dirty="0" smtClean="0">
                        <a:latin typeface="Cambria Math"/>
                        <a:cs typeface="Times New Roman" pitchFamily="18" charset="0"/>
                      </a:rPr>
                      <m:t>8</m:t>
                    </m:r>
                    <m:r>
                      <a:rPr lang="en-US" sz="1600" i="1" dirty="0">
                        <a:latin typeface="Cambria Math"/>
                        <a:cs typeface="Times New Roman" pitchFamily="18" charset="0"/>
                      </a:rPr>
                      <m:t>}</m:t>
                    </m:r>
                  </m:oMath>
                </a14:m>
                <a:r>
                  <a:rPr lang="en-US" sz="1600" dirty="0" smtClean="0">
                    <a:latin typeface="Times New Roman" pitchFamily="18" charset="0"/>
                    <a:cs typeface="Times New Roman" pitchFamily="18" charset="0"/>
                  </a:rPr>
                  <a:t>,</a:t>
                </a:r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600" i="1" dirty="0" smtClean="0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1600" b="0" i="1" dirty="0" smtClean="0">
                            <a:latin typeface="Cambria Math"/>
                            <a:cs typeface="Times New Roman" pitchFamily="18" charset="0"/>
                          </a:rPr>
                          <m:t>𝐴𝐷</m:t>
                        </m:r>
                      </m:e>
                    </m:acc>
                    <m:r>
                      <a:rPr lang="en-US" sz="1600" b="0" i="1" dirty="0" smtClean="0">
                        <a:latin typeface="Cambria Math"/>
                        <a:cs typeface="Times New Roman" pitchFamily="18" charset="0"/>
                      </a:rPr>
                      <m:t> {13;−2;5}</m:t>
                    </m:r>
                  </m:oMath>
                </a14:m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,</a:t>
                </a:r>
                <a:r>
                  <a:rPr lang="en-US" sz="1600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600" i="1" dirty="0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1600" b="0" i="1" dirty="0" smtClean="0">
                            <a:latin typeface="Cambria Math"/>
                            <a:cs typeface="Times New Roman" pitchFamily="18" charset="0"/>
                          </a:rPr>
                          <m:t>𝐵𝐸</m:t>
                        </m:r>
                      </m:e>
                    </m:acc>
                    <m:r>
                      <a:rPr lang="en-US" sz="1600" i="1" dirty="0">
                        <a:latin typeface="Cambria Math"/>
                        <a:cs typeface="Times New Roman" pitchFamily="18" charset="0"/>
                      </a:rPr>
                      <m:t> {1;−</m:t>
                    </m:r>
                    <m:r>
                      <a:rPr lang="en-US" sz="1600" b="0" i="1" dirty="0" smtClean="0">
                        <a:latin typeface="Cambria Math"/>
                        <a:cs typeface="Times New Roman" pitchFamily="18" charset="0"/>
                      </a:rPr>
                      <m:t>3</m:t>
                    </m:r>
                    <m:r>
                      <a:rPr lang="en-US" sz="1600" i="1" dirty="0">
                        <a:latin typeface="Cambria Math"/>
                        <a:cs typeface="Times New Roman" pitchFamily="18" charset="0"/>
                      </a:rPr>
                      <m:t>;</m:t>
                    </m:r>
                    <m:r>
                      <a:rPr lang="en-US" sz="1600" b="0" i="1" dirty="0" smtClean="0">
                        <a:latin typeface="Cambria Math"/>
                        <a:cs typeface="Times New Roman" pitchFamily="18" charset="0"/>
                      </a:rPr>
                      <m:t>0</m:t>
                    </m:r>
                    <m:r>
                      <a:rPr lang="en-US" sz="1600" i="1" dirty="0">
                        <a:latin typeface="Cambria Math"/>
                        <a:cs typeface="Times New Roman" pitchFamily="18" charset="0"/>
                      </a:rPr>
                      <m:t>}</m:t>
                    </m:r>
                  </m:oMath>
                </a14:m>
                <a:r>
                  <a:rPr lang="en-US" sz="1600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ru-RU" sz="1600" dirty="0">
                    <a:latin typeface="Times New Roman" pitchFamily="18" charset="0"/>
                    <a:cs typeface="Times New Roman" pitchFamily="18" charset="0"/>
                  </a:rPr>
                  <a:t>и</a:t>
                </a:r>
                <a:r>
                  <a:rPr lang="en-US" sz="1600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600" i="1" dirty="0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1600" b="0" i="1" dirty="0" smtClean="0">
                            <a:latin typeface="Cambria Math"/>
                            <a:cs typeface="Times New Roman" pitchFamily="18" charset="0"/>
                          </a:rPr>
                          <m:t>𝐶𝐹</m:t>
                        </m:r>
                      </m:e>
                    </m:acc>
                    <m:r>
                      <a:rPr lang="en-US" sz="1600" i="1" dirty="0">
                        <a:latin typeface="Cambria Math"/>
                        <a:cs typeface="Times New Roman" pitchFamily="18" charset="0"/>
                      </a:rPr>
                      <m:t> </m:t>
                    </m:r>
                    <m:d>
                      <m:dPr>
                        <m:begChr m:val="{"/>
                        <m:endChr m:val="}"/>
                        <m:ctrlPr>
                          <a:rPr lang="en-US" sz="1600" b="0" i="1" dirty="0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1600" b="0" i="1" dirty="0" smtClean="0">
                            <a:latin typeface="Cambria Math"/>
                            <a:cs typeface="Times New Roman" pitchFamily="18" charset="0"/>
                          </a:rPr>
                          <m:t>−9</m:t>
                        </m:r>
                        <m:r>
                          <a:rPr lang="en-US" sz="1600" i="1" dirty="0">
                            <a:latin typeface="Cambria Math"/>
                            <a:cs typeface="Times New Roman" pitchFamily="18" charset="0"/>
                          </a:rPr>
                          <m:t>;</m:t>
                        </m:r>
                        <m:r>
                          <a:rPr lang="en-US" sz="1600" b="0" i="1" dirty="0" smtClean="0"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  <m:r>
                          <a:rPr lang="en-US" sz="1600" i="1" dirty="0">
                            <a:latin typeface="Cambria Math"/>
                            <a:cs typeface="Times New Roman" pitchFamily="18" charset="0"/>
                          </a:rPr>
                          <m:t>;</m:t>
                        </m:r>
                        <m:r>
                          <a:rPr lang="en-US" sz="1600" b="0" i="1" dirty="0" smtClean="0"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e>
                    </m:d>
                  </m:oMath>
                </a14:m>
                <a:endParaRPr lang="ru-RU" sz="16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определить координаты точек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/>
                        <a:cs typeface="Times New Roman" pitchFamily="18" charset="0"/>
                      </a:rPr>
                      <m:t>𝐴</m:t>
                    </m:r>
                  </m:oMath>
                </a14:m>
                <a:r>
                  <a:rPr lang="ru-RU" sz="16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/>
                        <a:cs typeface="Times New Roman" pitchFamily="18" charset="0"/>
                      </a:rPr>
                      <m:t>𝐵</m:t>
                    </m:r>
                  </m:oMath>
                </a14:m>
                <a:r>
                  <a:rPr lang="ru-RU" sz="16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/>
                        <a:cs typeface="Times New Roman" pitchFamily="18" charset="0"/>
                      </a:rPr>
                      <m:t>𝐶</m:t>
                    </m:r>
                  </m:oMath>
                </a14:m>
                <a:r>
                  <a:rPr lang="ru-RU" sz="16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/>
                        <a:cs typeface="Times New Roman" pitchFamily="18" charset="0"/>
                      </a:rPr>
                      <m:t>𝐷</m:t>
                    </m:r>
                  </m:oMath>
                </a14:m>
                <a:r>
                  <a:rPr lang="ru-RU" sz="16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/>
                        <a:cs typeface="Times New Roman" pitchFamily="18" charset="0"/>
                      </a:rPr>
                      <m:t>𝐸</m:t>
                    </m:r>
                  </m:oMath>
                </a14:m>
                <a:r>
                  <a:rPr lang="ru-RU" sz="1600" dirty="0">
                    <a:latin typeface="Times New Roman" pitchFamily="18" charset="0"/>
                    <a:cs typeface="Times New Roman" pitchFamily="18" charset="0"/>
                  </a:rPr>
                  <a:t> и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/>
                        <a:cs typeface="Times New Roman" pitchFamily="18" charset="0"/>
                      </a:rPr>
                      <m:t>𝐹</m:t>
                    </m:r>
                  </m:oMath>
                </a14:m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,</a:t>
                </a:r>
                <a:r>
                  <a:rPr lang="en-US" sz="1600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если </a:t>
                </a:r>
                <a:r>
                  <a:rPr lang="ru-RU" sz="1600" dirty="0">
                    <a:latin typeface="Times New Roman" pitchFamily="18" charset="0"/>
                    <a:cs typeface="Times New Roman" pitchFamily="18" charset="0"/>
                  </a:rPr>
                  <a:t>точка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/>
                        <a:cs typeface="Times New Roman" pitchFamily="18" charset="0"/>
                      </a:rPr>
                      <m:t>𝑂</m:t>
                    </m:r>
                  </m:oMath>
                </a14:m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ru-RU" sz="1600" dirty="0">
                    <a:latin typeface="Times New Roman" pitchFamily="18" charset="0"/>
                    <a:cs typeface="Times New Roman" pitchFamily="18" charset="0"/>
                  </a:rPr>
                  <a:t>— точка начала координат.</a:t>
                </a:r>
              </a:p>
            </p:txBody>
          </p:sp>
        </mc:Choice>
        <mc:Fallback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1" y="195486"/>
                <a:ext cx="7992888" cy="862865"/>
              </a:xfrm>
              <a:prstGeom prst="rect">
                <a:avLst/>
              </a:prstGeom>
              <a:blipFill rotWithShape="1">
                <a:blip r:embed="rId21"/>
                <a:stretch>
                  <a:fillRect l="-381" t="-2113" b="-774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Прямоугольник 5"/>
          <p:cNvSpPr/>
          <p:nvPr/>
        </p:nvSpPr>
        <p:spPr>
          <a:xfrm>
            <a:off x="251520" y="1016132"/>
            <a:ext cx="10427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Решение.</a:t>
            </a:r>
            <a:endParaRPr lang="ru-RU" sz="1600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Прямоугольник 6"/>
              <p:cNvSpPr/>
              <p:nvPr/>
            </p:nvSpPr>
            <p:spPr>
              <a:xfrm>
                <a:off x="261110" y="1437276"/>
                <a:ext cx="1424576" cy="3701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1600" i="1" dirty="0" smtClean="0">
                              <a:latin typeface="Cambria Math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n-US" sz="1600" i="1" dirty="0">
                              <a:latin typeface="Cambria Math"/>
                              <a:cs typeface="Times New Roman" pitchFamily="18" charset="0"/>
                            </a:rPr>
                            <m:t>𝑂𝐴</m:t>
                          </m:r>
                        </m:e>
                      </m:acc>
                      <m:r>
                        <a:rPr lang="en-US" sz="1600" i="1" dirty="0">
                          <a:latin typeface="Cambria Math"/>
                          <a:cs typeface="Times New Roman" pitchFamily="18" charset="0"/>
                        </a:rPr>
                        <m:t> 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1600" i="1" dirty="0"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1600" i="1" dirty="0">
                              <a:latin typeface="Cambria Math"/>
                              <a:cs typeface="Times New Roman" pitchFamily="18" charset="0"/>
                            </a:rPr>
                            <m:t>4;−7;1</m:t>
                          </m:r>
                        </m:e>
                      </m:d>
                    </m:oMath>
                  </m:oMathPara>
                </a14:m>
                <a:endParaRPr lang="ru-RU" sz="1600" dirty="0"/>
              </a:p>
            </p:txBody>
          </p:sp>
        </mc:Choice>
        <mc:Fallback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110" y="1437276"/>
                <a:ext cx="1424576" cy="370101"/>
              </a:xfrm>
              <a:prstGeom prst="rect">
                <a:avLst/>
              </a:prstGeom>
              <a:blipFill rotWithShape="1">
                <a:blip r:embed="rId22"/>
                <a:stretch>
                  <a:fillRect r="-1282" b="-2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3" name="Прямоугольник 12"/>
              <p:cNvSpPr/>
              <p:nvPr/>
            </p:nvSpPr>
            <p:spPr>
              <a:xfrm>
                <a:off x="1718271" y="1808979"/>
                <a:ext cx="1387238" cy="3701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1600" i="1" dirty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n-US" sz="1600" i="1" dirty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𝑂𝐵</m:t>
                          </m:r>
                        </m:e>
                      </m:acc>
                      <m:r>
                        <a:rPr lang="en-US" sz="1600" i="1" dirty="0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 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1600" i="1" dirty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1600" i="1" dirty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−2;0;3</m:t>
                          </m:r>
                        </m:e>
                      </m:d>
                    </m:oMath>
                  </m:oMathPara>
                </a14:m>
                <a:endParaRPr lang="ru-RU" sz="1600" dirty="0"/>
              </a:p>
            </p:txBody>
          </p:sp>
        </mc:Choice>
        <mc:Fallback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8271" y="1808979"/>
                <a:ext cx="1387238" cy="370101"/>
              </a:xfrm>
              <a:prstGeom prst="rect">
                <a:avLst/>
              </a:prstGeom>
              <a:blipFill rotWithShape="1">
                <a:blip r:embed="rId23"/>
                <a:stretch>
                  <a:fillRect r="-3524" b="-2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4" name="Прямоугольник 13"/>
              <p:cNvSpPr/>
              <p:nvPr/>
            </p:nvSpPr>
            <p:spPr>
              <a:xfrm>
                <a:off x="3084897" y="1437275"/>
                <a:ext cx="1533433" cy="3701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1600" i="1" dirty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n-US" sz="1600" i="1" dirty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𝑂𝐶</m:t>
                          </m:r>
                        </m:e>
                      </m:acc>
                      <m:r>
                        <a:rPr lang="en-US" sz="1600" i="1" dirty="0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 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1600" i="1" dirty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1600" i="1" dirty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0,5;−4;8</m:t>
                          </m:r>
                        </m:e>
                      </m:d>
                    </m:oMath>
                  </m:oMathPara>
                </a14:m>
                <a:endParaRPr lang="ru-RU" sz="1600" dirty="0"/>
              </a:p>
            </p:txBody>
          </p:sp>
        </mc:Choice>
        <mc:Fallback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4897" y="1437275"/>
                <a:ext cx="1533433" cy="370101"/>
              </a:xfrm>
              <a:prstGeom prst="rect">
                <a:avLst/>
              </a:prstGeom>
              <a:blipFill rotWithShape="1">
                <a:blip r:embed="rId24"/>
                <a:stretch>
                  <a:fillRect r="-3175" b="-2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5" name="Прямоугольник 14"/>
              <p:cNvSpPr/>
              <p:nvPr/>
            </p:nvSpPr>
            <p:spPr>
              <a:xfrm>
                <a:off x="4534496" y="1820841"/>
                <a:ext cx="1499962" cy="3701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1600" i="1" dirty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n-US" sz="1600" i="1" dirty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𝐴𝐷</m:t>
                          </m:r>
                        </m:e>
                      </m:acc>
                      <m:r>
                        <a:rPr lang="en-US" sz="1600" i="1" dirty="0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 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1600" i="1" dirty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1600" i="1" dirty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13;−2;5</m:t>
                          </m:r>
                        </m:e>
                      </m:d>
                    </m:oMath>
                  </m:oMathPara>
                </a14:m>
                <a:endParaRPr lang="ru-RU" sz="1600" dirty="0"/>
              </a:p>
            </p:txBody>
          </p:sp>
        </mc:Choice>
        <mc:Fallback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4496" y="1820841"/>
                <a:ext cx="1499962" cy="370101"/>
              </a:xfrm>
              <a:prstGeom prst="rect">
                <a:avLst/>
              </a:prstGeom>
              <a:blipFill rotWithShape="1">
                <a:blip r:embed="rId25"/>
                <a:stretch>
                  <a:fillRect r="-2846" b="-2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6" name="Прямоугольник 15"/>
              <p:cNvSpPr/>
              <p:nvPr/>
            </p:nvSpPr>
            <p:spPr>
              <a:xfrm>
                <a:off x="6038496" y="1438878"/>
                <a:ext cx="1378518" cy="3684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1600" i="1" dirty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n-US" sz="1600" i="1" dirty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𝐵𝐸</m:t>
                          </m:r>
                        </m:e>
                      </m:acc>
                      <m:r>
                        <a:rPr lang="en-US" sz="1600" i="1" dirty="0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 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1600" i="1" dirty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1600" i="1" dirty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1;−3;0</m:t>
                          </m:r>
                        </m:e>
                      </m:d>
                    </m:oMath>
                  </m:oMathPara>
                </a14:m>
                <a:endParaRPr lang="ru-RU" sz="1600" dirty="0"/>
              </a:p>
            </p:txBody>
          </p:sp>
        </mc:Choice>
        <mc:Fallback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8496" y="1438878"/>
                <a:ext cx="1378518" cy="368499"/>
              </a:xfrm>
              <a:prstGeom prst="rect">
                <a:avLst/>
              </a:prstGeom>
              <a:blipFill rotWithShape="1">
                <a:blip r:embed="rId26"/>
                <a:stretch>
                  <a:fillRect r="-3097" b="-21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7" name="Прямоугольник 16"/>
              <p:cNvSpPr/>
              <p:nvPr/>
            </p:nvSpPr>
            <p:spPr>
              <a:xfrm>
                <a:off x="7483281" y="1820842"/>
                <a:ext cx="1362489" cy="3701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1600" i="1" dirty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n-US" sz="1600" i="1" dirty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𝐶𝐹</m:t>
                          </m:r>
                        </m:e>
                      </m:acc>
                      <m:r>
                        <a:rPr lang="en-US" sz="1600" i="1" dirty="0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 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1600" i="1" dirty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1600" i="1" dirty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−9;0;0</m:t>
                          </m:r>
                        </m:e>
                      </m:d>
                    </m:oMath>
                  </m:oMathPara>
                </a14:m>
                <a:endParaRPr lang="ru-RU" sz="1600" dirty="0"/>
              </a:p>
            </p:txBody>
          </p:sp>
        </mc:Choice>
        <mc:Fallback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3281" y="1820842"/>
                <a:ext cx="1362489" cy="370101"/>
              </a:xfrm>
              <a:prstGeom prst="rect">
                <a:avLst/>
              </a:prstGeom>
              <a:blipFill rotWithShape="1">
                <a:blip r:embed="rId27"/>
                <a:stretch>
                  <a:fillRect r="-3587" b="-2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8" name="Прямоугольник 17"/>
              <p:cNvSpPr/>
              <p:nvPr/>
            </p:nvSpPr>
            <p:spPr>
              <a:xfrm>
                <a:off x="251520" y="2309405"/>
                <a:ext cx="2685030" cy="3701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1600" i="1" dirty="0" smtClean="0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1600" i="1" dirty="0">
                            <a:latin typeface="Cambria Math"/>
                            <a:cs typeface="Times New Roman" pitchFamily="18" charset="0"/>
                          </a:rPr>
                          <m:t>𝑂𝐴</m:t>
                        </m:r>
                      </m:e>
                    </m:acc>
                    <m:r>
                      <a:rPr lang="ru-RU" sz="1600" b="0" i="1" dirty="0" smtClean="0">
                        <a:latin typeface="Cambria Math"/>
                        <a:cs typeface="Times New Roman" pitchFamily="18" charset="0"/>
                      </a:rPr>
                      <m:t>−</m:t>
                    </m:r>
                  </m:oMath>
                </a14:m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 радиус</a:t>
                </a:r>
                <a:r>
                  <a:rPr lang="en-US" sz="1600" dirty="0" smtClean="0">
                    <a:latin typeface="Times New Roman" pitchFamily="18" charset="0"/>
                    <a:cs typeface="Times New Roman" pitchFamily="18" charset="0"/>
                  </a:rPr>
                  <a:t>-</a:t>
                </a:r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вектор точки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/>
                      </a:rPr>
                      <m:t>𝐴</m:t>
                    </m:r>
                  </m:oMath>
                </a14:m>
                <a:endParaRPr lang="ru-RU" sz="1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309405"/>
                <a:ext cx="2685030" cy="370101"/>
              </a:xfrm>
              <a:prstGeom prst="rect">
                <a:avLst/>
              </a:prstGeom>
              <a:blipFill rotWithShape="1">
                <a:blip r:embed="rId28"/>
                <a:stretch>
                  <a:fillRect r="-1814" b="-1967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0" name="Прямоугольник 19"/>
              <p:cNvSpPr/>
              <p:nvPr/>
            </p:nvSpPr>
            <p:spPr>
              <a:xfrm>
                <a:off x="251520" y="3224013"/>
                <a:ext cx="2701702" cy="3701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1600" i="1" dirty="0" smtClean="0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1600" i="1" dirty="0">
                            <a:latin typeface="Cambria Math"/>
                            <a:cs typeface="Times New Roman" pitchFamily="18" charset="0"/>
                          </a:rPr>
                          <m:t>𝑂</m:t>
                        </m:r>
                        <m:r>
                          <a:rPr lang="en-US" sz="1600" b="0" i="1" dirty="0" smtClean="0">
                            <a:latin typeface="Cambria Math"/>
                            <a:cs typeface="Times New Roman" pitchFamily="18" charset="0"/>
                          </a:rPr>
                          <m:t>𝐵</m:t>
                        </m:r>
                      </m:e>
                    </m:acc>
                    <m:r>
                      <a:rPr lang="ru-RU" sz="1600" b="0" i="1" dirty="0" smtClean="0">
                        <a:latin typeface="Cambria Math"/>
                        <a:cs typeface="Times New Roman" pitchFamily="18" charset="0"/>
                      </a:rPr>
                      <m:t>−</m:t>
                    </m:r>
                  </m:oMath>
                </a14:m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 радиус</a:t>
                </a:r>
                <a:r>
                  <a:rPr lang="en-US" sz="1600" dirty="0" smtClean="0">
                    <a:latin typeface="Times New Roman" pitchFamily="18" charset="0"/>
                    <a:cs typeface="Times New Roman" pitchFamily="18" charset="0"/>
                  </a:rPr>
                  <a:t>-</a:t>
                </a:r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вектор точки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/>
                      </a:rPr>
                      <m:t>𝐵</m:t>
                    </m:r>
                  </m:oMath>
                </a14:m>
                <a:endParaRPr lang="ru-RU" sz="1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224013"/>
                <a:ext cx="2701702" cy="370101"/>
              </a:xfrm>
              <a:prstGeom prst="rect">
                <a:avLst/>
              </a:prstGeom>
              <a:blipFill rotWithShape="1">
                <a:blip r:embed="rId29"/>
                <a:stretch>
                  <a:fillRect r="-2257" b="-1967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2" name="Прямоугольник 21"/>
              <p:cNvSpPr/>
              <p:nvPr/>
            </p:nvSpPr>
            <p:spPr>
              <a:xfrm>
                <a:off x="251520" y="4108361"/>
                <a:ext cx="2683107" cy="3701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1600" i="1" dirty="0" smtClean="0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1600" i="1" dirty="0">
                            <a:latin typeface="Cambria Math"/>
                            <a:cs typeface="Times New Roman" pitchFamily="18" charset="0"/>
                          </a:rPr>
                          <m:t>𝑂</m:t>
                        </m:r>
                        <m:r>
                          <a:rPr lang="en-US" sz="1600" b="0" i="1" dirty="0" smtClean="0">
                            <a:latin typeface="Cambria Math"/>
                            <a:cs typeface="Times New Roman" pitchFamily="18" charset="0"/>
                          </a:rPr>
                          <m:t>𝐶</m:t>
                        </m:r>
                      </m:e>
                    </m:acc>
                    <m:r>
                      <a:rPr lang="ru-RU" sz="1600" b="0" i="1" dirty="0" smtClean="0">
                        <a:latin typeface="Cambria Math"/>
                        <a:cs typeface="Times New Roman" pitchFamily="18" charset="0"/>
                      </a:rPr>
                      <m:t>−</m:t>
                    </m:r>
                  </m:oMath>
                </a14:m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 радиус</a:t>
                </a:r>
                <a:r>
                  <a:rPr lang="en-US" sz="1600" dirty="0" smtClean="0">
                    <a:latin typeface="Times New Roman" pitchFamily="18" charset="0"/>
                    <a:cs typeface="Times New Roman" pitchFamily="18" charset="0"/>
                  </a:rPr>
                  <a:t>-</a:t>
                </a:r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вектор точки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/>
                      </a:rPr>
                      <m:t>𝐶</m:t>
                    </m:r>
                  </m:oMath>
                </a14:m>
                <a:endParaRPr lang="ru-RU" sz="1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4108361"/>
                <a:ext cx="2683107" cy="370101"/>
              </a:xfrm>
              <a:prstGeom prst="rect">
                <a:avLst/>
              </a:prstGeom>
              <a:blipFill rotWithShape="1">
                <a:blip r:embed="rId30"/>
                <a:stretch>
                  <a:fillRect r="-2045" b="-1967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9" name="Прямоугольник 48"/>
              <p:cNvSpPr/>
              <p:nvPr/>
            </p:nvSpPr>
            <p:spPr>
              <a:xfrm>
                <a:off x="4534773" y="3003798"/>
                <a:ext cx="137993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𝐷</m:t>
                      </m:r>
                      <m:r>
                        <a:rPr lang="en-US" sz="1600" b="0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(17;−9;6)</m:t>
                      </m:r>
                    </m:oMath>
                  </m:oMathPara>
                </a14:m>
                <a:endParaRPr lang="ru-RU" sz="16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49" name="Прямоугольник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4773" y="3003798"/>
                <a:ext cx="1379930" cy="338554"/>
              </a:xfrm>
              <a:prstGeom prst="rect">
                <a:avLst/>
              </a:prstGeom>
              <a:blipFill rotWithShape="1">
                <a:blip r:embed="rId31"/>
                <a:stretch>
                  <a:fillRect t="-5455" b="-23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3" name="Прямоугольник 52"/>
              <p:cNvSpPr/>
              <p:nvPr/>
            </p:nvSpPr>
            <p:spPr>
              <a:xfrm>
                <a:off x="4534221" y="3740215"/>
                <a:ext cx="139115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𝐸</m:t>
                      </m:r>
                      <m:r>
                        <a:rPr lang="en-US" sz="1600" b="0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(−1;−3;3)</m:t>
                      </m:r>
                    </m:oMath>
                  </m:oMathPara>
                </a14:m>
                <a:endParaRPr lang="ru-RU" sz="16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53" name="Прямоугольник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4221" y="3740215"/>
                <a:ext cx="1391150" cy="338554"/>
              </a:xfrm>
              <a:prstGeom prst="rect">
                <a:avLst/>
              </a:prstGeom>
              <a:blipFill rotWithShape="1">
                <a:blip r:embed="rId32"/>
                <a:stretch>
                  <a:fillRect t="-5455" b="-23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7" name="Прямоугольник 56"/>
              <p:cNvSpPr/>
              <p:nvPr/>
            </p:nvSpPr>
            <p:spPr>
              <a:xfrm>
                <a:off x="4533943" y="4443958"/>
                <a:ext cx="151939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𝐹</m:t>
                      </m:r>
                      <m:r>
                        <a:rPr lang="en-US" sz="1600" b="0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(−8,5;−4;8)</m:t>
                      </m:r>
                    </m:oMath>
                  </m:oMathPara>
                </a14:m>
                <a:endParaRPr lang="ru-RU" sz="16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57" name="Прямоугольник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3943" y="4443958"/>
                <a:ext cx="1519390" cy="338554"/>
              </a:xfrm>
              <a:prstGeom prst="rect">
                <a:avLst/>
              </a:prstGeom>
              <a:blipFill rotWithShape="1">
                <a:blip r:embed="rId33"/>
                <a:stretch>
                  <a:fillRect t="-5357" r="-803" b="-2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Прямоугольник 11"/>
          <p:cNvSpPr/>
          <p:nvPr/>
        </p:nvSpPr>
        <p:spPr>
          <a:xfrm>
            <a:off x="5085581" y="2715766"/>
            <a:ext cx="278507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5398694" y="2735064"/>
            <a:ext cx="207719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5606413" y="2743448"/>
            <a:ext cx="278507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6588224" y="2747734"/>
            <a:ext cx="36004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6948264" y="2743448"/>
            <a:ext cx="173846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>
            <a:off x="7122110" y="2743944"/>
            <a:ext cx="474226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>
            <a:off x="8228534" y="2724599"/>
            <a:ext cx="216023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8444557" y="2735064"/>
            <a:ext cx="206375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>
            <a:off x="8650933" y="2724599"/>
            <a:ext cx="16954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1" name="Прямоугольник 10"/>
              <p:cNvSpPr/>
              <p:nvPr/>
            </p:nvSpPr>
            <p:spPr>
              <a:xfrm>
                <a:off x="4939915" y="1852765"/>
                <a:ext cx="458779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dirty="0" smtClean="0">
                          <a:solidFill>
                            <a:srgbClr val="00B050"/>
                          </a:solidFill>
                          <a:latin typeface="Cambria Math"/>
                          <a:cs typeface="Times New Roman" pitchFamily="18" charset="0"/>
                        </a:rPr>
                        <m:t>13</m:t>
                      </m:r>
                    </m:oMath>
                  </m:oMathPara>
                </a14:m>
                <a:endParaRPr lang="ru-RU" sz="1600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9915" y="1852765"/>
                <a:ext cx="458779" cy="338554"/>
              </a:xfrm>
              <a:prstGeom prst="rect">
                <a:avLst/>
              </a:prstGeom>
              <a:blipFill rotWithShape="1">
                <a:blip r:embed="rId34"/>
                <a:stretch>
                  <a:fillRect t="-5455" r="-10526" b="-23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Прямоугольник 72"/>
          <p:cNvSpPr/>
          <p:nvPr/>
        </p:nvSpPr>
        <p:spPr>
          <a:xfrm>
            <a:off x="5085582" y="3443389"/>
            <a:ext cx="204914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рямоугольник 73"/>
          <p:cNvSpPr/>
          <p:nvPr/>
        </p:nvSpPr>
        <p:spPr>
          <a:xfrm>
            <a:off x="5290496" y="3444292"/>
            <a:ext cx="207719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Прямоугольник 74"/>
          <p:cNvSpPr/>
          <p:nvPr/>
        </p:nvSpPr>
        <p:spPr>
          <a:xfrm>
            <a:off x="5490575" y="3444679"/>
            <a:ext cx="42412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Прямоугольник 75"/>
          <p:cNvSpPr/>
          <p:nvPr/>
        </p:nvSpPr>
        <p:spPr>
          <a:xfrm>
            <a:off x="6580443" y="3440090"/>
            <a:ext cx="36004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Прямоугольник 76"/>
          <p:cNvSpPr/>
          <p:nvPr/>
        </p:nvSpPr>
        <p:spPr>
          <a:xfrm>
            <a:off x="6939622" y="3424217"/>
            <a:ext cx="173846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Прямоугольник 77"/>
          <p:cNvSpPr/>
          <p:nvPr/>
        </p:nvSpPr>
        <p:spPr>
          <a:xfrm>
            <a:off x="7113468" y="3469553"/>
            <a:ext cx="254654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рямоугольник 78"/>
          <p:cNvSpPr/>
          <p:nvPr/>
        </p:nvSpPr>
        <p:spPr>
          <a:xfrm>
            <a:off x="8234612" y="3424217"/>
            <a:ext cx="216023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рямоугольник 79"/>
          <p:cNvSpPr/>
          <p:nvPr/>
        </p:nvSpPr>
        <p:spPr>
          <a:xfrm>
            <a:off x="8444556" y="3440090"/>
            <a:ext cx="195747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Прямоугольник 80"/>
          <p:cNvSpPr/>
          <p:nvPr/>
        </p:nvSpPr>
        <p:spPr>
          <a:xfrm>
            <a:off x="8640304" y="3452183"/>
            <a:ext cx="16954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8" name="Прямоугольник 57"/>
              <p:cNvSpPr/>
              <p:nvPr/>
            </p:nvSpPr>
            <p:spPr>
              <a:xfrm>
                <a:off x="5251542" y="1853334"/>
                <a:ext cx="498855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rgbClr val="00B050"/>
                          </a:solidFill>
                          <a:latin typeface="Cambria Math"/>
                          <a:cs typeface="Times New Roman" pitchFamily="18" charset="0"/>
                        </a:rPr>
                        <m:t>−2</m:t>
                      </m:r>
                    </m:oMath>
                  </m:oMathPara>
                </a14:m>
                <a:endParaRPr lang="ru-RU" sz="1600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58" name="Прямоугольник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1542" y="1853334"/>
                <a:ext cx="498855" cy="338554"/>
              </a:xfrm>
              <a:prstGeom prst="rect">
                <a:avLst/>
              </a:prstGeom>
              <a:blipFill rotWithShape="1">
                <a:blip r:embed="rId35"/>
                <a:stretch>
                  <a:fillRect t="-5357" r="-9756" b="-2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9" name="Прямоугольник 58"/>
              <p:cNvSpPr/>
              <p:nvPr/>
            </p:nvSpPr>
            <p:spPr>
              <a:xfrm>
                <a:off x="5606413" y="1853334"/>
                <a:ext cx="34496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rgbClr val="00B050"/>
                          </a:solidFill>
                          <a:latin typeface="Cambria Math"/>
                          <a:cs typeface="Times New Roman" pitchFamily="18" charset="0"/>
                        </a:rPr>
                        <m:t>5</m:t>
                      </m:r>
                    </m:oMath>
                  </m:oMathPara>
                </a14:m>
                <a:endParaRPr lang="ru-RU" sz="1600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59" name="Прямоугольник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6413" y="1853334"/>
                <a:ext cx="344966" cy="338554"/>
              </a:xfrm>
              <a:prstGeom prst="rect">
                <a:avLst/>
              </a:prstGeom>
              <a:blipFill rotWithShape="1">
                <a:blip r:embed="rId36"/>
                <a:stretch>
                  <a:fillRect t="-5357" r="-14286" b="-2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0" name="Прямоугольник 59"/>
              <p:cNvSpPr/>
              <p:nvPr/>
            </p:nvSpPr>
            <p:spPr>
              <a:xfrm>
                <a:off x="442383" y="2671682"/>
                <a:ext cx="34496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rgbClr val="0070C0"/>
                          </a:solidFill>
                          <a:latin typeface="Cambria Math"/>
                          <a:cs typeface="Times New Roman" pitchFamily="18" charset="0"/>
                        </a:rPr>
                        <m:t>4</m:t>
                      </m:r>
                    </m:oMath>
                  </m:oMathPara>
                </a14:m>
                <a:endParaRPr lang="ru-RU" sz="16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60" name="Прямоугольник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383" y="2671682"/>
                <a:ext cx="344966" cy="338554"/>
              </a:xfrm>
              <a:prstGeom prst="rect">
                <a:avLst/>
              </a:prstGeom>
              <a:blipFill rotWithShape="1">
                <a:blip r:embed="rId37"/>
                <a:stretch>
                  <a:fillRect t="-5357" r="-14286" b="-2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1" name="Прямоугольник 60"/>
              <p:cNvSpPr/>
              <p:nvPr/>
            </p:nvSpPr>
            <p:spPr>
              <a:xfrm>
                <a:off x="638676" y="2670584"/>
                <a:ext cx="498855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rgbClr val="0070C0"/>
                          </a:solidFill>
                          <a:latin typeface="Cambria Math"/>
                          <a:cs typeface="Times New Roman" pitchFamily="18" charset="0"/>
                        </a:rPr>
                        <m:t>−7</m:t>
                      </m:r>
                    </m:oMath>
                  </m:oMathPara>
                </a14:m>
                <a:endParaRPr lang="ru-RU" sz="16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61" name="Прямоугольник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676" y="2670584"/>
                <a:ext cx="498855" cy="338554"/>
              </a:xfrm>
              <a:prstGeom prst="rect">
                <a:avLst/>
              </a:prstGeom>
              <a:blipFill rotWithShape="1">
                <a:blip r:embed="rId38"/>
                <a:stretch>
                  <a:fillRect t="-5357" r="-8537" b="-2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2" name="Прямоугольник 61"/>
              <p:cNvSpPr/>
              <p:nvPr/>
            </p:nvSpPr>
            <p:spPr>
              <a:xfrm>
                <a:off x="996341" y="2672130"/>
                <a:ext cx="34496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rgbClr val="0070C0"/>
                          </a:solidFill>
                          <a:latin typeface="Cambria Math"/>
                          <a:cs typeface="Times New Roman" pitchFamily="18" charset="0"/>
                        </a:rPr>
                        <m:t>1</m:t>
                      </m:r>
                    </m:oMath>
                  </m:oMathPara>
                </a14:m>
                <a:endParaRPr lang="ru-RU" sz="16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62" name="Прямоугольник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341" y="2672130"/>
                <a:ext cx="344966" cy="338554"/>
              </a:xfrm>
              <a:prstGeom prst="rect">
                <a:avLst/>
              </a:prstGeom>
              <a:blipFill rotWithShape="1">
                <a:blip r:embed="rId39"/>
                <a:stretch>
                  <a:fillRect t="-5357" r="-14035" b="-2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85" name="Прямоугольник 84"/>
              <p:cNvSpPr/>
              <p:nvPr/>
            </p:nvSpPr>
            <p:spPr>
              <a:xfrm>
                <a:off x="451190" y="3539969"/>
                <a:ext cx="498855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rgbClr val="0070C0"/>
                          </a:solidFill>
                          <a:latin typeface="Cambria Math"/>
                          <a:cs typeface="Times New Roman" pitchFamily="18" charset="0"/>
                        </a:rPr>
                        <m:t>−2</m:t>
                      </m:r>
                    </m:oMath>
                  </m:oMathPara>
                </a14:m>
                <a:endParaRPr lang="ru-RU" sz="16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85" name="Прямоугольник 8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190" y="3539969"/>
                <a:ext cx="498855" cy="338554"/>
              </a:xfrm>
              <a:prstGeom prst="rect">
                <a:avLst/>
              </a:prstGeom>
              <a:blipFill rotWithShape="1">
                <a:blip r:embed="rId40"/>
                <a:stretch>
                  <a:fillRect t="-5455" r="-9756" b="-23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86" name="Прямоугольник 85"/>
              <p:cNvSpPr/>
              <p:nvPr/>
            </p:nvSpPr>
            <p:spPr>
              <a:xfrm>
                <a:off x="799625" y="3540745"/>
                <a:ext cx="34496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rgbClr val="0070C0"/>
                          </a:solidFill>
                          <a:latin typeface="Cambria Math"/>
                          <a:cs typeface="Times New Roman" pitchFamily="18" charset="0"/>
                        </a:rPr>
                        <m:t>0</m:t>
                      </m:r>
                    </m:oMath>
                  </m:oMathPara>
                </a14:m>
                <a:endParaRPr lang="ru-RU" sz="16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86" name="Прямоугольник 8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625" y="3540745"/>
                <a:ext cx="344966" cy="338554"/>
              </a:xfrm>
              <a:prstGeom prst="rect">
                <a:avLst/>
              </a:prstGeom>
              <a:blipFill rotWithShape="1">
                <a:blip r:embed="rId41"/>
                <a:stretch>
                  <a:fillRect t="-5455" r="-14035" b="-23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87" name="Прямоугольник 86"/>
              <p:cNvSpPr/>
              <p:nvPr/>
            </p:nvSpPr>
            <p:spPr>
              <a:xfrm>
                <a:off x="1005148" y="3540417"/>
                <a:ext cx="34496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rgbClr val="0070C0"/>
                          </a:solidFill>
                          <a:latin typeface="Cambria Math"/>
                          <a:cs typeface="Times New Roman" pitchFamily="18" charset="0"/>
                        </a:rPr>
                        <m:t>3</m:t>
                      </m:r>
                    </m:oMath>
                  </m:oMathPara>
                </a14:m>
                <a:endParaRPr lang="ru-RU" sz="16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87" name="Прямоугольник 8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148" y="3540417"/>
                <a:ext cx="344966" cy="338554"/>
              </a:xfrm>
              <a:prstGeom prst="rect">
                <a:avLst/>
              </a:prstGeom>
              <a:blipFill rotWithShape="1">
                <a:blip r:embed="rId42"/>
                <a:stretch>
                  <a:fillRect t="-5455" r="-14286" b="-23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Прямоугольник 87"/>
          <p:cNvSpPr/>
          <p:nvPr/>
        </p:nvSpPr>
        <p:spPr>
          <a:xfrm>
            <a:off x="5076134" y="4163945"/>
            <a:ext cx="322559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рямоугольник 88"/>
          <p:cNvSpPr/>
          <p:nvPr/>
        </p:nvSpPr>
        <p:spPr>
          <a:xfrm>
            <a:off x="5407630" y="4168825"/>
            <a:ext cx="207719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Прямоугольник 89"/>
          <p:cNvSpPr/>
          <p:nvPr/>
        </p:nvSpPr>
        <p:spPr>
          <a:xfrm>
            <a:off x="5627230" y="4177909"/>
            <a:ext cx="298141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рямоугольник 90"/>
          <p:cNvSpPr/>
          <p:nvPr/>
        </p:nvSpPr>
        <p:spPr>
          <a:xfrm>
            <a:off x="6584193" y="4161761"/>
            <a:ext cx="19769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Прямоугольник 91"/>
          <p:cNvSpPr/>
          <p:nvPr/>
        </p:nvSpPr>
        <p:spPr>
          <a:xfrm>
            <a:off x="6781891" y="4168825"/>
            <a:ext cx="173846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Прямоугольник 92"/>
          <p:cNvSpPr/>
          <p:nvPr/>
        </p:nvSpPr>
        <p:spPr>
          <a:xfrm>
            <a:off x="6986140" y="4151690"/>
            <a:ext cx="430873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Прямоугольник 93"/>
          <p:cNvSpPr/>
          <p:nvPr/>
        </p:nvSpPr>
        <p:spPr>
          <a:xfrm>
            <a:off x="8228534" y="4156757"/>
            <a:ext cx="216023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Прямоугольник 94"/>
          <p:cNvSpPr/>
          <p:nvPr/>
        </p:nvSpPr>
        <p:spPr>
          <a:xfrm>
            <a:off x="8444555" y="4161761"/>
            <a:ext cx="195747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Прямоугольник 95"/>
          <p:cNvSpPr/>
          <p:nvPr/>
        </p:nvSpPr>
        <p:spPr>
          <a:xfrm>
            <a:off x="8640304" y="4149855"/>
            <a:ext cx="16954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82" name="Прямоугольник 81"/>
              <p:cNvSpPr/>
              <p:nvPr/>
            </p:nvSpPr>
            <p:spPr>
              <a:xfrm>
                <a:off x="6436925" y="1469146"/>
                <a:ext cx="34496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rgbClr val="00B050"/>
                          </a:solidFill>
                          <a:latin typeface="Cambria Math"/>
                          <a:cs typeface="Times New Roman" pitchFamily="18" charset="0"/>
                        </a:rPr>
                        <m:t>1</m:t>
                      </m:r>
                    </m:oMath>
                  </m:oMathPara>
                </a14:m>
                <a:endParaRPr lang="ru-RU" sz="1600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82" name="Прямоугольник 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6925" y="1469146"/>
                <a:ext cx="344966" cy="338554"/>
              </a:xfrm>
              <a:prstGeom prst="rect">
                <a:avLst/>
              </a:prstGeom>
              <a:blipFill rotWithShape="1">
                <a:blip r:embed="rId43"/>
                <a:stretch>
                  <a:fillRect t="-5357" r="-12281" b="-2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83" name="Прямоугольник 82"/>
              <p:cNvSpPr/>
              <p:nvPr/>
            </p:nvSpPr>
            <p:spPr>
              <a:xfrm>
                <a:off x="6632099" y="1469715"/>
                <a:ext cx="498855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rgbClr val="00B050"/>
                          </a:solidFill>
                          <a:latin typeface="Cambria Math"/>
                          <a:cs typeface="Times New Roman" pitchFamily="18" charset="0"/>
                        </a:rPr>
                        <m:t>−3</m:t>
                      </m:r>
                    </m:oMath>
                  </m:oMathPara>
                </a14:m>
                <a:endParaRPr lang="ru-RU" sz="1600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83" name="Прямоугольник 8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2099" y="1469715"/>
                <a:ext cx="498855" cy="338554"/>
              </a:xfrm>
              <a:prstGeom prst="rect">
                <a:avLst/>
              </a:prstGeom>
              <a:blipFill rotWithShape="1">
                <a:blip r:embed="rId44"/>
                <a:stretch>
                  <a:fillRect t="-5357" r="-8537" b="-2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84" name="Прямоугольник 83"/>
              <p:cNvSpPr/>
              <p:nvPr/>
            </p:nvSpPr>
            <p:spPr>
              <a:xfrm>
                <a:off x="6988741" y="1469715"/>
                <a:ext cx="34496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rgbClr val="00B050"/>
                          </a:solidFill>
                          <a:latin typeface="Cambria Math"/>
                          <a:cs typeface="Times New Roman" pitchFamily="18" charset="0"/>
                        </a:rPr>
                        <m:t>0</m:t>
                      </m:r>
                    </m:oMath>
                  </m:oMathPara>
                </a14:m>
                <a:endParaRPr lang="ru-RU" sz="1600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84" name="Прямоугольник 8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8741" y="1469715"/>
                <a:ext cx="344966" cy="338554"/>
              </a:xfrm>
              <a:prstGeom prst="rect">
                <a:avLst/>
              </a:prstGeom>
              <a:blipFill rotWithShape="1">
                <a:blip r:embed="rId45"/>
                <a:stretch>
                  <a:fillRect t="-5357" r="-14035" b="-2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97" name="Прямоугольник 96"/>
              <p:cNvSpPr/>
              <p:nvPr/>
            </p:nvSpPr>
            <p:spPr>
              <a:xfrm>
                <a:off x="7862108" y="1853165"/>
                <a:ext cx="498855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rgbClr val="00B050"/>
                          </a:solidFill>
                          <a:latin typeface="Cambria Math"/>
                          <a:cs typeface="Times New Roman" pitchFamily="18" charset="0"/>
                        </a:rPr>
                        <m:t>−9</m:t>
                      </m:r>
                    </m:oMath>
                  </m:oMathPara>
                </a14:m>
                <a:endParaRPr lang="ru-RU" sz="1600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97" name="Прямоугольник 9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2108" y="1853165"/>
                <a:ext cx="498855" cy="338554"/>
              </a:xfrm>
              <a:prstGeom prst="rect">
                <a:avLst/>
              </a:prstGeom>
              <a:blipFill rotWithShape="1">
                <a:blip r:embed="rId46"/>
                <a:stretch>
                  <a:fillRect t="-5357" r="-8537" b="-2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98" name="Прямоугольник 97"/>
              <p:cNvSpPr/>
              <p:nvPr/>
            </p:nvSpPr>
            <p:spPr>
              <a:xfrm>
                <a:off x="8215582" y="1853403"/>
                <a:ext cx="34496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rgbClr val="00B050"/>
                          </a:solidFill>
                          <a:latin typeface="Cambria Math"/>
                          <a:cs typeface="Times New Roman" pitchFamily="18" charset="0"/>
                        </a:rPr>
                        <m:t>0</m:t>
                      </m:r>
                    </m:oMath>
                  </m:oMathPara>
                </a14:m>
                <a:endParaRPr lang="ru-RU" sz="1600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98" name="Прямоугольник 9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5582" y="1853403"/>
                <a:ext cx="344966" cy="338554"/>
              </a:xfrm>
              <a:prstGeom prst="rect">
                <a:avLst/>
              </a:prstGeom>
              <a:blipFill rotWithShape="1">
                <a:blip r:embed="rId47"/>
                <a:stretch>
                  <a:fillRect t="-5357" r="-14286" b="-2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99" name="Прямоугольник 98"/>
              <p:cNvSpPr/>
              <p:nvPr/>
            </p:nvSpPr>
            <p:spPr>
              <a:xfrm>
                <a:off x="8418686" y="1853734"/>
                <a:ext cx="34496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rgbClr val="00B050"/>
                          </a:solidFill>
                          <a:latin typeface="Cambria Math"/>
                          <a:cs typeface="Times New Roman" pitchFamily="18" charset="0"/>
                        </a:rPr>
                        <m:t>0</m:t>
                      </m:r>
                    </m:oMath>
                  </m:oMathPara>
                </a14:m>
                <a:endParaRPr lang="ru-RU" sz="1600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99" name="Прямоугольник 9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8686" y="1853734"/>
                <a:ext cx="344966" cy="338554"/>
              </a:xfrm>
              <a:prstGeom prst="rect">
                <a:avLst/>
              </a:prstGeom>
              <a:blipFill rotWithShape="1">
                <a:blip r:embed="rId48"/>
                <a:stretch>
                  <a:fillRect t="-5357" r="-14035" b="-2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0" name="Прямоугольник 99"/>
              <p:cNvSpPr/>
              <p:nvPr/>
            </p:nvSpPr>
            <p:spPr>
              <a:xfrm>
                <a:off x="439606" y="4468868"/>
                <a:ext cx="50045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rgbClr val="0070C0"/>
                          </a:solidFill>
                          <a:latin typeface="Cambria Math"/>
                          <a:cs typeface="Times New Roman" pitchFamily="18" charset="0"/>
                        </a:rPr>
                        <m:t>0,5</m:t>
                      </m:r>
                    </m:oMath>
                  </m:oMathPara>
                </a14:m>
                <a:endParaRPr lang="ru-RU" sz="16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100" name="Прямоугольник 9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606" y="4468868"/>
                <a:ext cx="500458" cy="338554"/>
              </a:xfrm>
              <a:prstGeom prst="rect">
                <a:avLst/>
              </a:prstGeom>
              <a:blipFill rotWithShape="1">
                <a:blip r:embed="rId49"/>
                <a:stretch>
                  <a:fillRect t="-5357" r="-10976" b="-2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1" name="Прямоугольник 100"/>
              <p:cNvSpPr/>
              <p:nvPr/>
            </p:nvSpPr>
            <p:spPr>
              <a:xfrm>
                <a:off x="794492" y="4467349"/>
                <a:ext cx="498855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rgbClr val="0070C0"/>
                          </a:solidFill>
                          <a:latin typeface="Cambria Math"/>
                          <a:cs typeface="Times New Roman" pitchFamily="18" charset="0"/>
                        </a:rPr>
                        <m:t>−4</m:t>
                      </m:r>
                    </m:oMath>
                  </m:oMathPara>
                </a14:m>
                <a:endParaRPr lang="ru-RU" sz="16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101" name="Прямоугольник 10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492" y="4467349"/>
                <a:ext cx="498855" cy="338554"/>
              </a:xfrm>
              <a:prstGeom prst="rect">
                <a:avLst/>
              </a:prstGeom>
              <a:blipFill rotWithShape="1">
                <a:blip r:embed="rId50"/>
                <a:stretch>
                  <a:fillRect t="-5455" r="-9756" b="-23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2" name="Прямоугольник 101"/>
              <p:cNvSpPr/>
              <p:nvPr/>
            </p:nvSpPr>
            <p:spPr>
              <a:xfrm>
                <a:off x="1148719" y="4465941"/>
                <a:ext cx="34496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rgbClr val="0070C0"/>
                          </a:solidFill>
                          <a:latin typeface="Cambria Math"/>
                          <a:cs typeface="Times New Roman" pitchFamily="18" charset="0"/>
                        </a:rPr>
                        <m:t>8</m:t>
                      </m:r>
                    </m:oMath>
                  </m:oMathPara>
                </a14:m>
                <a:endParaRPr lang="ru-RU" sz="16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102" name="Прямоугольник 10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8719" y="4465941"/>
                <a:ext cx="344966" cy="338554"/>
              </a:xfrm>
              <a:prstGeom prst="rect">
                <a:avLst/>
              </a:prstGeom>
              <a:blipFill rotWithShape="1">
                <a:blip r:embed="rId51"/>
                <a:stretch>
                  <a:fillRect t="-5455" r="-14035" b="-23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936135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47 0.00124 L 0.01007 0.1642 " pathEditMode="relative" rAng="0" ptsTypes="AA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8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0.00185 L 0.13872 0.16451 " pathEditMode="relative" rAng="0" ptsTypes="AA">
                                      <p:cBhvr>
                                        <p:cTn id="64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18" y="81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750"/>
                            </p:stCondLst>
                            <p:childTnLst>
                              <p:par>
                                <p:cTn id="6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25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48 0.00185 L 0.28108 0.16451 " pathEditMode="relative" rAng="0" ptsTypes="AA">
                                      <p:cBhvr>
                                        <p:cTn id="7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72" y="81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250"/>
                            </p:stCondLst>
                            <p:childTnLst>
                              <p:par>
                                <p:cTn id="7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750"/>
                            </p:stCondLst>
                            <p:childTnLst>
                              <p:par>
                                <p:cTn id="8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4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2 0.00556 L 0.15521 -0.03457 C 0.18576 -0.04352 0.23142 -0.04846 0.27882 -0.04846 C 0.33316 -0.04846 0.37656 -0.04352 0.40712 -0.03457 L 0.55278 0.00556 " pathEditMode="relative" rAng="0" ptsTypes="FffFF">
                                      <p:cBhvr>
                                        <p:cTn id="10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53" y="-27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5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4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4 0.00556 L 0.18837 -0.03457 C 0.22812 -0.04352 0.28802 -0.04846 0.35017 -0.04846 C 0.42083 -0.04846 0.47778 -0.04352 0.51771 -0.03457 L 0.70833 0.00556 " pathEditMode="relative" rAng="0" ptsTypes="FffFF">
                                      <p:cBhvr>
                                        <p:cTn id="114" dur="1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503" y="-27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750"/>
                            </p:stCondLst>
                            <p:childTnLst>
                              <p:par>
                                <p:cTn id="11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25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4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47 0.00494 L 0.22326 -0.03518 C 0.26962 -0.04414 0.33854 -0.04907 0.41041 -0.04907 C 0.49253 -0.04907 0.55798 -0.04414 0.60434 -0.03518 L 0.82448 0.00494 " pathEditMode="relative" rAng="0" ptsTypes="FffFF">
                                      <p:cBhvr>
                                        <p:cTn id="127" dur="1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042" y="-27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4750"/>
                            </p:stCondLst>
                            <p:childTnLst>
                              <p:par>
                                <p:cTn id="12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0.00123 L -0.15503 0.3787 " pathEditMode="relative" rAng="0" ptsTypes="AA">
                                      <p:cBhvr>
                                        <p:cTn id="152" dur="7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04" y="188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750"/>
                            </p:stCondLst>
                            <p:childTnLst>
                              <p:par>
                                <p:cTn id="15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250"/>
                            </p:stCondLst>
                            <p:childTnLst>
                              <p:par>
                                <p:cTn id="1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48 0.00123 L -0.01284 0.3787 " pathEditMode="relative" rAng="0" ptsTypes="AA">
                                      <p:cBhvr>
                                        <p:cTn id="16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6" y="188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250"/>
                            </p:stCondLst>
                            <p:childTnLst>
                              <p:par>
                                <p:cTn id="16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2750"/>
                            </p:stCondLst>
                            <p:childTnLst>
                              <p:par>
                                <p:cTn id="1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47 0.00123 L 0.12986 0.3787 " pathEditMode="relative" rAng="0" ptsTypes="AA">
                                      <p:cBhvr>
                                        <p:cTn id="178" dur="1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9" y="188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4000"/>
                            </p:stCondLst>
                            <p:childTnLst>
                              <p:par>
                                <p:cTn id="180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4500"/>
                            </p:stCondLst>
                            <p:childTnLst>
                              <p:par>
                                <p:cTn id="18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4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86 -0.02346 L 0.15035 -0.06358 C 0.18091 -0.07253 0.22657 -0.07747 0.27396 -0.07747 C 0.3283 -0.07747 0.3717 -0.07253 0.40226 -0.06358 L 0.54792 -0.02346 " pathEditMode="relative" rAng="0" ptsTypes="FffFF">
                                      <p:cBhvr>
                                        <p:cTn id="20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53" y="-27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1000"/>
                            </p:stCondLst>
                            <p:childTnLst>
                              <p:par>
                                <p:cTn id="204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4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03 -0.02346 L 0.16007 -0.06358 C 0.19983 -0.07253 0.25972 -0.07747 0.32188 -0.07747 C 0.39253 -0.07747 0.44948 -0.07253 0.48941 -0.06358 L 0.68003 -0.02346 " pathEditMode="relative" rAng="0" ptsTypes="FffFF">
                                      <p:cBhvr>
                                        <p:cTn id="215" dur="1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503" y="-27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2750"/>
                            </p:stCondLst>
                            <p:childTnLst>
                              <p:par>
                                <p:cTn id="21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3250"/>
                            </p:stCondLst>
                            <p:childTnLst>
                              <p:par>
                                <p:cTn id="2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4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-0.02377 L 0.22187 -0.06389 C 0.26823 -0.07284 0.33715 -0.07778 0.40902 -0.07778 C 0.49114 -0.07778 0.55659 -0.07284 0.60295 -0.06389 L 0.82309 -0.02377 " pathEditMode="relative" rAng="0" ptsTypes="FffFF">
                                      <p:cBhvr>
                                        <p:cTn id="228" dur="1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042" y="-27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4750"/>
                            </p:stCondLst>
                            <p:childTnLst>
                              <p:par>
                                <p:cTn id="230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55 -0.00123 L -0.31076 0.44043 " pathEditMode="relative" rAng="0" ptsTypes="AA">
                                      <p:cBhvr>
                                        <p:cTn id="259" dur="7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60" y="22068"/>
                                    </p:animMotion>
                                  </p:childTnLst>
                                </p:cTn>
                              </p:par>
                              <p:par>
                                <p:cTn id="26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0.01296 L -0.18681 0.44043 " pathEditMode="relative" rAng="0" ptsTypes="AA">
                                      <p:cBhvr>
                                        <p:cTn id="261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19" y="21358"/>
                                    </p:animMotion>
                                  </p:childTnLst>
                                </p:cTn>
                              </p:par>
                              <p:par>
                                <p:cTn id="26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9 0.01296 L -0.02743 0.44043 " pathEditMode="relative" rAng="0" ptsTypes="AA">
                                      <p:cBhvr>
                                        <p:cTn id="263" dur="12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7" y="213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1250"/>
                            </p:stCondLst>
                            <p:childTnLst>
                              <p:par>
                                <p:cTn id="26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750"/>
                            </p:stCondLst>
                            <p:childTnLst>
                              <p:par>
                                <p:cTn id="28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presetID="4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02 -0.06821 L 0.1585 -0.10833 C 0.18906 -0.11728 0.23472 -0.12222 0.28212 -0.12222 C 0.33646 -0.12222 0.37986 -0.11728 0.41041 -0.10833 L 0.55607 -0.06821 " pathEditMode="relative" rAng="0" ptsTypes="FffFF">
                                      <p:cBhvr>
                                        <p:cTn id="305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53" y="-2716"/>
                                    </p:animMotion>
                                  </p:childTnLst>
                                </p:cTn>
                              </p:par>
                              <p:par>
                                <p:cTn id="306" presetID="4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698 -0.0679 L 0.15313 -0.10802 C 0.19288 -0.11697 0.25278 -0.12191 0.31493 -0.12191 C 0.38559 -0.12191 0.44254 -0.11697 0.48247 -0.10802 L 0.67309 -0.0679 " pathEditMode="relative" rAng="0" ptsTypes="FffFF">
                                      <p:cBhvr>
                                        <p:cTn id="307" dur="12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503" y="-2716"/>
                                    </p:animMotion>
                                  </p:childTnLst>
                                </p:cTn>
                              </p:par>
                              <p:par>
                                <p:cTn id="308" presetID="4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23 -0.0676 L 0.20556 -0.10772 C 0.25191 -0.11667 0.32084 -0.12161 0.39271 -0.12161 C 0.47483 -0.12161 0.54028 -0.11667 0.58664 -0.10772 L 0.80678 -0.0676 " pathEditMode="relative" rAng="0" ptsTypes="FffFF">
                                      <p:cBhvr>
                                        <p:cTn id="309" dur="1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042" y="-27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1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  <p:bldP spid="56" grpId="0" animBg="1"/>
      <p:bldP spid="50" grpId="0" animBg="1"/>
      <p:bldP spid="51" grpId="0" animBg="1"/>
      <p:bldP spid="52" grpId="0" animBg="1"/>
      <p:bldP spid="46" grpId="0" animBg="1"/>
      <p:bldP spid="47" grpId="0" animBg="1"/>
      <p:bldP spid="48" grpId="0" animBg="1"/>
      <p:bldP spid="8" grpId="0" animBg="1"/>
      <p:bldP spid="8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1" grpId="0" animBg="1"/>
      <p:bldP spid="42" grpId="0" animBg="1"/>
      <p:bldP spid="49" grpId="0" animBg="1"/>
      <p:bldP spid="53" grpId="0" animBg="1"/>
      <p:bldP spid="57" grpId="0" animBg="1"/>
      <p:bldP spid="1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11" grpId="0" animBg="1"/>
      <p:bldP spid="11" grpId="1" animBg="1"/>
      <p:bldP spid="11" grpId="2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58" grpId="0" animBg="1"/>
      <p:bldP spid="58" grpId="1" animBg="1"/>
      <p:bldP spid="58" grpId="2" animBg="1"/>
      <p:bldP spid="59" grpId="0" animBg="1"/>
      <p:bldP spid="59" grpId="1" animBg="1"/>
      <p:bldP spid="59" grpId="2" animBg="1"/>
      <p:bldP spid="60" grpId="0" animBg="1"/>
      <p:bldP spid="60" grpId="1" animBg="1"/>
      <p:bldP spid="60" grpId="2" animBg="1"/>
      <p:bldP spid="61" grpId="0" animBg="1"/>
      <p:bldP spid="61" grpId="1" animBg="1"/>
      <p:bldP spid="61" grpId="2" animBg="1"/>
      <p:bldP spid="62" grpId="0" animBg="1"/>
      <p:bldP spid="62" grpId="1" animBg="1"/>
      <p:bldP spid="62" grpId="2" animBg="1"/>
      <p:bldP spid="85" grpId="0" animBg="1"/>
      <p:bldP spid="85" grpId="1" animBg="1"/>
      <p:bldP spid="85" grpId="2" animBg="1"/>
      <p:bldP spid="86" grpId="0" animBg="1"/>
      <p:bldP spid="86" grpId="1" animBg="1"/>
      <p:bldP spid="86" grpId="2" animBg="1"/>
      <p:bldP spid="87" grpId="0" animBg="1"/>
      <p:bldP spid="87" grpId="1" animBg="1"/>
      <p:bldP spid="87" grpId="2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82" grpId="0" animBg="1"/>
      <p:bldP spid="82" grpId="1" animBg="1"/>
      <p:bldP spid="82" grpId="2" animBg="1"/>
      <p:bldP spid="83" grpId="0" animBg="1"/>
      <p:bldP spid="83" grpId="1" animBg="1"/>
      <p:bldP spid="83" grpId="2" animBg="1"/>
      <p:bldP spid="84" grpId="0" animBg="1"/>
      <p:bldP spid="84" grpId="1" animBg="1"/>
      <p:bldP spid="84" grpId="2" animBg="1"/>
      <p:bldP spid="97" grpId="0" animBg="1"/>
      <p:bldP spid="97" grpId="1" animBg="1"/>
      <p:bldP spid="97" grpId="2" animBg="1"/>
      <p:bldP spid="98" grpId="0" animBg="1"/>
      <p:bldP spid="98" grpId="1" animBg="1"/>
      <p:bldP spid="98" grpId="2" animBg="1"/>
      <p:bldP spid="99" grpId="0" animBg="1"/>
      <p:bldP spid="99" grpId="1" animBg="1"/>
      <p:bldP spid="99" grpId="2" animBg="1"/>
      <p:bldP spid="100" grpId="0" animBg="1"/>
      <p:bldP spid="100" grpId="1" animBg="1"/>
      <p:bldP spid="100" grpId="2" animBg="1"/>
      <p:bldP spid="101" grpId="0" animBg="1"/>
      <p:bldP spid="101" grpId="1" animBg="1"/>
      <p:bldP spid="101" grpId="2" animBg="1"/>
      <p:bldP spid="102" grpId="0" animBg="1"/>
      <p:bldP spid="102" grpId="1" animBg="1"/>
      <p:bldP spid="102" grpId="2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 стрелкой 11"/>
          <p:cNvCxnSpPr/>
          <p:nvPr/>
        </p:nvCxnSpPr>
        <p:spPr>
          <a:xfrm flipH="1" flipV="1">
            <a:off x="1808948" y="1525055"/>
            <a:ext cx="1112911" cy="1387621"/>
          </a:xfrm>
          <a:prstGeom prst="straightConnector1">
            <a:avLst/>
          </a:prstGeom>
          <a:ln w="19050">
            <a:solidFill>
              <a:schemeClr val="tx1"/>
            </a:solidFill>
            <a:tailEnd type="none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Скругленный прямоугольник 14"/>
          <p:cNvSpPr/>
          <p:nvPr/>
        </p:nvSpPr>
        <p:spPr>
          <a:xfrm>
            <a:off x="251520" y="3651870"/>
            <a:ext cx="4320480" cy="1105287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6691345" y="4796379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119130" y="195674"/>
            <a:ext cx="6048672" cy="46166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Определение координат середины отрезка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793329" y="1507054"/>
            <a:ext cx="36000" cy="3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2914189" y="2904286"/>
            <a:ext cx="36000" cy="3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1533455" y="1160468"/>
                <a:ext cx="130670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/>
                        </a:rPr>
                        <m:t>𝐴</m:t>
                      </m:r>
                      <m:r>
                        <a:rPr lang="en-US" sz="1600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16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;</m:t>
                      </m:r>
                      <m:sSub>
                        <m:sSubPr>
                          <m:ctrlPr>
                            <a:rPr lang="en-US" sz="16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600" i="1">
                          <a:latin typeface="Cambria Math"/>
                        </a:rPr>
                        <m:t>;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3455" y="1160468"/>
                <a:ext cx="1306704" cy="338554"/>
              </a:xfrm>
              <a:prstGeom prst="rect">
                <a:avLst/>
              </a:prstGeom>
              <a:blipFill rotWithShape="1">
                <a:blip r:embed="rId4"/>
                <a:stretch>
                  <a:fillRect t="-5357" r="-2804" b="-2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2819303" y="2928563"/>
                <a:ext cx="132927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𝐵</m:t>
                      </m:r>
                      <m:r>
                        <a:rPr lang="en-US" sz="1600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16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1600" b="0" i="1" smtClean="0">
                          <a:latin typeface="Cambria Math"/>
                        </a:rPr>
                        <m:t>;</m:t>
                      </m:r>
                      <m:sSub>
                        <m:sSubPr>
                          <m:ctrlPr>
                            <a:rPr lang="en-US" sz="16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1600" i="1">
                          <a:latin typeface="Cambria Math"/>
                        </a:rPr>
                        <m:t>;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16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303" y="2928563"/>
                <a:ext cx="1329275" cy="338554"/>
              </a:xfrm>
              <a:prstGeom prst="rect">
                <a:avLst/>
              </a:prstGeom>
              <a:blipFill rotWithShape="1">
                <a:blip r:embed="rId5"/>
                <a:stretch>
                  <a:fillRect t="-5357" r="-2740" b="-2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Овал 19"/>
          <p:cNvSpPr/>
          <p:nvPr/>
        </p:nvSpPr>
        <p:spPr>
          <a:xfrm>
            <a:off x="2340504" y="2185934"/>
            <a:ext cx="36000" cy="3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21" name="Прямоугольник 20"/>
              <p:cNvSpPr/>
              <p:nvPr/>
            </p:nvSpPr>
            <p:spPr>
              <a:xfrm>
                <a:off x="2273319" y="1882702"/>
                <a:ext cx="38555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3319" y="1882702"/>
                <a:ext cx="385554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8333" r="-20635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Прямая соединительная линия 22"/>
          <p:cNvCxnSpPr>
            <a:stCxn id="42" idx="0"/>
            <a:endCxn id="11" idx="3"/>
          </p:cNvCxnSpPr>
          <p:nvPr/>
        </p:nvCxnSpPr>
        <p:spPr>
          <a:xfrm flipV="1">
            <a:off x="1110261" y="1537782"/>
            <a:ext cx="688340" cy="1205617"/>
          </a:xfrm>
          <a:prstGeom prst="line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stCxn id="44" idx="6"/>
          </p:cNvCxnSpPr>
          <p:nvPr/>
        </p:nvCxnSpPr>
        <p:spPr>
          <a:xfrm>
            <a:off x="1127117" y="2760476"/>
            <a:ext cx="1814222" cy="161810"/>
          </a:xfrm>
          <a:prstGeom prst="line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1094280" y="2203934"/>
            <a:ext cx="1260971" cy="552193"/>
          </a:xfrm>
          <a:prstGeom prst="line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5" name="TextBox 34"/>
              <p:cNvSpPr txBox="1"/>
              <p:nvPr/>
            </p:nvSpPr>
            <p:spPr>
              <a:xfrm>
                <a:off x="5780218" y="616893"/>
                <a:ext cx="2109808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𝑂𝐶</m:t>
                          </m:r>
                        </m:e>
                      </m:acc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𝑂𝐴</m:t>
                              </m:r>
                            </m:e>
                          </m:acc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𝑂𝐵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0218" y="616893"/>
                <a:ext cx="2109808" cy="610936"/>
              </a:xfrm>
              <a:prstGeom prst="rect">
                <a:avLst/>
              </a:prstGeom>
              <a:blipFill rotWithShape="1">
                <a:blip r:embed="rId7"/>
                <a:stretch>
                  <a:fillRect r="-34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36" name="Прямоугольник 35"/>
              <p:cNvSpPr/>
              <p:nvPr/>
            </p:nvSpPr>
            <p:spPr>
              <a:xfrm>
                <a:off x="4716016" y="1196892"/>
                <a:ext cx="4238212" cy="26019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𝑂</m:t>
                        </m:r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</m:acc>
                    <m:r>
                      <a:rPr lang="en-US" b="0" i="1" smtClean="0">
                        <a:latin typeface="Cambria Math"/>
                      </a:rPr>
                      <m:t>−</m:t>
                    </m:r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радиус-вектор точки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</m:t>
                    </m:r>
                  </m:oMath>
                </a14:m>
                <a:endParaRPr lang="en-US" b="0" i="1" dirty="0" smtClean="0">
                  <a:latin typeface="Cambria Math"/>
                </a:endParaRP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𝑂</m:t>
                        </m:r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e>
                    </m:acc>
                    <m:r>
                      <a:rPr lang="en-US" i="1">
                        <a:latin typeface="Cambria Math"/>
                      </a:rPr>
                      <m:t>−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радиус-вектор точки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𝐵</m:t>
                    </m:r>
                  </m:oMath>
                </a14:m>
                <a:endParaRPr lang="en-US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/>
                            </a:rPr>
                            <m:t>𝑂𝐴</m:t>
                          </m:r>
                        </m:e>
                      </m:acc>
                      <m:r>
                        <a:rPr lang="en-US" b="0" i="1" smtClean="0">
                          <a:latin typeface="Cambria Math"/>
                        </a:rPr>
                        <m:t>  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b="0" i="1" dirty="0" smtClean="0">
                  <a:solidFill>
                    <a:srgbClr val="002060"/>
                  </a:solidFill>
                  <a:latin typeface="Cambria Math"/>
                </a:endParaRPr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/>
                            </a:rPr>
                            <m:t>𝑂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𝐵</m:t>
                          </m:r>
                        </m:e>
                      </m:acc>
                      <m:r>
                        <a:rPr lang="en-US" i="1">
                          <a:latin typeface="Cambria Math"/>
                        </a:rPr>
                        <m:t>  {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;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;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/>
                            </a:rPr>
                            <m:t>𝑂𝐴</m:t>
                          </m:r>
                        </m:e>
                      </m:acc>
                      <m:r>
                        <a:rPr lang="en-US" i="1"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/>
                            </a:rPr>
                            <m:t>𝑂𝐵</m:t>
                          </m:r>
                        </m:e>
                      </m:acc>
                      <m:r>
                        <a:rPr lang="en-US" b="0" i="1" smtClean="0">
                          <a:latin typeface="Cambria Math"/>
                        </a:rPr>
                        <m:t>  </m:t>
                      </m:r>
                      <m:r>
                        <a:rPr lang="en-US" i="1" smtClean="0">
                          <a:latin typeface="Cambria Math"/>
                        </a:rPr>
                        <m:t>{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;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;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𝑂𝐴</m:t>
                              </m:r>
                            </m:e>
                          </m:acc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𝑂𝐵</m:t>
                              </m:r>
                            </m:e>
                          </m:acc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i="1">
                              <a:latin typeface="Cambria Math"/>
                            </a:rPr>
                            <m:t>;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i="1">
                              <a:latin typeface="Cambria Math"/>
                            </a:rPr>
                            <m:t>;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36" name="Прямоугольник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1196892"/>
                <a:ext cx="4238212" cy="260199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37" name="Прямоугольник 36"/>
              <p:cNvSpPr/>
              <p:nvPr/>
            </p:nvSpPr>
            <p:spPr>
              <a:xfrm>
                <a:off x="4648219" y="4003402"/>
                <a:ext cx="3293017" cy="6034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/>
                            </a:rPr>
                            <m:t>𝑂𝐶</m:t>
                          </m:r>
                        </m:e>
                      </m:acc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i="1">
                              <a:latin typeface="Cambria Math"/>
                            </a:rPr>
                            <m:t>;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i="1">
                              <a:latin typeface="Cambria Math"/>
                            </a:rPr>
                            <m:t>;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37" name="Прямоугольник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19" y="4003402"/>
                <a:ext cx="3293017" cy="603435"/>
              </a:xfrm>
              <a:prstGeom prst="rect">
                <a:avLst/>
              </a:prstGeom>
              <a:blipFill rotWithShape="1">
                <a:blip r:embed="rId9"/>
                <a:stretch>
                  <a:fillRect r="-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Прямоугольник 38"/>
          <p:cNvSpPr/>
          <p:nvPr/>
        </p:nvSpPr>
        <p:spPr>
          <a:xfrm>
            <a:off x="285655" y="3742848"/>
            <a:ext cx="425221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аждая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координата середины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отрезка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равна полусумме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соответствующих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координат его концов.</a:t>
            </a: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41" name="Прямоугольник 40"/>
              <p:cNvSpPr/>
              <p:nvPr/>
            </p:nvSpPr>
            <p:spPr>
              <a:xfrm>
                <a:off x="2419128" y="1882702"/>
                <a:ext cx="103746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(</m:t>
                      </m:r>
                      <m:r>
                        <a:rPr lang="en-US" i="1">
                          <a:solidFill>
                            <a:srgbClr val="C00000"/>
                          </a:solidFill>
                          <a:latin typeface="Cambria Math"/>
                        </a:rPr>
                        <m:t>?</m:t>
                      </m:r>
                      <m:r>
                        <a:rPr lang="en-US" i="1">
                          <a:latin typeface="Cambria Math"/>
                        </a:rPr>
                        <m:t>;</m:t>
                      </m:r>
                      <m:r>
                        <a:rPr lang="en-US" i="1">
                          <a:solidFill>
                            <a:srgbClr val="C00000"/>
                          </a:solidFill>
                          <a:latin typeface="Cambria Math"/>
                        </a:rPr>
                        <m:t>?</m:t>
                      </m:r>
                      <m:r>
                        <a:rPr lang="en-US" i="1">
                          <a:latin typeface="Cambria Math"/>
                        </a:rPr>
                        <m:t>;</m:t>
                      </m:r>
                      <m:r>
                        <a:rPr lang="en-US" i="1">
                          <a:solidFill>
                            <a:srgbClr val="C00000"/>
                          </a:solidFill>
                          <a:latin typeface="Cambria Math"/>
                        </a:rPr>
                        <m:t>?</m:t>
                      </m:r>
                      <m:r>
                        <a:rPr lang="en-US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41" name="Прямоугольник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9128" y="1882702"/>
                <a:ext cx="1037463" cy="369332"/>
              </a:xfrm>
              <a:prstGeom prst="rect">
                <a:avLst/>
              </a:prstGeom>
              <a:blipFill rotWithShape="1">
                <a:blip r:embed="rId10"/>
                <a:stretch>
                  <a:fillRect t="-8333" r="-7059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Прямая соединительная линия 42"/>
          <p:cNvCxnSpPr/>
          <p:nvPr/>
        </p:nvCxnSpPr>
        <p:spPr>
          <a:xfrm flipH="1">
            <a:off x="2067315" y="1822204"/>
            <a:ext cx="72008" cy="144016"/>
          </a:xfrm>
          <a:prstGeom prst="line">
            <a:avLst/>
          </a:prstGeom>
          <a:ln w="28575">
            <a:solidFill>
              <a:srgbClr val="005C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H="1">
            <a:off x="2586629" y="2446784"/>
            <a:ext cx="72008" cy="144016"/>
          </a:xfrm>
          <a:prstGeom prst="line">
            <a:avLst/>
          </a:prstGeom>
          <a:ln w="28575">
            <a:solidFill>
              <a:srgbClr val="005C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47" name="Прямоугольник 46"/>
              <p:cNvSpPr/>
              <p:nvPr/>
            </p:nvSpPr>
            <p:spPr>
              <a:xfrm>
                <a:off x="4649725" y="4001596"/>
                <a:ext cx="3116879" cy="6013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𝐶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i="1">
                              <a:latin typeface="Cambria Math"/>
                            </a:rPr>
                            <m:t>;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i="1">
                              <a:latin typeface="Cambria Math"/>
                            </a:rPr>
                            <m:t>;</m:t>
                          </m:r>
                          <m:f>
                            <m:fPr>
                              <m:ctrlPr>
                                <a:rPr lang="en-US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47" name="Прямоугольник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9725" y="4001596"/>
                <a:ext cx="3116879" cy="601383"/>
              </a:xfrm>
              <a:prstGeom prst="rect">
                <a:avLst/>
              </a:prstGeom>
              <a:blipFill rotWithShape="1">
                <a:blip r:embed="rId11"/>
                <a:stretch>
                  <a:fillRect r="-13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32" name="TextBox 31"/>
              <p:cNvSpPr txBox="1"/>
              <p:nvPr/>
            </p:nvSpPr>
            <p:spPr>
              <a:xfrm>
                <a:off x="3797477" y="2368459"/>
                <a:ext cx="3679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7477" y="2368459"/>
                <a:ext cx="367985" cy="369332"/>
              </a:xfrm>
              <a:prstGeom prst="rect">
                <a:avLst/>
              </a:prstGeom>
              <a:blipFill rotWithShape="1">
                <a:blip r:embed="rId12"/>
                <a:stretch>
                  <a:fillRect t="-8333" r="-21667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33" name="TextBox 32"/>
              <p:cNvSpPr txBox="1"/>
              <p:nvPr/>
            </p:nvSpPr>
            <p:spPr>
              <a:xfrm>
                <a:off x="757922" y="699542"/>
                <a:ext cx="3537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𝑧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922" y="699542"/>
                <a:ext cx="353751" cy="369332"/>
              </a:xfrm>
              <a:prstGeom prst="rect">
                <a:avLst/>
              </a:prstGeom>
              <a:blipFill rotWithShape="1">
                <a:blip r:embed="rId13"/>
                <a:stretch>
                  <a:fillRect t="-8333" r="-22414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34" name="TextBox 33"/>
              <p:cNvSpPr txBox="1"/>
              <p:nvPr/>
            </p:nvSpPr>
            <p:spPr>
              <a:xfrm>
                <a:off x="181679" y="2964033"/>
                <a:ext cx="3679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679" y="2964033"/>
                <a:ext cx="367985" cy="369332"/>
              </a:xfrm>
              <a:prstGeom prst="rect">
                <a:avLst/>
              </a:prstGeom>
              <a:blipFill rotWithShape="1">
                <a:blip r:embed="rId14"/>
                <a:stretch>
                  <a:fillRect t="-8197" r="-2166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Прямая со стрелкой 37"/>
          <p:cNvCxnSpPr/>
          <p:nvPr/>
        </p:nvCxnSpPr>
        <p:spPr>
          <a:xfrm>
            <a:off x="1077127" y="2758058"/>
            <a:ext cx="291600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H="1">
            <a:off x="455128" y="2755191"/>
            <a:ext cx="656548" cy="469441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42" name="TextBox 41"/>
              <p:cNvSpPr txBox="1"/>
              <p:nvPr/>
            </p:nvSpPr>
            <p:spPr>
              <a:xfrm>
                <a:off x="922453" y="2743399"/>
                <a:ext cx="37561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𝑂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453" y="2743399"/>
                <a:ext cx="375616" cy="338554"/>
              </a:xfrm>
              <a:prstGeom prst="rect">
                <a:avLst/>
              </a:prstGeom>
              <a:blipFill rotWithShape="1">
                <a:blip r:embed="rId15"/>
                <a:stretch>
                  <a:fillRect t="-5357" r="-12903" b="-2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Овал 43"/>
          <p:cNvSpPr/>
          <p:nvPr/>
        </p:nvSpPr>
        <p:spPr>
          <a:xfrm>
            <a:off x="1055117" y="2724476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6" name="Прямая со стрелкой 45"/>
          <p:cNvCxnSpPr/>
          <p:nvPr/>
        </p:nvCxnSpPr>
        <p:spPr>
          <a:xfrm flipV="1">
            <a:off x="1091117" y="876092"/>
            <a:ext cx="0" cy="184838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52" name="TextBox 51"/>
              <p:cNvSpPr txBox="1"/>
              <p:nvPr/>
            </p:nvSpPr>
            <p:spPr>
              <a:xfrm>
                <a:off x="4718555" y="1210245"/>
                <a:ext cx="3009542" cy="2745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/>
                            </a:rPr>
                            <m:t>𝑂𝐶</m:t>
                          </m:r>
                        </m:e>
                      </m:acc>
                      <m:r>
                        <a:rPr lang="en-US" i="1"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/>
                            </a:rPr>
                            <m:t>𝑂𝐴</m:t>
                          </m:r>
                        </m:e>
                      </m:acc>
                      <m:r>
                        <a:rPr lang="en-US" i="1"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𝐴𝐶</m:t>
                          </m:r>
                        </m:e>
                      </m:acc>
                    </m:oMath>
                  </m:oMathPara>
                </a14:m>
                <a:endParaRPr lang="ru-RU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/>
                            </a:rPr>
                            <m:t>𝑂𝐶</m:t>
                          </m:r>
                        </m:e>
                      </m:acc>
                      <m:r>
                        <a:rPr lang="en-US" i="1"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/>
                            </a:rPr>
                            <m:t>𝑂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𝐵</m:t>
                          </m:r>
                        </m:e>
                      </m:acc>
                      <m:r>
                        <a:rPr lang="en-US" i="1"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𝐵𝐶</m:t>
                          </m:r>
                        </m:e>
                      </m:acc>
                    </m:oMath>
                  </m:oMathPara>
                </a14:m>
                <a:endParaRPr lang="en-US" dirty="0" smtClean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2</m:t>
                      </m:r>
                      <m:acc>
                        <m:accPr>
                          <m:chr m:val="⃗"/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/>
                            </a:rPr>
                            <m:t>𝑂𝐶</m:t>
                          </m:r>
                        </m:e>
                      </m:acc>
                      <m:r>
                        <a:rPr lang="en-US" i="1"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/>
                            </a:rPr>
                            <m:t>𝑂𝐴</m:t>
                          </m:r>
                        </m:e>
                      </m:acc>
                      <m:r>
                        <a:rPr lang="en-US" i="1"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/>
                            </a:rPr>
                            <m:t>𝐴𝐶</m:t>
                          </m:r>
                        </m:e>
                      </m:acc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/>
                            </a:rPr>
                            <m:t>𝑂𝐵</m:t>
                          </m:r>
                        </m:e>
                      </m:acc>
                      <m:r>
                        <a:rPr lang="en-US" i="1"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/>
                            </a:rPr>
                            <m:t>𝐵𝐶</m:t>
                          </m:r>
                        </m:e>
                      </m:acc>
                    </m:oMath>
                  </m:oMathPara>
                </a14:m>
                <a:endParaRPr lang="en-US" dirty="0" smtClean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2</m:t>
                      </m:r>
                      <m:acc>
                        <m:accPr>
                          <m:chr m:val="⃗"/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/>
                            </a:rPr>
                            <m:t>𝑂𝐶</m:t>
                          </m:r>
                        </m:e>
                      </m:acc>
                      <m:r>
                        <a:rPr lang="en-US" i="1"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/>
                            </a:rPr>
                            <m:t>𝑂𝐴</m:t>
                          </m:r>
                        </m:e>
                      </m:acc>
                      <m:r>
                        <a:rPr lang="en-US" i="1"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/>
                            </a:rPr>
                            <m:t>𝑂𝐵</m:t>
                          </m:r>
                        </m:e>
                      </m:acc>
                    </m:oMath>
                  </m:oMathPara>
                </a14:m>
                <a:endParaRPr lang="en-US" dirty="0" smtClean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/>
                            </a:rPr>
                            <m:t>𝑂𝐶</m:t>
                          </m:r>
                        </m:e>
                      </m:acc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𝑂𝐴</m:t>
                              </m:r>
                            </m:e>
                          </m:acc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𝑂𝐵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8555" y="1210245"/>
                <a:ext cx="3009542" cy="2745110"/>
              </a:xfrm>
              <a:prstGeom prst="rect">
                <a:avLst/>
              </a:prstGeom>
              <a:blipFill rotWithShape="1">
                <a:blip r:embed="rId16"/>
                <a:stretch>
                  <a:fillRect r="-81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8895216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00"/>
                            </p:stCondLst>
                            <p:childTnLst>
                              <p:par>
                                <p:cTn id="1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5" grpId="0"/>
      <p:bldP spid="11" grpId="0" animBg="1"/>
      <p:bldP spid="13" grpId="0" animBg="1"/>
      <p:bldP spid="16" grpId="0" animBg="1"/>
      <p:bldP spid="17" grpId="0" animBg="1"/>
      <p:bldP spid="20" grpId="0" animBg="1"/>
      <p:bldP spid="21" grpId="0" animBg="1"/>
      <p:bldP spid="35" grpId="0" animBg="1"/>
      <p:bldP spid="37" grpId="0" animBg="1"/>
      <p:bldP spid="37" grpId="1" animBg="1"/>
      <p:bldP spid="39" grpId="0"/>
      <p:bldP spid="41" grpId="0" animBg="1"/>
      <p:bldP spid="47" grpId="0" animBg="1"/>
      <p:bldP spid="32" grpId="0" animBg="1"/>
      <p:bldP spid="33" grpId="0" animBg="1"/>
      <p:bldP spid="34" grpId="0" animBg="1"/>
      <p:bldP spid="42" grpId="0" animBg="1"/>
      <p:bldP spid="44" grpId="0" animBg="1"/>
      <p:bldP spid="52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graphicFrame>
            <p:nvGraphicFramePr>
              <p:cNvPr id="6" name="Таблица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0033954"/>
                  </p:ext>
                </p:extLst>
              </p:nvPr>
            </p:nvGraphicFramePr>
            <p:xfrm>
              <a:off x="252661" y="699542"/>
              <a:ext cx="8640000" cy="1404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60000"/>
                    <a:gridCol w="2160000"/>
                    <a:gridCol w="2160000"/>
                    <a:gridCol w="2160000"/>
                  </a:tblGrid>
                  <a:tr h="468000">
                    <a:tc>
                      <a:txBody>
                        <a:bodyPr/>
                        <a:lstStyle/>
                        <a:p>
                          <a:pPr marL="85725" indent="0" algn="ctr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𝐴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 (</m:t>
                                </m:r>
                                <m:sSub>
                                  <m:sSubPr>
                                    <m:ctrlPr>
                                      <a:rPr lang="en-US" sz="1800" b="0" i="1" dirty="0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dirty="0" smtClean="0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800" b="0" i="1" dirty="0" smtClean="0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;</m:t>
                                </m:r>
                                <m:sSub>
                                  <m:sSubPr>
                                    <m:ctrlPr>
                                      <a:rPr lang="en-US" sz="1800" b="0" i="1" dirty="0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dirty="0" smtClean="0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1800" b="0" i="1" dirty="0" smtClean="0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;</m:t>
                                </m:r>
                                <m:sSub>
                                  <m:sSubPr>
                                    <m:ctrlPr>
                                      <a:rPr lang="en-US" sz="1800" b="0" i="1" dirty="0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dirty="0" smtClean="0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sz="1800" b="0" i="1" dirty="0" smtClean="0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ru-RU" sz="1800" b="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(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0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;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3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;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−4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ru-RU" sz="1800" b="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(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14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;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−8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;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5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ru-RU" sz="1800" b="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(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−24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;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8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;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28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ru-RU" sz="1800" b="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468000">
                    <a:tc>
                      <a:txBody>
                        <a:bodyPr/>
                        <a:lstStyle/>
                        <a:p>
                          <a:pPr marL="85725" indent="0" algn="ctr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𝐵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 (</m:t>
                                </m:r>
                                <m:sSub>
                                  <m:sSubPr>
                                    <m:ctrlPr>
                                      <a:rPr lang="en-US" sz="1800" b="0" i="1" dirty="0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dirty="0" smtClean="0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800" b="0" i="1" dirty="0" smtClean="0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;</m:t>
                                </m:r>
                                <m:sSub>
                                  <m:sSubPr>
                                    <m:ctrlPr>
                                      <a:rPr lang="en-US" sz="1800" b="0" i="1" dirty="0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dirty="0" smtClean="0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1800" b="0" i="1" dirty="0" smtClean="0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;</m:t>
                                </m:r>
                                <m:sSub>
                                  <m:sSubPr>
                                    <m:ctrlPr>
                                      <a:rPr lang="en-US" sz="1800" b="0" i="1" dirty="0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dirty="0" smtClean="0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sz="1800" b="0" i="1" dirty="0" smtClean="0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ru-RU" sz="1800" b="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(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−2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;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2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;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0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ru-RU" sz="1800" b="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(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−8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;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4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;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−19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ru-RU" sz="1800" b="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(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0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;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0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;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2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ru-RU" sz="1800" b="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468000">
                    <a:tc>
                      <a:txBody>
                        <a:bodyPr/>
                        <a:lstStyle/>
                        <a:p>
                          <a:pPr marL="85725" indent="0" algn="ctr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𝑀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 (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𝑥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;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𝑦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;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𝑧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ru-RU" sz="1800" b="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(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−1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;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2,5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;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−2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ru-RU" sz="1800" b="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(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3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;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−2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;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−7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ru-RU" sz="1800" b="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(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−12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;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4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;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15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ru-RU" sz="1800" b="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6" name="Таблица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a14="http://schemas.microsoft.com/office/drawing/2010/main" xmlns="" xmlns:p14="http://schemas.microsoft.com/office/powerpoint/2010/main" val="290033954"/>
                  </p:ext>
                </p:extLst>
              </p:nvPr>
            </p:nvGraphicFramePr>
            <p:xfrm>
              <a:off x="252661" y="699542"/>
              <a:ext cx="8640000" cy="1404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60000"/>
                    <a:gridCol w="2160000"/>
                    <a:gridCol w="2160000"/>
                    <a:gridCol w="2160000"/>
                  </a:tblGrid>
                  <a:tr h="46800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t="-1299" r="-299437" b="-20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00282" t="-1299" r="-200282" b="-20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99718" t="-1299" r="-99718" b="-20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300565" t="-1299" b="-209091"/>
                          </a:stretch>
                        </a:blipFill>
                      </a:tcPr>
                    </a:tc>
                  </a:tr>
                  <a:tr h="46800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t="-102632" r="-299437" b="-1118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00282" t="-102632" r="-200282" b="-1118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99718" t="-102632" r="-99718" b="-1118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300565" t="-102632" b="-111842"/>
                          </a:stretch>
                        </a:blipFill>
                      </a:tcPr>
                    </a:tc>
                  </a:tr>
                  <a:tr h="46800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t="-200000" r="-299437" b="-103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00282" t="-200000" r="-200282" b="-103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99718" t="-200000" r="-99718" b="-103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300565" t="-200000" b="-1039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grpSp>
        <p:nvGrpSpPr>
          <p:cNvPr id="2" name="Группа 1"/>
          <p:cNvGrpSpPr/>
          <p:nvPr/>
        </p:nvGrpSpPr>
        <p:grpSpPr>
          <a:xfrm>
            <a:off x="6691345" y="4796379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5" name="Прямоугольник 4"/>
              <p:cNvSpPr/>
              <p:nvPr/>
            </p:nvSpPr>
            <p:spPr>
              <a:xfrm>
                <a:off x="133028" y="224061"/>
                <a:ext cx="465499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000" b="1" dirty="0" smtClean="0">
                    <a:latin typeface="Times New Roman" pitchFamily="18" charset="0"/>
                    <a:cs typeface="Times New Roman" pitchFamily="18" charset="0"/>
                  </a:rPr>
                  <a:t>Задача.</a:t>
                </a:r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 Точка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𝑀</m:t>
                    </m:r>
                    <m:r>
                      <a:rPr lang="ru-RU" sz="2000" b="0" i="1" smtClean="0">
                        <a:latin typeface="Cambria Math"/>
                      </a:rPr>
                      <m:t>−</m:t>
                    </m:r>
                  </m:oMath>
                </a14:m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 середина 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отрезка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/>
                      </a:rPr>
                      <m:t>𝐴𝐵</m:t>
                    </m:r>
                  </m:oMath>
                </a14:m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028" y="224061"/>
                <a:ext cx="4654996" cy="400110"/>
              </a:xfrm>
              <a:prstGeom prst="rect">
                <a:avLst/>
              </a:prstGeom>
              <a:blipFill rotWithShape="1">
                <a:blip r:embed="rId5"/>
                <a:stretch>
                  <a:fillRect l="-1442" t="-7692" r="-2097" b="-27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126554" y="2209049"/>
                <a:ext cx="1451488" cy="15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eqArr>
                                <m:eqArrPr>
                                  <m:ctrlPr>
                                    <a:rPr lang="ru-RU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sz="16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𝒙</m:t>
                                  </m:r>
                                  <m:r>
                                    <a:rPr lang="en-US" sz="16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=</m:t>
                                  </m:r>
                                  <m:f>
                                    <m:fPr>
                                      <m:ctrlPr>
                                        <a:rPr lang="en-US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sz="16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lang="en-US" sz="16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𝟏</m:t>
                                          </m:r>
                                        </m:sub>
                                      </m:sSub>
                                      <m:r>
                                        <a:rPr lang="en-US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sz="16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lang="en-US" sz="16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𝟐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𝟐</m:t>
                                      </m:r>
                                    </m:den>
                                  </m:f>
                                </m:e>
                                <m:e>
                                  <m:r>
                                    <a:rPr lang="en-US" sz="16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𝒚</m:t>
                                  </m:r>
                                  <m: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=</m:t>
                                  </m:r>
                                  <m:f>
                                    <m:fPr>
                                      <m:ctrlPr>
                                        <a:rPr lang="en-US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sz="16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b="1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𝒚</m:t>
                                          </m:r>
                                        </m:e>
                                        <m:sub>
                                          <m:r>
                                            <a:rPr lang="en-US" sz="16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𝟏</m:t>
                                          </m:r>
                                        </m:sub>
                                      </m:sSub>
                                      <m:r>
                                        <a:rPr lang="en-US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sz="16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b="1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𝒚</m:t>
                                          </m:r>
                                        </m:e>
                                        <m:sub>
                                          <m:r>
                                            <a:rPr lang="en-US" sz="16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𝟐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𝟐</m:t>
                                      </m:r>
                                    </m:den>
                                  </m:f>
                                </m:e>
                              </m:eqArr>
                            </m:e>
                            <m:e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𝒛</m:t>
                              </m:r>
                              <m: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𝒚</m:t>
                                      </m:r>
                                    </m:e>
                                    <m:sub>
                                      <m:r>
                                        <a:rPr lang="en-US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𝟏</m:t>
                                      </m:r>
                                    </m:sub>
                                  </m:sSub>
                                  <m: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𝒚</m:t>
                                      </m:r>
                                    </m:e>
                                    <m:sub>
                                      <m:r>
                                        <a:rPr lang="en-US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𝟐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eqArr>
                        </m:e>
                      </m:d>
                    </m:oMath>
                  </m:oMathPara>
                </a14:m>
                <a:endParaRPr lang="ru-RU" sz="1600" b="1" dirty="0" smtClean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554" y="2209049"/>
                <a:ext cx="1451488" cy="1500219"/>
              </a:xfrm>
              <a:prstGeom prst="rect">
                <a:avLst/>
              </a:prstGeom>
              <a:blipFill rotWithShape="1">
                <a:blip r:embed="rId6"/>
                <a:stretch>
                  <a:fillRect r="-84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2410212" y="2187662"/>
                <a:ext cx="1551259" cy="15526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1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eqArr>
                                <m:eqArrPr>
                                  <m:ctrlPr>
                                    <a:rPr lang="ru-RU" sz="1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=</m:t>
                                  </m:r>
                                  <m:f>
                                    <m:fPr>
                                      <m:ctrlPr>
                                        <a:rPr lang="en-US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  <m:r>
                                        <a:rPr lang="en-US" sz="16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en-US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(</m:t>
                                      </m:r>
                                      <m:r>
                                        <a:rPr lang="en-US" sz="1600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</a:rPr>
                                        <m:t>−2</m:t>
                                      </m:r>
                                      <m:r>
                                        <a:rPr lang="en-US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)</m:t>
                                      </m:r>
                                    </m:num>
                                    <m:den>
                                      <m:r>
                                        <a:rPr lang="en-US" sz="16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  <m:e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𝑦</m:t>
                                  </m:r>
                                  <m: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=</m:t>
                                  </m:r>
                                  <m:f>
                                    <m:fPr>
                                      <m:ctrlPr>
                                        <a:rPr lang="en-US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</a:rPr>
                                        <m:t>3</m:t>
                                      </m:r>
                                      <m:r>
                                        <a:rPr lang="en-US" sz="16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en-US" sz="1600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num>
                                    <m:den>
                                      <m:r>
                                        <a:rPr lang="en-US" sz="16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       </m:t>
                                  </m:r>
                                </m:e>
                              </m:eqArr>
                            </m:e>
                            <m:e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𝑧</m:t>
                              </m:r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−4</m:t>
                                  </m:r>
                                  <m: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1600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num>
                                <m:den>
                                  <m: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1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0212" y="2187662"/>
                <a:ext cx="1551259" cy="1552605"/>
              </a:xfrm>
              <a:prstGeom prst="rect">
                <a:avLst/>
              </a:prstGeom>
              <a:blipFill rotWithShape="1">
                <a:blip r:embed="rId7"/>
                <a:stretch>
                  <a:fillRect r="-78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4572000" y="2209049"/>
                <a:ext cx="1515800" cy="7959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eqArr>
                                <m:eqArrPr>
                                  <m:ctrlPr>
                                    <a:rPr lang="ru-RU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sSub>
                                    <m:sSubPr>
                                      <m:ctrlPr>
                                        <a:rPr lang="en-US" sz="16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1" i="1">
                                          <a:latin typeface="Cambria Math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1600" b="1" i="1">
                                          <a:latin typeface="Cambria Math"/>
                                        </a:rPr>
                                        <m:t>𝟐</m:t>
                                      </m:r>
                                    </m:sub>
                                  </m:sSub>
                                  <m:r>
                                    <a:rPr lang="en-US" sz="16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=</m:t>
                                  </m:r>
                                  <m:r>
                                    <a:rPr lang="en-US" sz="16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  <m:r>
                                    <a:rPr lang="en-US" sz="16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𝒙</m:t>
                                  </m:r>
                                  <m:r>
                                    <a:rPr lang="en-US" sz="16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6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1" i="1">
                                          <a:latin typeface="Cambria Math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1600" b="1" i="1">
                                          <a:latin typeface="Cambria Math"/>
                                        </a:rPr>
                                        <m:t>𝟏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16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1" i="1" smtClean="0">
                                          <a:latin typeface="Cambria Math"/>
                                        </a:rPr>
                                        <m:t>𝒚</m:t>
                                      </m:r>
                                    </m:e>
                                    <m:sub>
                                      <m:r>
                                        <a:rPr lang="en-US" sz="1600" b="1" i="1">
                                          <a:latin typeface="Cambria Math"/>
                                        </a:rPr>
                                        <m:t>𝟐</m:t>
                                      </m:r>
                                    </m:sub>
                                  </m:sSub>
                                  <m:r>
                                    <a:rPr lang="en-US" sz="1600" b="1" i="1">
                                      <a:latin typeface="Cambria Math"/>
                                    </a:rPr>
                                    <m:t>=</m:t>
                                  </m:r>
                                  <m:r>
                                    <a:rPr lang="en-US" sz="1600" b="1" i="1">
                                      <a:latin typeface="Cambria Math"/>
                                    </a:rPr>
                                    <m:t>𝟐</m:t>
                                  </m:r>
                                  <m:r>
                                    <a:rPr lang="en-US" sz="1600" b="1" i="1" smtClean="0">
                                      <a:latin typeface="Cambria Math"/>
                                    </a:rPr>
                                    <m:t>𝒚</m:t>
                                  </m:r>
                                  <m:r>
                                    <a:rPr lang="en-US" sz="1600" b="1" i="1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6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1" i="1" smtClean="0">
                                          <a:latin typeface="Cambria Math"/>
                                        </a:rPr>
                                        <m:t>𝒚</m:t>
                                      </m:r>
                                    </m:e>
                                    <m:sub>
                                      <m:r>
                                        <a:rPr lang="en-US" sz="1600" b="1" i="1">
                                          <a:latin typeface="Cambria Math"/>
                                        </a:rPr>
                                        <m:t>𝟏</m:t>
                                      </m:r>
                                    </m:sub>
                                  </m:sSub>
                                </m:e>
                              </m:eqArr>
                            </m:e>
                            <m:e>
                              <m:sSub>
                                <m:sSubPr>
                                  <m:ctrlPr>
                                    <a:rPr lang="en-US" sz="16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 smtClean="0">
                                      <a:latin typeface="Cambria Math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en-US" sz="1600" b="1" i="1">
                                      <a:latin typeface="Cambria Math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en-US" sz="1600" b="1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1600" b="1" i="1"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sz="1600" b="1" i="1" smtClean="0">
                                  <a:latin typeface="Cambria Math"/>
                                </a:rPr>
                                <m:t>𝒛</m:t>
                              </m:r>
                              <m:r>
                                <a:rPr lang="en-US" sz="1600" b="1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6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 smtClean="0">
                                      <a:latin typeface="Cambria Math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en-US" sz="1600" b="1" i="1">
                                      <a:latin typeface="Cambria Math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ru-RU" sz="16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209049"/>
                <a:ext cx="1515800" cy="795987"/>
              </a:xfrm>
              <a:prstGeom prst="rect">
                <a:avLst/>
              </a:prstGeom>
              <a:blipFill rotWithShape="1">
                <a:blip r:embed="rId8"/>
                <a:stretch>
                  <a:fillRect r="-80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40" name="TextBox 39"/>
              <p:cNvSpPr txBox="1"/>
              <p:nvPr/>
            </p:nvSpPr>
            <p:spPr>
              <a:xfrm>
                <a:off x="4572000" y="3079705"/>
                <a:ext cx="2266261" cy="8784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1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eqArr>
                                <m:eqArrPr>
                                  <m:ctrlPr>
                                    <a:rPr lang="ru-RU" sz="1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0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600" b="0" i="1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=2</m:t>
                                  </m:r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∙</m:t>
                                  </m:r>
                                  <m:r>
                                    <a:rPr lang="en-US" sz="1600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3</m:t>
                                  </m:r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1600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14</m:t>
                                  </m:r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            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0" i="1" smtClean="0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1600" b="0" i="1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1600" b="0" i="1">
                                      <a:latin typeface="Cambria Math"/>
                                    </a:rPr>
                                    <m:t>=2</m:t>
                                  </m:r>
                                  <m:r>
                                    <a:rPr lang="en-US" sz="1600" b="0" i="1" smtClean="0">
                                      <a:latin typeface="Cambria Math"/>
                                      <a:ea typeface="Cambria Math"/>
                                    </a:rPr>
                                    <m:t>∙(</m:t>
                                  </m:r>
                                  <m:r>
                                    <a:rPr lang="en-US" sz="1600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−2</m:t>
                                  </m:r>
                                  <m:r>
                                    <a:rPr lang="en-US" sz="1600" b="0" i="1" smtClean="0">
                                      <a:latin typeface="Cambria Math"/>
                                      <a:ea typeface="Cambria Math"/>
                                    </a:rPr>
                                    <m:t>)</m:t>
                                  </m:r>
                                  <m:r>
                                    <a:rPr lang="en-US" sz="1600" b="0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1600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−8</m:t>
                                  </m:r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</m:eqArr>
                            </m:e>
                            <m:e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600" b="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1600" b="0" i="1">
                                  <a:latin typeface="Cambria Math"/>
                                </a:rPr>
                                <m:t>=2</m:t>
                              </m:r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−7</m:t>
                                  </m:r>
                                </m:e>
                              </m:d>
                              <m:r>
                                <a:rPr lang="en-US" sz="1600" b="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16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5</m:t>
                              </m:r>
                              <m:r>
                                <a:rPr lang="en-US" sz="1600" b="0" i="1" smtClean="0">
                                  <a:latin typeface="Cambria Math"/>
                                </a:rPr>
                                <m:t>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1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079705"/>
                <a:ext cx="2266261" cy="878446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41" name="TextBox 40"/>
              <p:cNvSpPr txBox="1"/>
              <p:nvPr/>
            </p:nvSpPr>
            <p:spPr>
              <a:xfrm>
                <a:off x="4572000" y="4012490"/>
                <a:ext cx="1185261" cy="7950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1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eqArr>
                                <m:eqArrPr>
                                  <m:ctrlPr>
                                    <a:rPr lang="ru-RU" sz="1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0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600" b="0" i="1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=</m:t>
                                  </m:r>
                                  <m:r>
                                    <a:rPr lang="en-US" sz="1600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−8</m:t>
                                  </m:r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  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0" i="1" smtClean="0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1600" b="0" i="1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1600" b="0" i="1">
                                      <a:latin typeface="Cambria Math"/>
                                    </a:rPr>
                                    <m:t>=</m:t>
                                  </m:r>
                                  <m:r>
                                    <a:rPr lang="en-US" sz="1600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4</m:t>
                                  </m:r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     </m:t>
                                  </m:r>
                                </m:e>
                              </m:eqArr>
                            </m:e>
                            <m:e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600" b="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1600" b="0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16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−19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1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012490"/>
                <a:ext cx="1185261" cy="79508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42" name="TextBox 41"/>
              <p:cNvSpPr txBox="1"/>
              <p:nvPr/>
            </p:nvSpPr>
            <p:spPr>
              <a:xfrm>
                <a:off x="6729445" y="2218574"/>
                <a:ext cx="1515800" cy="7959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eqArr>
                                <m:eqArrPr>
                                  <m:ctrlPr>
                                    <a:rPr lang="ru-RU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sSub>
                                    <m:sSubPr>
                                      <m:ctrlPr>
                                        <a:rPr lang="en-US" sz="16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1" i="1">
                                          <a:latin typeface="Cambria Math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1600" b="1" i="1" smtClean="0">
                                          <a:latin typeface="Cambria Math"/>
                                        </a:rPr>
                                        <m:t>𝟏</m:t>
                                      </m:r>
                                    </m:sub>
                                  </m:sSub>
                                  <m:r>
                                    <a:rPr lang="en-US" sz="16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=</m:t>
                                  </m:r>
                                  <m:r>
                                    <a:rPr lang="en-US" sz="16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  <m:r>
                                    <a:rPr lang="en-US" sz="16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𝒙</m:t>
                                  </m:r>
                                  <m:r>
                                    <a:rPr lang="en-US" sz="16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6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1" i="1">
                                          <a:latin typeface="Cambria Math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1600" b="1" i="1" smtClean="0">
                                          <a:latin typeface="Cambria Math"/>
                                        </a:rPr>
                                        <m:t>𝟐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16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1" i="1" smtClean="0">
                                          <a:latin typeface="Cambria Math"/>
                                        </a:rPr>
                                        <m:t>𝒚</m:t>
                                      </m:r>
                                    </m:e>
                                    <m:sub>
                                      <m:r>
                                        <a:rPr lang="en-US" sz="1600" b="1" i="1" smtClean="0">
                                          <a:latin typeface="Cambria Math"/>
                                        </a:rPr>
                                        <m:t>𝟏</m:t>
                                      </m:r>
                                    </m:sub>
                                  </m:sSub>
                                  <m:r>
                                    <a:rPr lang="en-US" sz="1600" b="1" i="1">
                                      <a:latin typeface="Cambria Math"/>
                                    </a:rPr>
                                    <m:t>=</m:t>
                                  </m:r>
                                  <m:r>
                                    <a:rPr lang="en-US" sz="1600" b="1" i="1">
                                      <a:latin typeface="Cambria Math"/>
                                    </a:rPr>
                                    <m:t>𝟐</m:t>
                                  </m:r>
                                  <m:r>
                                    <a:rPr lang="en-US" sz="1600" b="1" i="1" smtClean="0">
                                      <a:latin typeface="Cambria Math"/>
                                    </a:rPr>
                                    <m:t>𝒚</m:t>
                                  </m:r>
                                  <m:r>
                                    <a:rPr lang="en-US" sz="1600" b="1" i="1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6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1" i="1" smtClean="0">
                                          <a:latin typeface="Cambria Math"/>
                                        </a:rPr>
                                        <m:t>𝒚</m:t>
                                      </m:r>
                                    </m:e>
                                    <m:sub>
                                      <m:r>
                                        <a:rPr lang="en-US" sz="1600" b="1" i="1" smtClean="0">
                                          <a:latin typeface="Cambria Math"/>
                                        </a:rPr>
                                        <m:t>𝟐</m:t>
                                      </m:r>
                                    </m:sub>
                                  </m:sSub>
                                </m:e>
                              </m:eqArr>
                            </m:e>
                            <m:e>
                              <m:sSub>
                                <m:sSubPr>
                                  <m:ctrlPr>
                                    <a:rPr lang="en-US" sz="16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 smtClean="0">
                                      <a:latin typeface="Cambria Math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en-US" sz="1600" b="1" i="1" smtClean="0">
                                      <a:latin typeface="Cambria Math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sz="1600" b="1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1600" b="1" i="1"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sz="1600" b="1" i="1" smtClean="0">
                                  <a:latin typeface="Cambria Math"/>
                                </a:rPr>
                                <m:t>𝒛</m:t>
                              </m:r>
                              <m:r>
                                <a:rPr lang="en-US" sz="1600" b="1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6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 smtClean="0">
                                      <a:latin typeface="Cambria Math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en-US" sz="1600" b="1" i="1" smtClean="0">
                                      <a:latin typeface="Cambria Math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ru-RU" sz="16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9445" y="2218574"/>
                <a:ext cx="1515800" cy="795987"/>
              </a:xfrm>
              <a:prstGeom prst="rect">
                <a:avLst/>
              </a:prstGeom>
              <a:blipFill rotWithShape="1">
                <a:blip r:embed="rId11"/>
                <a:stretch>
                  <a:fillRect r="-80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43" name="TextBox 42"/>
              <p:cNvSpPr txBox="1"/>
              <p:nvPr/>
            </p:nvSpPr>
            <p:spPr>
              <a:xfrm>
                <a:off x="6729445" y="3079705"/>
                <a:ext cx="2007665" cy="8784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1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eqArr>
                                <m:eqArrPr>
                                  <m:ctrlPr>
                                    <a:rPr lang="ru-RU" sz="1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0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600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=2</m:t>
                                  </m:r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∙(</m:t>
                                  </m:r>
                                  <m:r>
                                    <a:rPr lang="en-US" sz="1600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−12</m:t>
                                  </m:r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)</m:t>
                                  </m:r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1600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0" i="1" smtClean="0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1600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1600" b="0" i="1">
                                      <a:latin typeface="Cambria Math"/>
                                    </a:rPr>
                                    <m:t>=2</m:t>
                                  </m:r>
                                  <m:r>
                                    <a:rPr lang="en-US" sz="1600" b="0" i="1" smtClean="0">
                                      <a:latin typeface="Cambria Math"/>
                                      <a:ea typeface="Cambria Math"/>
                                    </a:rPr>
                                    <m:t>∙</m:t>
                                  </m:r>
                                  <m:r>
                                    <a:rPr lang="en-US" sz="1600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3</m:t>
                                  </m:r>
                                  <m:r>
                                    <a:rPr lang="en-US" sz="1600" b="0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1600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         </m:t>
                                  </m:r>
                                </m:e>
                              </m:eqArr>
                            </m:e>
                            <m:e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600" b="0" i="1">
                                  <a:latin typeface="Cambria Math"/>
                                </a:rPr>
                                <m:t>=2</m:t>
                              </m:r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a:rPr lang="en-US" sz="160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  <m:r>
                                <a:rPr lang="en-US" sz="16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5</m:t>
                              </m:r>
                              <m:r>
                                <a:rPr lang="en-US" sz="1600" b="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16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1600" b="0" i="1" smtClean="0">
                                  <a:latin typeface="Cambria Math"/>
                                </a:rPr>
                                <m:t>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1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9445" y="3079705"/>
                <a:ext cx="2007665" cy="878446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44" name="TextBox 43"/>
              <p:cNvSpPr txBox="1"/>
              <p:nvPr/>
            </p:nvSpPr>
            <p:spPr>
              <a:xfrm>
                <a:off x="6736246" y="4012618"/>
                <a:ext cx="1172309" cy="7958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1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eqArr>
                                <m:eqArrPr>
                                  <m:ctrlPr>
                                    <a:rPr lang="ru-RU" sz="1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0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600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=</m:t>
                                  </m:r>
                                  <m:r>
                                    <a:rPr lang="en-US" sz="1600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−24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0" i="1" smtClean="0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1600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1600" b="0" i="1">
                                      <a:latin typeface="Cambria Math"/>
                                    </a:rPr>
                                    <m:t>=</m:t>
                                  </m:r>
                                  <m:r>
                                    <a:rPr lang="en-US" sz="1600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8</m:t>
                                  </m:r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      </m:t>
                                  </m:r>
                                </m:e>
                              </m:eqArr>
                            </m:e>
                            <m:e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600" b="0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16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28 </m:t>
                              </m:r>
                              <m:r>
                                <a:rPr lang="en-US" sz="1600" b="0" i="1" smtClean="0">
                                  <a:latin typeface="Cambria Math"/>
                                </a:rPr>
                                <m:t>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1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6246" y="4012618"/>
                <a:ext cx="1172309" cy="795859"/>
              </a:xfrm>
              <a:prstGeom prst="rect">
                <a:avLst/>
              </a:prstGeom>
              <a:blipFill rotWithShape="1">
                <a:blip r:embed="rId13"/>
                <a:stretch>
                  <a:fillRect r="-10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Прямоугольник 47"/>
          <p:cNvSpPr/>
          <p:nvPr/>
        </p:nvSpPr>
        <p:spPr>
          <a:xfrm>
            <a:off x="4579428" y="655083"/>
            <a:ext cx="4414942" cy="15634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49" name="TextBox 48"/>
              <p:cNvSpPr txBox="1"/>
              <p:nvPr/>
            </p:nvSpPr>
            <p:spPr>
              <a:xfrm>
                <a:off x="2410212" y="3838986"/>
                <a:ext cx="968663" cy="7488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1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eqArr>
                                <m:eqArrPr>
                                  <m:ctrlPr>
                                    <a:rPr lang="ru-RU" sz="1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=−1</m:t>
                                  </m:r>
                                </m:e>
                                <m:e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𝑦</m:t>
                                  </m:r>
                                  <m: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=</m:t>
                                  </m:r>
                                  <m:r>
                                    <a:rPr lang="en-US" sz="160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sz="1600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,5</m:t>
                                  </m:r>
                                </m:e>
                              </m:eqArr>
                            </m:e>
                            <m:e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𝑧</m:t>
                              </m:r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=−2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1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0212" y="3838986"/>
                <a:ext cx="968663" cy="748859"/>
              </a:xfrm>
              <a:prstGeom prst="rect">
                <a:avLst/>
              </a:prstGeom>
              <a:blipFill rotWithShape="1">
                <a:blip r:embed="rId14"/>
                <a:stretch>
                  <a:fillRect r="-25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Прямоугольник 46"/>
          <p:cNvSpPr/>
          <p:nvPr/>
        </p:nvSpPr>
        <p:spPr>
          <a:xfrm>
            <a:off x="6738970" y="621517"/>
            <a:ext cx="2208518" cy="15634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354174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2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8" grpId="0" animBg="1"/>
      <p:bldP spid="49" grpId="0" animBg="1"/>
      <p:bldP spid="4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Прямая со стрелкой 41"/>
          <p:cNvCxnSpPr/>
          <p:nvPr/>
        </p:nvCxnSpPr>
        <p:spPr>
          <a:xfrm flipH="1">
            <a:off x="381250" y="3614616"/>
            <a:ext cx="1295013" cy="92595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 flipH="1">
            <a:off x="971600" y="3623137"/>
            <a:ext cx="692338" cy="49503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 flipH="1">
            <a:off x="1403648" y="3617983"/>
            <a:ext cx="266342" cy="190438"/>
          </a:xfrm>
          <a:prstGeom prst="straightConnector1">
            <a:avLst/>
          </a:prstGeom>
          <a:ln w="12700">
            <a:solidFill>
              <a:srgbClr val="0070C0"/>
            </a:solidFill>
            <a:tailEnd type="arrow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17356"/>
            <a:ext cx="8641794" cy="6480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6691345" y="4796379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139382" y="195674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Вычисление длины вектора по его координатам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41" name="Прямоугольник 40"/>
              <p:cNvSpPr/>
              <p:nvPr/>
            </p:nvSpPr>
            <p:spPr>
              <a:xfrm>
                <a:off x="171969" y="852934"/>
                <a:ext cx="880006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Длина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вектора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𝑎</m:t>
                        </m:r>
                      </m:e>
                    </m:acc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 {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;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𝑦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;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𝑧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}</m:t>
                    </m:r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равна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корню квадратному из суммы квадратов его 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координат.</a:t>
                </a:r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41" name="Прямоугольник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969" y="852934"/>
                <a:ext cx="8800062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21311" r="-27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35" name="TextBox 34"/>
              <p:cNvSpPr txBox="1"/>
              <p:nvPr/>
            </p:nvSpPr>
            <p:spPr>
              <a:xfrm>
                <a:off x="3835349" y="3242542"/>
                <a:ext cx="3679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5349" y="3242542"/>
                <a:ext cx="367985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8333" r="-21311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36" name="TextBox 35"/>
              <p:cNvSpPr txBox="1"/>
              <p:nvPr/>
            </p:nvSpPr>
            <p:spPr>
              <a:xfrm>
                <a:off x="1336795" y="1477450"/>
                <a:ext cx="3537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𝑧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6795" y="1477450"/>
                <a:ext cx="353751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8197" r="-22414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38" name="TextBox 37"/>
              <p:cNvSpPr txBox="1"/>
              <p:nvPr/>
            </p:nvSpPr>
            <p:spPr>
              <a:xfrm>
                <a:off x="139382" y="4290650"/>
                <a:ext cx="3679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382" y="4290650"/>
                <a:ext cx="367985" cy="369332"/>
              </a:xfrm>
              <a:prstGeom prst="rect">
                <a:avLst/>
              </a:prstGeom>
              <a:blipFill rotWithShape="1">
                <a:blip r:embed="rId8"/>
                <a:stretch>
                  <a:fillRect t="-8333" r="-21667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Прямая со стрелкой 38"/>
          <p:cNvCxnSpPr/>
          <p:nvPr/>
        </p:nvCxnSpPr>
        <p:spPr>
          <a:xfrm>
            <a:off x="1656000" y="3617483"/>
            <a:ext cx="2411944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43" name="TextBox 42"/>
              <p:cNvSpPr txBox="1"/>
              <p:nvPr/>
            </p:nvSpPr>
            <p:spPr>
              <a:xfrm>
                <a:off x="1536251" y="3564882"/>
                <a:ext cx="37561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𝑂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6251" y="3564882"/>
                <a:ext cx="375616" cy="338554"/>
              </a:xfrm>
              <a:prstGeom prst="rect">
                <a:avLst/>
              </a:prstGeom>
              <a:blipFill rotWithShape="1">
                <a:blip r:embed="rId9"/>
                <a:stretch>
                  <a:fillRect t="-5455" r="-12903" b="-23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Прямая со стрелкой 44"/>
          <p:cNvCxnSpPr/>
          <p:nvPr/>
        </p:nvCxnSpPr>
        <p:spPr>
          <a:xfrm flipV="1">
            <a:off x="1672371" y="1752184"/>
            <a:ext cx="0" cy="184838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flipV="1">
            <a:off x="1671974" y="2300263"/>
            <a:ext cx="0" cy="1305467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flipV="1">
            <a:off x="1665227" y="3215803"/>
            <a:ext cx="0" cy="393733"/>
          </a:xfrm>
          <a:prstGeom prst="straightConnector1">
            <a:avLst/>
          </a:prstGeom>
          <a:ln w="12700">
            <a:solidFill>
              <a:srgbClr val="0070C0"/>
            </a:solidFill>
            <a:tailEnd type="arrow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>
            <a:off x="1689134" y="3617483"/>
            <a:ext cx="1658730" cy="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 rot="5400000" flipV="1">
            <a:off x="1885032" y="3420617"/>
            <a:ext cx="0" cy="393733"/>
          </a:xfrm>
          <a:prstGeom prst="straightConnector1">
            <a:avLst/>
          </a:prstGeom>
          <a:ln w="12700">
            <a:solidFill>
              <a:srgbClr val="0070C0"/>
            </a:solidFill>
            <a:tailEnd type="arrow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54" name="TextBox 53"/>
              <p:cNvSpPr txBox="1"/>
              <p:nvPr/>
            </p:nvSpPr>
            <p:spPr>
              <a:xfrm>
                <a:off x="602934" y="3805260"/>
                <a:ext cx="4854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934" y="3805260"/>
                <a:ext cx="485454" cy="369332"/>
              </a:xfrm>
              <a:prstGeom prst="rect">
                <a:avLst/>
              </a:prstGeom>
              <a:blipFill rotWithShape="1">
                <a:blip r:embed="rId10"/>
                <a:stretch>
                  <a:fillRect t="-8197" r="-15000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56" name="TextBox 55"/>
              <p:cNvSpPr txBox="1"/>
              <p:nvPr/>
            </p:nvSpPr>
            <p:spPr>
              <a:xfrm>
                <a:off x="3270294" y="3278478"/>
                <a:ext cx="4907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0294" y="3278478"/>
                <a:ext cx="490775" cy="369332"/>
              </a:xfrm>
              <a:prstGeom prst="rect">
                <a:avLst/>
              </a:prstGeom>
              <a:blipFill rotWithShape="1">
                <a:blip r:embed="rId11"/>
                <a:stretch>
                  <a:fillRect t="-8333" r="-16049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57" name="TextBox 56"/>
              <p:cNvSpPr txBox="1"/>
              <p:nvPr/>
            </p:nvSpPr>
            <p:spPr>
              <a:xfrm>
                <a:off x="1268779" y="1999863"/>
                <a:ext cx="4907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8779" y="1999863"/>
                <a:ext cx="490775" cy="369332"/>
              </a:xfrm>
              <a:prstGeom prst="rect">
                <a:avLst/>
              </a:prstGeom>
              <a:blipFill rotWithShape="1">
                <a:blip r:embed="rId12"/>
                <a:stretch>
                  <a:fillRect t="-8197" r="-16049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Прямая со стрелкой 60"/>
          <p:cNvCxnSpPr/>
          <p:nvPr/>
        </p:nvCxnSpPr>
        <p:spPr>
          <a:xfrm flipH="1">
            <a:off x="2655526" y="3620626"/>
            <a:ext cx="692338" cy="495030"/>
          </a:xfrm>
          <a:prstGeom prst="straightConnector1">
            <a:avLst/>
          </a:prstGeom>
          <a:ln w="3175">
            <a:solidFill>
              <a:schemeClr val="tx1"/>
            </a:solidFill>
            <a:prstDash val="dash"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>
            <a:off x="996796" y="4110198"/>
            <a:ext cx="1658730" cy="0"/>
          </a:xfrm>
          <a:prstGeom prst="straightConnector1">
            <a:avLst/>
          </a:prstGeom>
          <a:ln w="3175">
            <a:solidFill>
              <a:schemeClr val="tx1"/>
            </a:solidFill>
            <a:prstDash val="dash"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 flipV="1">
            <a:off x="2655526" y="2804731"/>
            <a:ext cx="0" cy="1305467"/>
          </a:xfrm>
          <a:prstGeom prst="straightConnector1">
            <a:avLst/>
          </a:prstGeom>
          <a:ln w="3175">
            <a:solidFill>
              <a:schemeClr val="tx1"/>
            </a:solidFill>
            <a:prstDash val="dash"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4" name="Прямая со стрелкой 1023"/>
          <p:cNvCxnSpPr>
            <a:stCxn id="44" idx="7"/>
          </p:cNvCxnSpPr>
          <p:nvPr/>
        </p:nvCxnSpPr>
        <p:spPr>
          <a:xfrm flipV="1">
            <a:off x="1689082" y="2804731"/>
            <a:ext cx="966444" cy="79366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Овал 43"/>
          <p:cNvSpPr/>
          <p:nvPr/>
        </p:nvSpPr>
        <p:spPr>
          <a:xfrm>
            <a:off x="1642990" y="3590483"/>
            <a:ext cx="54000" cy="54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6" name="Прямая со стрелкой 65"/>
          <p:cNvCxnSpPr/>
          <p:nvPr/>
        </p:nvCxnSpPr>
        <p:spPr>
          <a:xfrm>
            <a:off x="993621" y="2804731"/>
            <a:ext cx="1658730" cy="0"/>
          </a:xfrm>
          <a:prstGeom prst="straightConnector1">
            <a:avLst/>
          </a:prstGeom>
          <a:ln w="3175">
            <a:solidFill>
              <a:schemeClr val="tx1"/>
            </a:solidFill>
            <a:prstDash val="dash"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 flipV="1">
            <a:off x="984096" y="2806535"/>
            <a:ext cx="0" cy="1305467"/>
          </a:xfrm>
          <a:prstGeom prst="straightConnector1">
            <a:avLst/>
          </a:prstGeom>
          <a:ln w="3175">
            <a:solidFill>
              <a:schemeClr val="tx1"/>
            </a:solidFill>
            <a:prstDash val="dash"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/>
          <p:nvPr/>
        </p:nvCxnSpPr>
        <p:spPr>
          <a:xfrm flipV="1">
            <a:off x="3347864" y="2309149"/>
            <a:ext cx="0" cy="1305467"/>
          </a:xfrm>
          <a:prstGeom prst="straightConnector1">
            <a:avLst/>
          </a:prstGeom>
          <a:ln w="3175">
            <a:solidFill>
              <a:schemeClr val="tx1"/>
            </a:solidFill>
            <a:prstDash val="dash"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/>
          <p:nvPr/>
        </p:nvCxnSpPr>
        <p:spPr>
          <a:xfrm flipH="1">
            <a:off x="2652351" y="2311505"/>
            <a:ext cx="692338" cy="495030"/>
          </a:xfrm>
          <a:prstGeom prst="straightConnector1">
            <a:avLst/>
          </a:prstGeom>
          <a:ln w="3175">
            <a:solidFill>
              <a:schemeClr val="tx1"/>
            </a:solidFill>
            <a:prstDash val="dash"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/>
          <p:nvPr/>
        </p:nvCxnSpPr>
        <p:spPr>
          <a:xfrm flipH="1">
            <a:off x="983603" y="2309149"/>
            <a:ext cx="692338" cy="495030"/>
          </a:xfrm>
          <a:prstGeom prst="straightConnector1">
            <a:avLst/>
          </a:prstGeom>
          <a:ln w="3175">
            <a:solidFill>
              <a:schemeClr val="tx1"/>
            </a:solidFill>
            <a:prstDash val="dash"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/>
          <p:nvPr/>
        </p:nvCxnSpPr>
        <p:spPr>
          <a:xfrm>
            <a:off x="1673882" y="2305025"/>
            <a:ext cx="1658730" cy="0"/>
          </a:xfrm>
          <a:prstGeom prst="straightConnector1">
            <a:avLst/>
          </a:prstGeom>
          <a:ln w="3175">
            <a:solidFill>
              <a:schemeClr val="tx1"/>
            </a:solidFill>
            <a:prstDash val="dash"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025" name="Прямоугольник 1024"/>
              <p:cNvSpPr/>
              <p:nvPr/>
            </p:nvSpPr>
            <p:spPr>
              <a:xfrm>
                <a:off x="4427985" y="1567518"/>
                <a:ext cx="1124731" cy="3539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170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n-US" sz="1700" i="1">
                              <a:latin typeface="Cambria Math"/>
                              <a:cs typeface="Times New Roman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1700" b="0" i="1" smtClean="0">
                          <a:latin typeface="Cambria Math"/>
                          <a:cs typeface="Times New Roman" pitchFamily="18" charset="0"/>
                        </a:rPr>
                        <m:t> {</m:t>
                      </m:r>
                      <m:r>
                        <a:rPr lang="en-US" sz="1700" b="0" i="1" smtClean="0">
                          <a:latin typeface="Cambria Math"/>
                          <a:cs typeface="Times New Roman" pitchFamily="18" charset="0"/>
                        </a:rPr>
                        <m:t>𝑥</m:t>
                      </m:r>
                      <m:r>
                        <a:rPr lang="en-US" sz="1700" b="0" i="1" smtClean="0">
                          <a:latin typeface="Cambria Math"/>
                          <a:cs typeface="Times New Roman" pitchFamily="18" charset="0"/>
                        </a:rPr>
                        <m:t>;</m:t>
                      </m:r>
                      <m:r>
                        <a:rPr lang="en-US" sz="1700" b="0" i="1" smtClean="0">
                          <a:latin typeface="Cambria Math"/>
                          <a:cs typeface="Times New Roman" pitchFamily="18" charset="0"/>
                        </a:rPr>
                        <m:t>𝑦</m:t>
                      </m:r>
                      <m:r>
                        <a:rPr lang="en-US" sz="1700" b="0" i="1" smtClean="0">
                          <a:latin typeface="Cambria Math"/>
                          <a:cs typeface="Times New Roman" pitchFamily="18" charset="0"/>
                        </a:rPr>
                        <m:t>;</m:t>
                      </m:r>
                      <m:r>
                        <a:rPr lang="en-US" sz="1700" b="0" i="1" smtClean="0">
                          <a:latin typeface="Cambria Math"/>
                          <a:cs typeface="Times New Roman" pitchFamily="18" charset="0"/>
                        </a:rPr>
                        <m:t>𝑧</m:t>
                      </m:r>
                      <m:r>
                        <a:rPr lang="en-US" sz="1700" b="0" i="1" smtClean="0">
                          <a:latin typeface="Cambria Math"/>
                          <a:cs typeface="Times New Roman" pitchFamily="18" charset="0"/>
                        </a:rPr>
                        <m:t>}</m:t>
                      </m:r>
                    </m:oMath>
                  </m:oMathPara>
                </a14:m>
                <a:endParaRPr lang="ru-RU" sz="1700" dirty="0"/>
              </a:p>
            </p:txBody>
          </p:sp>
        </mc:Choice>
        <mc:Fallback>
          <p:sp>
            <p:nvSpPr>
              <p:cNvPr id="1025" name="Прямоугольник 10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5" y="1567518"/>
                <a:ext cx="1124731" cy="353943"/>
              </a:xfrm>
              <a:prstGeom prst="rect">
                <a:avLst/>
              </a:prstGeom>
              <a:blipFill rotWithShape="1">
                <a:blip r:embed="rId13"/>
                <a:stretch>
                  <a:fillRect t="-13793" r="-2703" b="-224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027" name="Прямоугольник 1026"/>
              <p:cNvSpPr/>
              <p:nvPr/>
            </p:nvSpPr>
            <p:spPr>
              <a:xfrm>
                <a:off x="1895992" y="2924526"/>
                <a:ext cx="35939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1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n-US" sz="1600" b="1" i="1">
                              <a:solidFill>
                                <a:srgbClr val="C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𝒂</m:t>
                          </m:r>
                        </m:e>
                      </m:acc>
                    </m:oMath>
                  </m:oMathPara>
                </a14:m>
                <a:endParaRPr lang="ru-RU" sz="1600" b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027" name="Прямоугольник 10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5992" y="2924526"/>
                <a:ext cx="359394" cy="338554"/>
              </a:xfrm>
              <a:prstGeom prst="rect">
                <a:avLst/>
              </a:prstGeom>
              <a:blipFill rotWithShape="1">
                <a:blip r:embed="rId14"/>
                <a:stretch>
                  <a:fillRect t="-5455" r="-15254" b="-23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74" name="TextBox 73"/>
              <p:cNvSpPr txBox="1"/>
              <p:nvPr/>
            </p:nvSpPr>
            <p:spPr>
              <a:xfrm>
                <a:off x="2583868" y="2621869"/>
                <a:ext cx="3856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3868" y="2621869"/>
                <a:ext cx="385682" cy="369332"/>
              </a:xfrm>
              <a:prstGeom prst="rect">
                <a:avLst/>
              </a:prstGeom>
              <a:blipFill rotWithShape="1">
                <a:blip r:embed="rId15"/>
                <a:stretch>
                  <a:fillRect t="-8197" r="-20635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75" name="Прямоугольник 74"/>
              <p:cNvSpPr/>
              <p:nvPr/>
            </p:nvSpPr>
            <p:spPr>
              <a:xfrm>
                <a:off x="1448556" y="3635649"/>
                <a:ext cx="281744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1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solidFill>
                                <a:srgbClr val="0070C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𝑖</m:t>
                          </m:r>
                        </m:e>
                      </m:acc>
                    </m:oMath>
                  </m:oMathPara>
                </a14:m>
                <a:endParaRPr lang="ru-RU" sz="14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75" name="Прямоугольник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8556" y="3635649"/>
                <a:ext cx="281744" cy="307777"/>
              </a:xfrm>
              <a:prstGeom prst="rect">
                <a:avLst/>
              </a:prstGeom>
              <a:blipFill rotWithShape="1">
                <a:blip r:embed="rId16"/>
                <a:stretch>
                  <a:fillRect t="-11765" r="-13043" b="-176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76" name="Прямоугольник 75"/>
              <p:cNvSpPr/>
              <p:nvPr/>
            </p:nvSpPr>
            <p:spPr>
              <a:xfrm>
                <a:off x="1409998" y="3255784"/>
                <a:ext cx="329386" cy="3396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1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solidFill>
                                <a:srgbClr val="0070C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ru-RU" sz="14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76" name="Прямоугольник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998" y="3255784"/>
                <a:ext cx="329386" cy="339645"/>
              </a:xfrm>
              <a:prstGeom prst="rect">
                <a:avLst/>
              </a:prstGeom>
              <a:blipFill rotWithShape="1">
                <a:blip r:embed="rId17"/>
                <a:stretch>
                  <a:fillRect r="-12963" b="-178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77" name="Прямоугольник 76"/>
              <p:cNvSpPr/>
              <p:nvPr/>
            </p:nvSpPr>
            <p:spPr>
              <a:xfrm>
                <a:off x="1842219" y="3326637"/>
                <a:ext cx="29059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1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solidFill>
                                <a:srgbClr val="0070C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𝑗</m:t>
                          </m:r>
                        </m:e>
                      </m:acc>
                    </m:oMath>
                  </m:oMathPara>
                </a14:m>
                <a:endParaRPr lang="ru-RU" sz="14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77" name="Прямоугольник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2219" y="3326637"/>
                <a:ext cx="290592" cy="307777"/>
              </a:xfrm>
              <a:prstGeom prst="rect">
                <a:avLst/>
              </a:prstGeom>
              <a:blipFill rotWithShape="1">
                <a:blip r:embed="rId18"/>
                <a:stretch>
                  <a:fillRect t="-12000" r="-14583" b="-2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78" name="Прямоугольник 77"/>
              <p:cNvSpPr/>
              <p:nvPr/>
            </p:nvSpPr>
            <p:spPr>
              <a:xfrm>
                <a:off x="1008031" y="3654532"/>
                <a:ext cx="38337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B050"/>
                          </a:solidFill>
                          <a:latin typeface="Cambria Math"/>
                          <a:cs typeface="Times New Roman" pitchFamily="18" charset="0"/>
                        </a:rPr>
                        <m:t>𝑥</m:t>
                      </m:r>
                      <m:acc>
                        <m:accPr>
                          <m:chr m:val="⃗"/>
                          <m:ctrlPr>
                            <a:rPr lang="ru-RU" sz="1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𝑖</m:t>
                          </m:r>
                        </m:e>
                      </m:acc>
                    </m:oMath>
                  </m:oMathPara>
                </a14:m>
                <a:endParaRPr lang="ru-RU" sz="1400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78" name="Прямоугольник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031" y="3654532"/>
                <a:ext cx="383375" cy="307777"/>
              </a:xfrm>
              <a:prstGeom prst="rect">
                <a:avLst/>
              </a:prstGeom>
              <a:blipFill rotWithShape="1">
                <a:blip r:embed="rId19"/>
                <a:stretch>
                  <a:fillRect t="-11765" r="-31746" b="-176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79" name="Прямоугольник 78"/>
              <p:cNvSpPr/>
              <p:nvPr/>
            </p:nvSpPr>
            <p:spPr>
              <a:xfrm>
                <a:off x="2312267" y="3325738"/>
                <a:ext cx="39466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B050"/>
                          </a:solidFill>
                          <a:latin typeface="Cambria Math"/>
                          <a:cs typeface="Times New Roman" pitchFamily="18" charset="0"/>
                        </a:rPr>
                        <m:t>𝑦</m:t>
                      </m:r>
                      <m:acc>
                        <m:accPr>
                          <m:chr m:val="⃗"/>
                          <m:ctrlPr>
                            <a:rPr lang="ru-RU" sz="1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𝑗</m:t>
                          </m:r>
                        </m:e>
                      </m:acc>
                    </m:oMath>
                  </m:oMathPara>
                </a14:m>
                <a:endParaRPr lang="ru-RU" sz="1400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79" name="Прямоугольник 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2267" y="3325738"/>
                <a:ext cx="394660" cy="307777"/>
              </a:xfrm>
              <a:prstGeom prst="rect">
                <a:avLst/>
              </a:prstGeom>
              <a:blipFill rotWithShape="1">
                <a:blip r:embed="rId20"/>
                <a:stretch>
                  <a:fillRect t="-12000" r="-33846" b="-2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80" name="Прямоугольник 79"/>
              <p:cNvSpPr/>
              <p:nvPr/>
            </p:nvSpPr>
            <p:spPr>
              <a:xfrm>
                <a:off x="1324900" y="2779888"/>
                <a:ext cx="419024" cy="3396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B050"/>
                          </a:solidFill>
                          <a:latin typeface="Cambria Math"/>
                          <a:cs typeface="Times New Roman" pitchFamily="18" charset="0"/>
                        </a:rPr>
                        <m:t>𝑧</m:t>
                      </m:r>
                      <m:acc>
                        <m:accPr>
                          <m:chr m:val="⃗"/>
                          <m:ctrlPr>
                            <a:rPr lang="ru-RU" sz="1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ru-RU" sz="1400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80" name="Прямоугольник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4900" y="2779888"/>
                <a:ext cx="419024" cy="339645"/>
              </a:xfrm>
              <a:prstGeom prst="rect">
                <a:avLst/>
              </a:prstGeom>
              <a:blipFill rotWithShape="1">
                <a:blip r:embed="rId21"/>
                <a:stretch>
                  <a:fillRect r="-10145" b="-178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81" name="Прямоугольник 80"/>
              <p:cNvSpPr/>
              <p:nvPr/>
            </p:nvSpPr>
            <p:spPr>
              <a:xfrm>
                <a:off x="4427984" y="1999863"/>
                <a:ext cx="1096967" cy="3874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170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n-US" sz="1700" b="0" i="1" smtClean="0">
                              <a:latin typeface="Cambria Math"/>
                              <a:cs typeface="Times New Roman" pitchFamily="18" charset="0"/>
                            </a:rPr>
                            <m:t>𝑂</m:t>
                          </m:r>
                          <m:sSub>
                            <m:sSubPr>
                              <m:ctrlPr>
                                <a:rPr lang="en-US" sz="1700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700" i="1">
                                  <a:latin typeface="Cambria Math"/>
                                  <a:cs typeface="Times New Roman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700" b="0" i="1" smtClean="0">
                                  <a:latin typeface="Cambria Math"/>
                                  <a:cs typeface="Times New Roman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en-US" sz="1700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sz="1700" b="0" i="1" smtClean="0">
                          <a:latin typeface="Cambria Math"/>
                          <a:cs typeface="Times New Roman" pitchFamily="18" charset="0"/>
                        </a:rPr>
                        <m:t>𝑥</m:t>
                      </m:r>
                      <m:acc>
                        <m:accPr>
                          <m:chr m:val="⃗"/>
                          <m:ctrlPr>
                            <a:rPr lang="en-US" sz="17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n-US" sz="1700" b="0" i="1" smtClean="0">
                              <a:latin typeface="Cambria Math"/>
                              <a:cs typeface="Times New Roman" pitchFamily="18" charset="0"/>
                            </a:rPr>
                            <m:t>𝑖</m:t>
                          </m:r>
                        </m:e>
                      </m:acc>
                    </m:oMath>
                  </m:oMathPara>
                </a14:m>
                <a:endParaRPr lang="ru-RU" sz="1700" dirty="0"/>
              </a:p>
            </p:txBody>
          </p:sp>
        </mc:Choice>
        <mc:Fallback>
          <p:sp>
            <p:nvSpPr>
              <p:cNvPr id="81" name="Прямоугольник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1999863"/>
                <a:ext cx="1096967" cy="387414"/>
              </a:xfrm>
              <a:prstGeom prst="rect">
                <a:avLst/>
              </a:prstGeom>
              <a:blipFill rotWithShape="1">
                <a:blip r:embed="rId22"/>
                <a:stretch>
                  <a:fillRect t="-3125" r="-18333" b="-203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82" name="Прямоугольник 81"/>
              <p:cNvSpPr/>
              <p:nvPr/>
            </p:nvSpPr>
            <p:spPr>
              <a:xfrm>
                <a:off x="6212029" y="2000576"/>
                <a:ext cx="1116203" cy="3874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170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n-US" sz="1700" b="0" i="1" smtClean="0">
                              <a:latin typeface="Cambria Math"/>
                              <a:cs typeface="Times New Roman" pitchFamily="18" charset="0"/>
                            </a:rPr>
                            <m:t>𝑂</m:t>
                          </m:r>
                          <m:sSub>
                            <m:sSubPr>
                              <m:ctrlPr>
                                <a:rPr lang="en-US" sz="1700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700" i="1">
                                  <a:latin typeface="Cambria Math"/>
                                  <a:cs typeface="Times New Roman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700" b="0" i="1" smtClean="0"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r>
                        <a:rPr lang="en-US" sz="1700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sz="1700" b="0" i="1" smtClean="0">
                          <a:latin typeface="Cambria Math"/>
                          <a:cs typeface="Times New Roman" pitchFamily="18" charset="0"/>
                        </a:rPr>
                        <m:t>𝑦</m:t>
                      </m:r>
                      <m:acc>
                        <m:accPr>
                          <m:chr m:val="⃗"/>
                          <m:ctrlPr>
                            <a:rPr lang="en-US" sz="17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n-US" sz="1700" b="0" i="1" smtClean="0">
                              <a:latin typeface="Cambria Math"/>
                              <a:cs typeface="Times New Roman" pitchFamily="18" charset="0"/>
                            </a:rPr>
                            <m:t>𝑗</m:t>
                          </m:r>
                        </m:e>
                      </m:acc>
                    </m:oMath>
                  </m:oMathPara>
                </a14:m>
                <a:endParaRPr lang="ru-RU" sz="1700" dirty="0"/>
              </a:p>
            </p:txBody>
          </p:sp>
        </mc:Choice>
        <mc:Fallback>
          <p:sp>
            <p:nvSpPr>
              <p:cNvPr id="82" name="Прямоугольник 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2029" y="2000576"/>
                <a:ext cx="1116203" cy="387414"/>
              </a:xfrm>
              <a:prstGeom prst="rect">
                <a:avLst/>
              </a:prstGeom>
              <a:blipFill rotWithShape="1">
                <a:blip r:embed="rId23"/>
                <a:stretch>
                  <a:fillRect t="-3125" r="-18033" b="-203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83" name="Прямоугольник 82"/>
              <p:cNvSpPr/>
              <p:nvPr/>
            </p:nvSpPr>
            <p:spPr>
              <a:xfrm>
                <a:off x="7631390" y="1977676"/>
                <a:ext cx="1146148" cy="3926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170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n-US" sz="1700" b="0" i="1" smtClean="0">
                              <a:latin typeface="Cambria Math"/>
                              <a:cs typeface="Times New Roman" pitchFamily="18" charset="0"/>
                            </a:rPr>
                            <m:t>𝑂</m:t>
                          </m:r>
                          <m:sSub>
                            <m:sSubPr>
                              <m:ctrlPr>
                                <a:rPr lang="en-US" sz="1700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700" i="1">
                                  <a:latin typeface="Cambria Math"/>
                                  <a:cs typeface="Times New Roman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700" b="0" i="1" smtClean="0">
                                  <a:latin typeface="Cambria Math"/>
                                  <a:cs typeface="Times New Roman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acc>
                      <m:r>
                        <a:rPr lang="en-US" sz="1700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sz="1700" b="0" i="1" smtClean="0">
                          <a:latin typeface="Cambria Math"/>
                          <a:cs typeface="Times New Roman" pitchFamily="18" charset="0"/>
                        </a:rPr>
                        <m:t>𝑧</m:t>
                      </m:r>
                      <m:acc>
                        <m:accPr>
                          <m:chr m:val="⃗"/>
                          <m:ctrlPr>
                            <a:rPr lang="en-US" sz="17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n-US" sz="1700" b="0" i="1" smtClean="0">
                              <a:latin typeface="Cambria Math"/>
                              <a:cs typeface="Times New Roman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ru-RU" sz="1700" dirty="0"/>
              </a:p>
            </p:txBody>
          </p:sp>
        </mc:Choice>
        <mc:Fallback>
          <p:sp>
            <p:nvSpPr>
              <p:cNvPr id="83" name="Прямоугольник 8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1390" y="1977676"/>
                <a:ext cx="1146148" cy="392608"/>
              </a:xfrm>
              <a:prstGeom prst="rect">
                <a:avLst/>
              </a:prstGeom>
              <a:blipFill rotWithShape="1">
                <a:blip r:embed="rId24"/>
                <a:stretch>
                  <a:fillRect r="-2128" b="-2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028" name="TextBox 1027"/>
              <p:cNvSpPr txBox="1"/>
              <p:nvPr/>
            </p:nvSpPr>
            <p:spPr>
              <a:xfrm>
                <a:off x="4432376" y="2547808"/>
                <a:ext cx="3935308" cy="3926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17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700" b="0" i="1" smtClean="0">
                              <a:latin typeface="Cambria Math"/>
                            </a:rPr>
                            <m:t>𝑂𝐴</m:t>
                          </m:r>
                        </m:e>
                      </m:acc>
                      <m:r>
                        <a:rPr lang="en-US" sz="1700" b="0" i="1" smtClean="0"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ru-RU" sz="17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n-US" sz="1700" i="1">
                              <a:latin typeface="Cambria Math"/>
                              <a:cs typeface="Times New Roman" pitchFamily="18" charset="0"/>
                            </a:rPr>
                            <m:t>𝑂</m:t>
                          </m:r>
                          <m:sSub>
                            <m:sSubPr>
                              <m:ctrlPr>
                                <a:rPr lang="en-US" sz="17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700" i="1">
                                  <a:latin typeface="Cambria Math"/>
                                  <a:cs typeface="Times New Roman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700" i="1">
                                  <a:latin typeface="Cambria Math"/>
                                  <a:cs typeface="Times New Roman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en-US" sz="1700" b="0" i="1" smtClean="0">
                          <a:latin typeface="Cambria Math"/>
                          <a:cs typeface="Times New Roman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ru-RU" sz="17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n-US" sz="1700" i="1">
                              <a:latin typeface="Cambria Math"/>
                              <a:cs typeface="Times New Roman" pitchFamily="18" charset="0"/>
                            </a:rPr>
                            <m:t>𝑂</m:t>
                          </m:r>
                          <m:sSub>
                            <m:sSubPr>
                              <m:ctrlPr>
                                <a:rPr lang="en-US" sz="17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700" i="1">
                                  <a:latin typeface="Cambria Math"/>
                                  <a:cs typeface="Times New Roman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700" b="0" i="1" smtClean="0"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r>
                        <a:rPr lang="en-US" sz="1700" b="0" i="1" smtClean="0">
                          <a:latin typeface="Cambria Math"/>
                          <a:cs typeface="Times New Roman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ru-RU" sz="17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n-US" sz="1700" i="1">
                              <a:latin typeface="Cambria Math"/>
                              <a:cs typeface="Times New Roman" pitchFamily="18" charset="0"/>
                            </a:rPr>
                            <m:t>𝑂</m:t>
                          </m:r>
                          <m:sSub>
                            <m:sSubPr>
                              <m:ctrlPr>
                                <a:rPr lang="en-US" sz="17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700" i="1">
                                  <a:latin typeface="Cambria Math"/>
                                  <a:cs typeface="Times New Roman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700" b="0" i="1" smtClean="0">
                                  <a:latin typeface="Cambria Math"/>
                                  <a:cs typeface="Times New Roman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acc>
                      <m:r>
                        <a:rPr lang="en-US" sz="1700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sz="1700" i="1">
                          <a:latin typeface="Cambria Math"/>
                          <a:cs typeface="Times New Roman" pitchFamily="18" charset="0"/>
                        </a:rPr>
                        <m:t>𝑥</m:t>
                      </m:r>
                      <m:acc>
                        <m:accPr>
                          <m:chr m:val="⃗"/>
                          <m:ctrlPr>
                            <a:rPr lang="en-US" sz="17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n-US" sz="1700" i="1">
                              <a:latin typeface="Cambria Math"/>
                              <a:cs typeface="Times New Roman" pitchFamily="18" charset="0"/>
                            </a:rPr>
                            <m:t>𝑖</m:t>
                          </m:r>
                        </m:e>
                      </m:acc>
                      <m:r>
                        <a:rPr lang="en-US" sz="1700" b="0" i="1" smtClean="0">
                          <a:latin typeface="Cambria Math"/>
                          <a:cs typeface="Times New Roman" pitchFamily="18" charset="0"/>
                        </a:rPr>
                        <m:t>+</m:t>
                      </m:r>
                      <m:r>
                        <a:rPr lang="en-US" sz="1700" b="0" i="1" smtClean="0">
                          <a:latin typeface="Cambria Math"/>
                          <a:cs typeface="Times New Roman" pitchFamily="18" charset="0"/>
                        </a:rPr>
                        <m:t>𝑦</m:t>
                      </m:r>
                      <m:acc>
                        <m:accPr>
                          <m:chr m:val="⃗"/>
                          <m:ctrlPr>
                            <a:rPr lang="en-US" sz="17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n-US" sz="1700" b="0" i="1" smtClean="0">
                              <a:latin typeface="Cambria Math"/>
                              <a:cs typeface="Times New Roman" pitchFamily="18" charset="0"/>
                            </a:rPr>
                            <m:t>𝑗</m:t>
                          </m:r>
                        </m:e>
                      </m:acc>
                      <m:r>
                        <a:rPr lang="en-US" sz="1700" b="0" i="1" smtClean="0">
                          <a:latin typeface="Cambria Math"/>
                          <a:cs typeface="Times New Roman" pitchFamily="18" charset="0"/>
                        </a:rPr>
                        <m:t>+</m:t>
                      </m:r>
                      <m:r>
                        <a:rPr lang="en-US" sz="1700" b="0" i="1" smtClean="0">
                          <a:latin typeface="Cambria Math"/>
                          <a:cs typeface="Times New Roman" pitchFamily="18" charset="0"/>
                        </a:rPr>
                        <m:t>𝑧</m:t>
                      </m:r>
                      <m:acc>
                        <m:accPr>
                          <m:chr m:val="⃗"/>
                          <m:ctrlPr>
                            <a:rPr lang="en-US" sz="17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n-US" sz="1700" b="0" i="1" smtClean="0">
                              <a:latin typeface="Cambria Math"/>
                              <a:cs typeface="Times New Roman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ru-RU" sz="1700" dirty="0"/>
              </a:p>
            </p:txBody>
          </p:sp>
        </mc:Choice>
        <mc:Fallback>
          <p:sp>
            <p:nvSpPr>
              <p:cNvPr id="1028" name="TextBox 10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2376" y="2547808"/>
                <a:ext cx="3935308" cy="392608"/>
              </a:xfrm>
              <a:prstGeom prst="rect">
                <a:avLst/>
              </a:prstGeom>
              <a:blipFill rotWithShape="1">
                <a:blip r:embed="rId25"/>
                <a:stretch>
                  <a:fillRect t="-1563" b="-218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029" name="Прямоугольник 1028"/>
              <p:cNvSpPr/>
              <p:nvPr/>
            </p:nvSpPr>
            <p:spPr>
              <a:xfrm>
                <a:off x="4432376" y="3162791"/>
                <a:ext cx="2985626" cy="4084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17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700" i="1">
                            <a:latin typeface="Cambria Math"/>
                          </a:rPr>
                          <m:t>𝑂𝐴</m:t>
                        </m:r>
                      </m:e>
                    </m:acc>
                    <m:r>
                      <a:rPr lang="en-US" sz="1700" i="1"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17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700" b="0" i="1" smtClean="0">
                            <a:latin typeface="Cambria Math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1700" dirty="0" smtClean="0"/>
                  <a:t/>
                </a:r>
                <a14:m>
                  <m:oMath xmlns:m="http://schemas.openxmlformats.org/officeDocument/2006/math">
                    <m:r>
                      <a:rPr lang="en-US" sz="1700" i="1" dirty="0" smtClean="0">
                        <a:latin typeface="Cambria Math"/>
                        <a:ea typeface="Cambria Math"/>
                      </a:rPr>
                      <m:t>⟹</m:t>
                    </m:r>
                  </m:oMath>
                </a14:m>
                <a:r>
                  <a:rPr lang="en-US" sz="1700" dirty="0" smtClean="0"/>
                  <a:t/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7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ru-RU" sz="17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700" i="1">
                                <a:latin typeface="Cambria Math"/>
                              </a:rPr>
                              <m:t>𝑂𝐴</m:t>
                            </m:r>
                          </m:e>
                        </m:acc>
                      </m:e>
                    </m:d>
                    <m:r>
                      <a:rPr lang="en-US" sz="1700" b="0" i="1" dirty="0" smtClean="0"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17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ru-RU" sz="17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700" b="0" i="1" smtClean="0">
                                <a:latin typeface="Cambria Math"/>
                              </a:rPr>
                              <m:t>𝑎</m:t>
                            </m:r>
                          </m:e>
                        </m:acc>
                      </m:e>
                    </m:d>
                    <m:r>
                      <a:rPr lang="en-US" sz="1700" b="0" i="1" dirty="0" smtClean="0">
                        <a:latin typeface="Cambria Math"/>
                      </a:rPr>
                      <m:t>=</m:t>
                    </m:r>
                    <m:r>
                      <a:rPr lang="en-US" sz="1700" b="0" i="1" dirty="0" smtClean="0">
                        <a:latin typeface="Cambria Math"/>
                      </a:rPr>
                      <m:t>𝑂𝐴</m:t>
                    </m:r>
                  </m:oMath>
                </a14:m>
                <a:endParaRPr lang="ru-RU" sz="1700" dirty="0"/>
              </a:p>
            </p:txBody>
          </p:sp>
        </mc:Choice>
        <mc:Fallback>
          <p:sp>
            <p:nvSpPr>
              <p:cNvPr id="1029" name="Прямоугольник 10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2376" y="3162791"/>
                <a:ext cx="2985626" cy="408445"/>
              </a:xfrm>
              <a:prstGeom prst="rect">
                <a:avLst/>
              </a:prstGeom>
              <a:blipFill rotWithShape="1">
                <a:blip r:embed="rId26"/>
                <a:stretch>
                  <a:fillRect t="-1493" r="-2041" b="-164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030" name="Прямоугольник 1029"/>
              <p:cNvSpPr/>
              <p:nvPr/>
            </p:nvSpPr>
            <p:spPr>
              <a:xfrm>
                <a:off x="4449555" y="3649341"/>
                <a:ext cx="4605171" cy="6247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700" i="1" dirty="0" smtClean="0">
                          <a:latin typeface="Cambria Math"/>
                        </a:rPr>
                        <m:t>𝑂𝐴</m:t>
                      </m:r>
                      <m:r>
                        <a:rPr lang="en-US" sz="1700" b="0" i="1" dirty="0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700" b="0" i="1" dirty="0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17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700" i="1">
                                  <a:latin typeface="Cambria Math"/>
                                  <a:cs typeface="Times New Roman" pitchFamily="18" charset="0"/>
                                </a:rPr>
                                <m:t>𝑂</m:t>
                              </m:r>
                              <m:sSub>
                                <m:sSubPr>
                                  <m:ctrlPr>
                                    <a:rPr lang="en-US" sz="1700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700" i="1">
                                      <a:latin typeface="Cambria Math"/>
                                      <a:cs typeface="Times New Roman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1700" i="1">
                                      <a:latin typeface="Cambria Math"/>
                                      <a:cs typeface="Times New Roman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1700" b="0" i="1" dirty="0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700" b="0" i="1" dirty="0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7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700" i="1">
                                  <a:latin typeface="Cambria Math"/>
                                  <a:cs typeface="Times New Roman" pitchFamily="18" charset="0"/>
                                </a:rPr>
                                <m:t>𝑂</m:t>
                              </m:r>
                              <m:sSub>
                                <m:sSubPr>
                                  <m:ctrlPr>
                                    <a:rPr lang="en-US" sz="1700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700" i="1">
                                      <a:latin typeface="Cambria Math"/>
                                      <a:cs typeface="Times New Roman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1700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1700" i="1" dirty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700" b="0" i="1" dirty="0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7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700" i="1">
                                  <a:latin typeface="Cambria Math"/>
                                  <a:cs typeface="Times New Roman" pitchFamily="18" charset="0"/>
                                </a:rPr>
                                <m:t>𝑂</m:t>
                              </m:r>
                              <m:sSub>
                                <m:sSubPr>
                                  <m:ctrlPr>
                                    <a:rPr lang="en-US" sz="1700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700" i="1">
                                      <a:latin typeface="Cambria Math"/>
                                      <a:cs typeface="Times New Roman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1700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1700" i="1" dirty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1700" b="0" i="1" dirty="0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700" i="1" dirty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17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700" b="0" i="1" smtClean="0"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700" i="1" dirty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700" i="1" dirty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7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700" b="0" i="1" smtClean="0">
                                  <a:latin typeface="Cambria Math"/>
                                  <a:cs typeface="Times New Roman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1700" i="1" dirty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700" i="1" dirty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7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700" b="0" i="1" smtClean="0">
                                  <a:latin typeface="Cambria Math"/>
                                  <a:cs typeface="Times New Roman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1700" i="1" dirty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ru-RU" sz="1700" dirty="0"/>
              </a:p>
            </p:txBody>
          </p:sp>
        </mc:Choice>
        <mc:Fallback>
          <p:sp>
            <p:nvSpPr>
              <p:cNvPr id="1030" name="Прямоугольник 10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9555" y="3649341"/>
                <a:ext cx="4605171" cy="624723"/>
              </a:xfrm>
              <a:prstGeom prst="rect">
                <a:avLst/>
              </a:prstGeom>
              <a:blipFill rotWithShape="1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031" name="Прямоугольник 1030"/>
              <p:cNvSpPr/>
              <p:nvPr/>
            </p:nvSpPr>
            <p:spPr>
              <a:xfrm>
                <a:off x="4433830" y="4382878"/>
                <a:ext cx="2144370" cy="4091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1700" b="1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ru-RU" sz="17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700" b="1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</m:acc>
                        </m:e>
                      </m:d>
                      <m:r>
                        <a:rPr lang="en-US" sz="1700" b="1" i="1" dirty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700" b="1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1700" b="1" i="1" dirty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700" b="1" i="1">
                                  <a:solidFill>
                                    <a:srgbClr val="00206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1700" b="1" i="1" dirty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1700" b="1" i="1" dirty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700" b="1" i="1" dirty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700" b="1" i="1">
                                  <a:solidFill>
                                    <a:srgbClr val="00206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en-US" sz="1700" b="1" i="1" dirty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1700" b="1" i="1" dirty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700" b="1" i="1" dirty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700" b="1" i="1">
                                  <a:solidFill>
                                    <a:srgbClr val="00206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𝒛</m:t>
                              </m:r>
                            </m:e>
                            <m:sup>
                              <m:r>
                                <a:rPr lang="en-US" sz="1700" b="1" i="1" dirty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ru-RU" sz="1700" b="1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1031" name="Прямоугольник 10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3830" y="4382878"/>
                <a:ext cx="2144370" cy="409151"/>
              </a:xfrm>
              <a:prstGeom prst="rect">
                <a:avLst/>
              </a:prstGeom>
              <a:blipFill rotWithShape="1">
                <a:blip r:embed="rId28"/>
                <a:stretch>
                  <a:fillRect r="-1420" b="-208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51" name="Прямоугольник 50"/>
              <p:cNvSpPr/>
              <p:nvPr/>
            </p:nvSpPr>
            <p:spPr>
              <a:xfrm>
                <a:off x="5582370" y="1542952"/>
                <a:ext cx="2262671" cy="3926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7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⟹</m:t>
                      </m:r>
                      <m:r>
                        <a:rPr lang="en-US" sz="17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   </m:t>
                      </m:r>
                      <m:acc>
                        <m:accPr>
                          <m:chr m:val="⃗"/>
                          <m:ctrlPr>
                            <a:rPr lang="ru-RU" sz="170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n-US" sz="1700" i="1">
                              <a:latin typeface="Cambria Math"/>
                              <a:cs typeface="Times New Roman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1700" i="1"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sz="1700" i="1">
                          <a:latin typeface="Cambria Math"/>
                          <a:cs typeface="Times New Roman" pitchFamily="18" charset="0"/>
                        </a:rPr>
                        <m:t>𝑥</m:t>
                      </m:r>
                      <m:acc>
                        <m:accPr>
                          <m:chr m:val="⃗"/>
                          <m:ctrlPr>
                            <a:rPr lang="en-US" sz="17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n-US" sz="1700" i="1">
                              <a:latin typeface="Cambria Math"/>
                              <a:cs typeface="Times New Roman" pitchFamily="18" charset="0"/>
                            </a:rPr>
                            <m:t>𝑖</m:t>
                          </m:r>
                        </m:e>
                      </m:acc>
                      <m:r>
                        <a:rPr lang="en-US" sz="1700" i="1">
                          <a:latin typeface="Cambria Math"/>
                          <a:cs typeface="Times New Roman" pitchFamily="18" charset="0"/>
                        </a:rPr>
                        <m:t>+</m:t>
                      </m:r>
                      <m:r>
                        <a:rPr lang="en-US" sz="1700" i="1">
                          <a:latin typeface="Cambria Math"/>
                          <a:cs typeface="Times New Roman" pitchFamily="18" charset="0"/>
                        </a:rPr>
                        <m:t>𝑦</m:t>
                      </m:r>
                      <m:acc>
                        <m:accPr>
                          <m:chr m:val="⃗"/>
                          <m:ctrlPr>
                            <a:rPr lang="en-US" sz="17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n-US" sz="1700" i="1">
                              <a:latin typeface="Cambria Math"/>
                              <a:cs typeface="Times New Roman" pitchFamily="18" charset="0"/>
                            </a:rPr>
                            <m:t>𝑗</m:t>
                          </m:r>
                        </m:e>
                      </m:acc>
                      <m:r>
                        <a:rPr lang="en-US" sz="1700" i="1">
                          <a:latin typeface="Cambria Math"/>
                          <a:cs typeface="Times New Roman" pitchFamily="18" charset="0"/>
                        </a:rPr>
                        <m:t>+</m:t>
                      </m:r>
                      <m:r>
                        <a:rPr lang="en-US" sz="1700" i="1">
                          <a:latin typeface="Cambria Math"/>
                          <a:cs typeface="Times New Roman" pitchFamily="18" charset="0"/>
                        </a:rPr>
                        <m:t>𝑧</m:t>
                      </m:r>
                      <m:acc>
                        <m:accPr>
                          <m:chr m:val="⃗"/>
                          <m:ctrlPr>
                            <a:rPr lang="en-US" sz="17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n-US" sz="1700" i="1">
                              <a:latin typeface="Cambria Math"/>
                              <a:cs typeface="Times New Roman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ru-RU" sz="1700" dirty="0"/>
              </a:p>
            </p:txBody>
          </p:sp>
        </mc:Choice>
        <mc:Fallback>
          <p:sp>
            <p:nvSpPr>
              <p:cNvPr id="51" name="Прямоугольник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2370" y="1542952"/>
                <a:ext cx="2262671" cy="392608"/>
              </a:xfrm>
              <a:prstGeom prst="rect">
                <a:avLst/>
              </a:prstGeom>
              <a:blipFill rotWithShape="0">
                <a:blip r:embed="rId29"/>
                <a:stretch>
                  <a:fillRect t="-1538" b="-61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4108916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5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5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5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10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000"/>
                            </p:stCondLst>
                            <p:childTnLst>
                              <p:par>
                                <p:cTn id="1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1" grpId="0" animBg="1"/>
      <p:bldP spid="35" grpId="0" animBg="1"/>
      <p:bldP spid="36" grpId="0" animBg="1"/>
      <p:bldP spid="38" grpId="0" animBg="1"/>
      <p:bldP spid="43" grpId="0" animBg="1"/>
      <p:bldP spid="54" grpId="0" animBg="1"/>
      <p:bldP spid="56" grpId="0" animBg="1"/>
      <p:bldP spid="57" grpId="0" animBg="1"/>
      <p:bldP spid="44" grpId="0" animBg="1"/>
      <p:bldP spid="1025" grpId="0" animBg="1"/>
      <p:bldP spid="1027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1028" grpId="0" animBg="1"/>
      <p:bldP spid="1029" grpId="0" animBg="1"/>
      <p:bldP spid="1030" grpId="0" animBg="1"/>
      <p:bldP spid="1031" grpId="0" animBg="1"/>
      <p:bldP spid="5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Блок-схема: ссылка на другую страницу 11"/>
          <p:cNvSpPr/>
          <p:nvPr/>
        </p:nvSpPr>
        <p:spPr>
          <a:xfrm rot="5400000">
            <a:off x="10298092" y="-616558"/>
            <a:ext cx="911163" cy="2702237"/>
          </a:xfrm>
          <a:prstGeom prst="flowChartOffpageConnector">
            <a:avLst/>
          </a:prstGeom>
          <a:solidFill>
            <a:srgbClr val="FFFFEB"/>
          </a:solidFill>
          <a:ln w="12700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6691345" y="4796379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5" name="Прямоугольник 4"/>
              <p:cNvSpPr/>
              <p:nvPr/>
            </p:nvSpPr>
            <p:spPr>
              <a:xfrm>
                <a:off x="297353" y="195486"/>
                <a:ext cx="5126607" cy="10357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ru-RU" b="1" dirty="0" smtClean="0">
                    <a:latin typeface="Times New Roman" pitchFamily="18" charset="0"/>
                    <a:cs typeface="Times New Roman" pitchFamily="18" charset="0"/>
                  </a:rPr>
                  <a:t>Задача.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 Вычислить длин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у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 вектор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а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а)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𝐴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−1;0;2</m:t>
                        </m:r>
                      </m:e>
                    </m:d>
                  </m:oMath>
                </a14:m>
                <a:r>
                  <a:rPr lang="en-US" b="0" i="0" dirty="0" smtClean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𝐵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1;−2;3</m:t>
                        </m:r>
                      </m:e>
                    </m:d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;</a:t>
                </a:r>
                <a:endParaRPr lang="ru-RU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б)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𝐴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ru-RU" b="0" i="1" smtClean="0">
                            <a:latin typeface="Cambria Math"/>
                            <a:cs typeface="Times New Roman" pitchFamily="18" charset="0"/>
                          </a:rPr>
                          <m:t>35</m:t>
                        </m:r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;</m:t>
                        </m:r>
                        <m:r>
                          <a:rPr lang="ru-RU" b="0" i="1" smtClean="0">
                            <a:latin typeface="Cambria Math"/>
                            <a:cs typeface="Times New Roman" pitchFamily="18" charset="0"/>
                          </a:rPr>
                          <m:t>−17</m:t>
                        </m:r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;2</m:t>
                        </m:r>
                        <m:r>
                          <a:rPr lang="ru-RU" b="0" i="1" smtClean="0"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𝐵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ru-RU" b="0" i="1" smtClean="0">
                            <a:latin typeface="Cambria Math"/>
                            <a:cs typeface="Times New Roman" pitchFamily="18" charset="0"/>
                          </a:rPr>
                          <m:t>−34</m:t>
                        </m:r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;−</m:t>
                        </m:r>
                        <m:r>
                          <a:rPr lang="ru-RU" b="0" i="1" smtClean="0"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;</m:t>
                        </m:r>
                        <m:r>
                          <a:rPr lang="ru-RU" b="0" i="1" smtClean="0">
                            <a:latin typeface="Cambria Math"/>
                            <a:cs typeface="Times New Roman" pitchFamily="18" charset="0"/>
                          </a:rPr>
                          <m:t>8</m:t>
                        </m:r>
                      </m:e>
                    </m:d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353" y="195486"/>
                <a:ext cx="5126607" cy="1035733"/>
              </a:xfrm>
              <a:prstGeom prst="rect">
                <a:avLst/>
              </a:prstGeom>
              <a:blipFill rotWithShape="1">
                <a:blip r:embed="rId4"/>
                <a:stretch>
                  <a:fillRect l="-1070" b="-82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9" name="Прямоугольник 18"/>
              <p:cNvSpPr/>
              <p:nvPr/>
            </p:nvSpPr>
            <p:spPr>
              <a:xfrm>
                <a:off x="506156" y="3330145"/>
                <a:ext cx="1865319" cy="3898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ru-RU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𝐴𝐵</m:t>
                              </m:r>
                            </m:e>
                          </m:acc>
                        </m:e>
                      </m:d>
                      <m:r>
                        <a:rPr lang="en-US" sz="1600" b="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4</m:t>
                          </m:r>
                          <m:r>
                            <a:rPr lang="en-US" sz="1600" b="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4+1</m:t>
                          </m:r>
                        </m:e>
                      </m:rad>
                    </m:oMath>
                  </m:oMathPara>
                </a14:m>
                <a:endParaRPr lang="ru-RU" sz="1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156" y="3330145"/>
                <a:ext cx="1865319" cy="389850"/>
              </a:xfrm>
              <a:prstGeom prst="rect">
                <a:avLst/>
              </a:prstGeom>
              <a:blipFill rotWithShape="1">
                <a:blip r:embed="rId5"/>
                <a:stretch>
                  <a:fillRect r="-654" b="-171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0" name="Прямоугольник 19"/>
              <p:cNvSpPr/>
              <p:nvPr/>
            </p:nvSpPr>
            <p:spPr>
              <a:xfrm>
                <a:off x="505030" y="3818755"/>
                <a:ext cx="1147558" cy="3898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ru-RU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𝐴𝐵</m:t>
                              </m:r>
                            </m:e>
                          </m:acc>
                        </m:e>
                      </m:d>
                      <m:r>
                        <a:rPr lang="en-US" sz="1600" b="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9</m:t>
                          </m:r>
                        </m:e>
                      </m:rad>
                    </m:oMath>
                  </m:oMathPara>
                </a14:m>
                <a:endParaRPr lang="ru-RU" sz="1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030" y="3818755"/>
                <a:ext cx="1147558" cy="389850"/>
              </a:xfrm>
              <a:prstGeom prst="rect">
                <a:avLst/>
              </a:prstGeom>
              <a:blipFill rotWithShape="1">
                <a:blip r:embed="rId6"/>
                <a:stretch>
                  <a:fillRect r="-1596" b="-171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1" name="Прямоугольник 20"/>
              <p:cNvSpPr/>
              <p:nvPr/>
            </p:nvSpPr>
            <p:spPr>
              <a:xfrm>
                <a:off x="503494" y="4389534"/>
                <a:ext cx="1012778" cy="3898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ru-RU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𝐴𝐵</m:t>
                              </m:r>
                            </m:e>
                          </m:acc>
                        </m:e>
                      </m:d>
                      <m:r>
                        <a:rPr lang="en-US" sz="1600" b="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6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3</m:t>
                      </m:r>
                    </m:oMath>
                  </m:oMathPara>
                </a14:m>
                <a:endParaRPr lang="ru-RU" sz="1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494" y="4389534"/>
                <a:ext cx="1012778" cy="389850"/>
              </a:xfrm>
              <a:prstGeom prst="rect">
                <a:avLst/>
              </a:prstGeom>
              <a:blipFill rotWithShape="1">
                <a:blip r:embed="rId7"/>
                <a:stretch>
                  <a:fillRect r="-1807" b="-171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0" name="Прямоугольник 9"/>
              <p:cNvSpPr/>
              <p:nvPr/>
            </p:nvSpPr>
            <p:spPr>
              <a:xfrm>
                <a:off x="6876256" y="320056"/>
                <a:ext cx="2271712" cy="8290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/>
                              <a:cs typeface="Times New Roman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i="1">
                          <a:latin typeface="Cambria Math"/>
                          <a:cs typeface="Times New Roman" pitchFamily="18" charset="0"/>
                        </a:rPr>
                        <m:t> {</m:t>
                      </m:r>
                      <m:r>
                        <a:rPr lang="en-US" i="1">
                          <a:latin typeface="Cambria Math"/>
                          <a:cs typeface="Times New Roman" pitchFamily="18" charset="0"/>
                        </a:rPr>
                        <m:t>𝑥</m:t>
                      </m:r>
                      <m:r>
                        <a:rPr lang="en-US" i="1">
                          <a:latin typeface="Cambria Math"/>
                          <a:cs typeface="Times New Roman" pitchFamily="18" charset="0"/>
                        </a:rPr>
                        <m:t>;</m:t>
                      </m:r>
                      <m:r>
                        <a:rPr lang="en-US" i="1">
                          <a:latin typeface="Cambria Math"/>
                          <a:cs typeface="Times New Roman" pitchFamily="18" charset="0"/>
                        </a:rPr>
                        <m:t>𝑦</m:t>
                      </m:r>
                      <m:r>
                        <a:rPr lang="en-US" i="1">
                          <a:latin typeface="Cambria Math"/>
                          <a:cs typeface="Times New Roman" pitchFamily="18" charset="0"/>
                        </a:rPr>
                        <m:t>;</m:t>
                      </m:r>
                      <m:r>
                        <a:rPr lang="en-US" i="1">
                          <a:latin typeface="Cambria Math"/>
                          <a:cs typeface="Times New Roman" pitchFamily="18" charset="0"/>
                        </a:rPr>
                        <m:t>𝑧</m:t>
                      </m:r>
                      <m:r>
                        <a:rPr lang="en-US" i="1">
                          <a:latin typeface="Cambria Math"/>
                          <a:cs typeface="Times New Roman" pitchFamily="18" charset="0"/>
                        </a:rPr>
                        <m:t>}</m:t>
                      </m:r>
                    </m:oMath>
                  </m:oMathPara>
                </a14:m>
                <a:endParaRPr lang="ru-RU" dirty="0"/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1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ru-RU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</m:acc>
                        </m:e>
                      </m:d>
                      <m:r>
                        <a:rPr lang="en-US" b="1" i="1" dirty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1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1" i="1" dirty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solidFill>
                                    <a:srgbClr val="00206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 dirty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 dirty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1" i="1" dirty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solidFill>
                                    <a:srgbClr val="00206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en-US" b="1" i="1" dirty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 dirty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1" i="1" dirty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solidFill>
                                    <a:srgbClr val="00206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𝒛</m:t>
                              </m:r>
                            </m:e>
                            <m:sup>
                              <m:r>
                                <a:rPr lang="en-US" b="1" i="1" dirty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ru-RU" b="1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6256" y="320056"/>
                <a:ext cx="2271712" cy="829010"/>
              </a:xfrm>
              <a:prstGeom prst="rect">
                <a:avLst/>
              </a:prstGeom>
              <a:blipFill rotWithShape="1">
                <a:blip r:embed="rId8"/>
                <a:stretch>
                  <a:fillRect t="-5926" r="-1072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Прямоугольник 12"/>
          <p:cNvSpPr/>
          <p:nvPr/>
        </p:nvSpPr>
        <p:spPr>
          <a:xfrm>
            <a:off x="297353" y="1275606"/>
            <a:ext cx="1149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Решение.</a:t>
            </a:r>
            <a:endParaRPr lang="ru-RU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4" name="Прямоугольник 13"/>
              <p:cNvSpPr/>
              <p:nvPr/>
            </p:nvSpPr>
            <p:spPr>
              <a:xfrm>
                <a:off x="297353" y="1644938"/>
                <a:ext cx="274036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а)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𝐴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−1;0;2</m:t>
                        </m:r>
                      </m:e>
                    </m:d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𝐵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1;−2;3</m:t>
                        </m:r>
                      </m:e>
                    </m:d>
                  </m:oMath>
                </a14:m>
                <a:endParaRPr lang="en-US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353" y="1644938"/>
                <a:ext cx="2740366" cy="369332"/>
              </a:xfrm>
              <a:prstGeom prst="rect">
                <a:avLst/>
              </a:prstGeom>
              <a:blipFill rotWithShape="1">
                <a:blip r:embed="rId9"/>
                <a:stretch>
                  <a:fillRect l="-2004" t="-8333" r="-3118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5" name="Прямоугольник 14"/>
              <p:cNvSpPr/>
              <p:nvPr/>
            </p:nvSpPr>
            <p:spPr>
              <a:xfrm>
                <a:off x="541324" y="2371951"/>
                <a:ext cx="1529393" cy="4051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/>
                            </a:rPr>
                            <m:t>𝐴𝐵</m:t>
                          </m:r>
                        </m:e>
                      </m:acc>
                      <m:r>
                        <a:rPr lang="en-US" i="1">
                          <a:latin typeface="Cambria Math"/>
                        </a:rPr>
                        <m:t> {2;−2;1}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324" y="2371951"/>
                <a:ext cx="1529393" cy="405111"/>
              </a:xfrm>
              <a:prstGeom prst="rect">
                <a:avLst/>
              </a:prstGeom>
              <a:blipFill rotWithShape="1">
                <a:blip r:embed="rId10"/>
                <a:stretch>
                  <a:fillRect r="-2390" b="-223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6" name="Прямоугольник 15"/>
              <p:cNvSpPr/>
              <p:nvPr/>
            </p:nvSpPr>
            <p:spPr>
              <a:xfrm>
                <a:off x="504384" y="2777062"/>
                <a:ext cx="2847566" cy="4444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ru-RU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𝐴𝐵</m:t>
                              </m:r>
                            </m:e>
                          </m:acc>
                        </m:e>
                      </m:d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−2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384" y="2777062"/>
                <a:ext cx="2847566" cy="444417"/>
              </a:xfrm>
              <a:prstGeom prst="rect">
                <a:avLst/>
              </a:prstGeom>
              <a:blipFill rotWithShape="1">
                <a:blip r:embed="rId11"/>
                <a:stretch>
                  <a:fillRect b="-194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34" name="Прямоугольник 33"/>
              <p:cNvSpPr/>
              <p:nvPr/>
            </p:nvSpPr>
            <p:spPr>
              <a:xfrm>
                <a:off x="541324" y="2021755"/>
                <a:ext cx="3106748" cy="4051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/>
                            </a:rPr>
                            <m:t>𝐴𝐵</m:t>
                          </m:r>
                        </m:e>
                      </m:acc>
                      <m:r>
                        <a:rPr lang="en-US" i="1">
                          <a:latin typeface="Cambria Math"/>
                        </a:rPr>
                        <m:t> {</m:t>
                      </m:r>
                      <m:r>
                        <a:rPr lang="en-US" b="0" i="1" smtClean="0">
                          <a:latin typeface="Cambria Math"/>
                        </a:rPr>
                        <m:t>1−(−1)</m:t>
                      </m:r>
                      <m:r>
                        <a:rPr lang="en-US" i="1">
                          <a:latin typeface="Cambria Math"/>
                        </a:rPr>
                        <m:t>;−2</m:t>
                      </m:r>
                      <m:r>
                        <a:rPr lang="en-US" b="0" i="1" smtClean="0">
                          <a:latin typeface="Cambria Math"/>
                        </a:rPr>
                        <m:t>−0</m:t>
                      </m:r>
                      <m:r>
                        <a:rPr lang="en-US" i="1">
                          <a:latin typeface="Cambria Math"/>
                        </a:rPr>
                        <m:t>;</m:t>
                      </m:r>
                      <m:r>
                        <a:rPr lang="en-US" b="0" i="1" smtClean="0">
                          <a:latin typeface="Cambria Math"/>
                        </a:rPr>
                        <m:t>3−2</m:t>
                      </m:r>
                      <m:r>
                        <a:rPr lang="en-US" i="1"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4" name="Прямоугольник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324" y="2021755"/>
                <a:ext cx="3106748" cy="405111"/>
              </a:xfrm>
              <a:prstGeom prst="rect">
                <a:avLst/>
              </a:prstGeom>
              <a:blipFill rotWithShape="1">
                <a:blip r:embed="rId12"/>
                <a:stretch>
                  <a:fillRect r="-786" b="-242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35" name="Прямоугольник 34"/>
              <p:cNvSpPr/>
              <p:nvPr/>
            </p:nvSpPr>
            <p:spPr>
              <a:xfrm>
                <a:off x="4715019" y="3330145"/>
                <a:ext cx="2320572" cy="3898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ru-RU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𝐴𝐵</m:t>
                              </m:r>
                            </m:e>
                          </m:acc>
                        </m:e>
                      </m:d>
                      <m:r>
                        <a:rPr lang="en-US" sz="1600" b="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ru-RU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  <m:r>
                            <a:rPr lang="en-US" sz="1600" b="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ru-RU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144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ru-RU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144</m:t>
                          </m:r>
                        </m:e>
                      </m:rad>
                    </m:oMath>
                  </m:oMathPara>
                </a14:m>
                <a:endParaRPr lang="ru-RU" sz="1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5" name="Прямоугольник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5019" y="3330145"/>
                <a:ext cx="2320572" cy="389850"/>
              </a:xfrm>
              <a:prstGeom prst="rect">
                <a:avLst/>
              </a:prstGeom>
              <a:blipFill rotWithShape="1">
                <a:blip r:embed="rId13"/>
                <a:stretch>
                  <a:fillRect r="-262" b="-171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36" name="Прямоугольник 35"/>
              <p:cNvSpPr/>
              <p:nvPr/>
            </p:nvSpPr>
            <p:spPr>
              <a:xfrm>
                <a:off x="4720871" y="3818755"/>
                <a:ext cx="1375185" cy="3898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ru-RU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𝐴𝐵</m:t>
                              </m:r>
                            </m:e>
                          </m:acc>
                        </m:e>
                      </m:d>
                      <m:r>
                        <a:rPr lang="en-US" sz="1600" b="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ru-RU" sz="16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28</m:t>
                          </m:r>
                          <m: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9</m:t>
                          </m:r>
                        </m:e>
                      </m:rad>
                    </m:oMath>
                  </m:oMathPara>
                </a14:m>
                <a:endParaRPr lang="ru-RU" sz="1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6" name="Прямоугольник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0871" y="3818755"/>
                <a:ext cx="1375185" cy="389850"/>
              </a:xfrm>
              <a:prstGeom prst="rect">
                <a:avLst/>
              </a:prstGeom>
              <a:blipFill rotWithShape="1">
                <a:blip r:embed="rId14"/>
                <a:stretch>
                  <a:fillRect r="-1327" b="-171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37" name="Прямоугольник 36"/>
              <p:cNvSpPr/>
              <p:nvPr/>
            </p:nvSpPr>
            <p:spPr>
              <a:xfrm>
                <a:off x="4716461" y="4389534"/>
                <a:ext cx="1126590" cy="3898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ru-RU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𝐴𝐵</m:t>
                              </m:r>
                            </m:e>
                          </m:acc>
                        </m:e>
                      </m:d>
                      <m:r>
                        <a:rPr lang="en-US" sz="1600" b="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ru-RU" sz="1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17</m:t>
                      </m:r>
                    </m:oMath>
                  </m:oMathPara>
                </a14:m>
                <a:endParaRPr lang="ru-RU" sz="1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7" name="Прямоугольник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461" y="4389534"/>
                <a:ext cx="1126590" cy="389850"/>
              </a:xfrm>
              <a:prstGeom prst="rect">
                <a:avLst/>
              </a:prstGeom>
              <a:blipFill rotWithShape="1">
                <a:blip r:embed="rId15"/>
                <a:stretch>
                  <a:fillRect r="-1081" b="-171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38" name="Прямоугольник 37"/>
              <p:cNvSpPr/>
              <p:nvPr/>
            </p:nvSpPr>
            <p:spPr>
              <a:xfrm>
                <a:off x="4499992" y="1644938"/>
                <a:ext cx="361400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б)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𝐴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ru-RU" b="0" i="1" smtClean="0">
                            <a:latin typeface="Cambria Math"/>
                            <a:cs typeface="Times New Roman" pitchFamily="18" charset="0"/>
                          </a:rPr>
                          <m:t>35</m:t>
                        </m:r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;</m:t>
                        </m:r>
                        <m:r>
                          <a:rPr lang="ru-RU" b="0" i="1" smtClean="0">
                            <a:latin typeface="Cambria Math"/>
                            <a:cs typeface="Times New Roman" pitchFamily="18" charset="0"/>
                          </a:rPr>
                          <m:t>−17</m:t>
                        </m:r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;2</m:t>
                        </m:r>
                        <m:r>
                          <a:rPr lang="ru-RU" b="0" i="1" smtClean="0"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𝐵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ru-RU" b="0" i="1" smtClean="0">
                            <a:latin typeface="Cambria Math"/>
                            <a:cs typeface="Times New Roman" pitchFamily="18" charset="0"/>
                          </a:rPr>
                          <m:t>−34</m:t>
                        </m:r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;−</m:t>
                        </m:r>
                        <m:r>
                          <a:rPr lang="ru-RU" b="0" i="1" smtClean="0"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;</m:t>
                        </m:r>
                        <m:r>
                          <a:rPr lang="ru-RU" b="0" i="1" smtClean="0">
                            <a:latin typeface="Cambria Math"/>
                            <a:cs typeface="Times New Roman" pitchFamily="18" charset="0"/>
                          </a:rPr>
                          <m:t>8</m:t>
                        </m:r>
                      </m:e>
                    </m:d>
                  </m:oMath>
                </a14:m>
                <a:endParaRPr lang="en-US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8" name="Прямоугольник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1644938"/>
                <a:ext cx="3614003" cy="369332"/>
              </a:xfrm>
              <a:prstGeom prst="rect">
                <a:avLst/>
              </a:prstGeom>
              <a:blipFill rotWithShape="1">
                <a:blip r:embed="rId16"/>
                <a:stretch>
                  <a:fillRect l="-1349" t="-8333" r="-2361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39" name="Прямоугольник 38"/>
              <p:cNvSpPr/>
              <p:nvPr/>
            </p:nvSpPr>
            <p:spPr>
              <a:xfrm>
                <a:off x="4752755" y="2371951"/>
                <a:ext cx="1785874" cy="4051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/>
                            </a:rPr>
                            <m:t>𝐴𝐵</m:t>
                          </m:r>
                        </m:e>
                      </m:acc>
                      <m:r>
                        <a:rPr lang="en-US" i="1">
                          <a:latin typeface="Cambria Math"/>
                        </a:rPr>
                        <m:t> {</m:t>
                      </m:r>
                      <m:r>
                        <a:rPr lang="ru-RU" b="0" i="1" smtClean="0">
                          <a:latin typeface="Cambria Math"/>
                        </a:rPr>
                        <m:t>1</m:t>
                      </m:r>
                      <m:r>
                        <a:rPr lang="en-US" i="1">
                          <a:latin typeface="Cambria Math"/>
                        </a:rPr>
                        <m:t>;</m:t>
                      </m:r>
                      <m:r>
                        <a:rPr lang="ru-RU" b="0" i="1" smtClean="0">
                          <a:latin typeface="Cambria Math"/>
                        </a:rPr>
                        <m:t>1</m:t>
                      </m:r>
                      <m:r>
                        <a:rPr lang="en-US" i="1">
                          <a:latin typeface="Cambria Math"/>
                        </a:rPr>
                        <m:t>2;</m:t>
                      </m:r>
                      <m:r>
                        <a:rPr lang="ru-RU" b="0" i="1" smtClean="0">
                          <a:latin typeface="Cambria Math"/>
                        </a:rPr>
                        <m:t>−12</m:t>
                      </m:r>
                      <m:r>
                        <a:rPr lang="en-US" i="1"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9" name="Прямоугольник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2755" y="2371951"/>
                <a:ext cx="1785874" cy="405111"/>
              </a:xfrm>
              <a:prstGeom prst="rect">
                <a:avLst/>
              </a:prstGeom>
              <a:blipFill rotWithShape="1">
                <a:blip r:embed="rId17"/>
                <a:stretch>
                  <a:fillRect r="-2048" b="-223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40" name="Прямоугольник 39"/>
              <p:cNvSpPr/>
              <p:nvPr/>
            </p:nvSpPr>
            <p:spPr>
              <a:xfrm>
                <a:off x="4714208" y="2777062"/>
                <a:ext cx="3239903" cy="4444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ru-RU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𝐴𝐵</m:t>
                              </m:r>
                            </m:e>
                          </m:acc>
                        </m:e>
                      </m:d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  <m:r>
                                <a:rPr lang="ru-RU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(−12)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40" name="Прямоугольник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4208" y="2777062"/>
                <a:ext cx="3239903" cy="444417"/>
              </a:xfrm>
              <a:prstGeom prst="rect">
                <a:avLst/>
              </a:prstGeom>
              <a:blipFill rotWithShape="1">
                <a:blip r:embed="rId18"/>
                <a:stretch>
                  <a:fillRect b="-194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41" name="Прямоугольник 40"/>
              <p:cNvSpPr/>
              <p:nvPr/>
            </p:nvSpPr>
            <p:spPr>
              <a:xfrm>
                <a:off x="4752755" y="2021755"/>
                <a:ext cx="4158318" cy="4051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/>
                            </a:rPr>
                            <m:t>𝐴𝐵</m:t>
                          </m:r>
                        </m:e>
                      </m:acc>
                      <m:r>
                        <a:rPr lang="en-US" i="1">
                          <a:latin typeface="Cambria Math"/>
                        </a:rPr>
                        <m:t> {</m:t>
                      </m:r>
                      <m:r>
                        <a:rPr lang="ru-RU" b="0" i="1" smtClean="0">
                          <a:latin typeface="Cambria Math"/>
                        </a:rPr>
                        <m:t>−34</m:t>
                      </m:r>
                      <m:r>
                        <a:rPr lang="en-US" b="0" i="1" smtClean="0">
                          <a:latin typeface="Cambria Math"/>
                        </a:rPr>
                        <m:t>−(−</m:t>
                      </m:r>
                      <m:r>
                        <a:rPr lang="ru-RU" b="0" i="1" smtClean="0">
                          <a:latin typeface="Cambria Math"/>
                        </a:rPr>
                        <m:t>35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  <m:r>
                        <a:rPr lang="en-US" i="1">
                          <a:latin typeface="Cambria Math"/>
                        </a:rPr>
                        <m:t>;−</m:t>
                      </m:r>
                      <m:r>
                        <a:rPr lang="ru-RU" b="0" i="1" smtClean="0">
                          <a:latin typeface="Cambria Math"/>
                        </a:rPr>
                        <m:t>5</m:t>
                      </m:r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r>
                        <a:rPr lang="ru-RU" b="0" i="1" smtClean="0">
                          <a:latin typeface="Cambria Math"/>
                        </a:rPr>
                        <m:t>(−17)</m:t>
                      </m:r>
                      <m:r>
                        <a:rPr lang="en-US" i="1">
                          <a:latin typeface="Cambria Math"/>
                        </a:rPr>
                        <m:t>;</m:t>
                      </m:r>
                      <m:r>
                        <a:rPr lang="ru-RU" b="0" i="1" smtClean="0">
                          <a:latin typeface="Cambria Math"/>
                        </a:rPr>
                        <m:t>8</m:t>
                      </m:r>
                      <m:r>
                        <a:rPr lang="en-US" b="0" i="1" smtClean="0">
                          <a:latin typeface="Cambria Math"/>
                        </a:rPr>
                        <m:t>−2</m:t>
                      </m:r>
                      <m:r>
                        <a:rPr lang="ru-RU" b="0" i="1" smtClean="0">
                          <a:latin typeface="Cambria Math"/>
                        </a:rPr>
                        <m:t>0</m:t>
                      </m:r>
                      <m:r>
                        <a:rPr lang="en-US" i="1"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1" name="Прямоугольник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2755" y="2021755"/>
                <a:ext cx="4158318" cy="405111"/>
              </a:xfrm>
              <a:prstGeom prst="rect">
                <a:avLst/>
              </a:prstGeom>
              <a:blipFill rotWithShape="1">
                <a:blip r:embed="rId19"/>
                <a:stretch>
                  <a:fillRect r="-293" b="-242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7377858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23457E-6 L -0.32448 -1.23457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9" grpId="0" animBg="1"/>
      <p:bldP spid="20" grpId="0" animBg="1"/>
      <p:bldP spid="21" grpId="0" animBg="1"/>
      <p:bldP spid="10" grpId="0" animBg="1"/>
      <p:bldP spid="13" grpId="0"/>
      <p:bldP spid="14" grpId="0" animBg="1"/>
      <p:bldP spid="15" grpId="0" animBg="1"/>
      <p:bldP spid="16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9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5" name="Прямоугольник 4"/>
              <p:cNvSpPr/>
              <p:nvPr/>
            </p:nvSpPr>
            <p:spPr>
              <a:xfrm>
                <a:off x="145842" y="127670"/>
                <a:ext cx="8709184" cy="7466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b="1" dirty="0" smtClean="0">
                    <a:latin typeface="Times New Roman" pitchFamily="18" charset="0"/>
                    <a:cs typeface="Times New Roman" pitchFamily="18" charset="0"/>
                  </a:rPr>
                  <a:t>Задача.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 Вычислить длины векторов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𝑑</m:t>
                        </m:r>
                      </m:e>
                    </m:acc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и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𝑚</m:t>
                        </m:r>
                      </m:e>
                    </m:acc>
                  </m:oMath>
                </a14:m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𝑎</m:t>
                        </m:r>
                      </m:e>
                    </m:acc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 {5;−1;7}</m:t>
                    </m:r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𝑏</m:t>
                        </m:r>
                      </m:e>
                    </m:acc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 {2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e>
                    </m:rad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;−6;1}</m:t>
                    </m:r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𝑐</m:t>
                        </m:r>
                      </m:e>
                    </m:acc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</m:e>
                    </m:acc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𝑗</m:t>
                        </m:r>
                      </m:e>
                    </m:acc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𝑑</m:t>
                        </m:r>
                      </m:e>
                    </m:acc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=2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𝑚</m:t>
                        </m:r>
                      </m:e>
                    </m:acc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</m:e>
                    </m:acc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−2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𝑗</m:t>
                        </m:r>
                      </m:e>
                    </m:acc>
                  </m:oMath>
                </a14:m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842" y="127670"/>
                <a:ext cx="8709184" cy="746615"/>
              </a:xfrm>
              <a:prstGeom prst="rect">
                <a:avLst/>
              </a:prstGeom>
              <a:blipFill rotWithShape="1">
                <a:blip r:embed="rId4"/>
                <a:stretch>
                  <a:fillRect l="-630" t="-11475" b="-106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Прямоугольник 34"/>
          <p:cNvSpPr/>
          <p:nvPr/>
        </p:nvSpPr>
        <p:spPr>
          <a:xfrm>
            <a:off x="145842" y="877466"/>
            <a:ext cx="1149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Решение.</a:t>
            </a:r>
            <a:endParaRPr lang="ru-RU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6" name="Прямоугольник 5"/>
              <p:cNvSpPr/>
              <p:nvPr/>
            </p:nvSpPr>
            <p:spPr>
              <a:xfrm>
                <a:off x="145842" y="1285131"/>
                <a:ext cx="5532990" cy="7230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/>
                              <a:cs typeface="Times New Roman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i="1">
                          <a:latin typeface="Cambria Math"/>
                          <a:cs typeface="Times New Roman" pitchFamily="18" charset="0"/>
                        </a:rPr>
                        <m:t> {5;−1;7}</m:t>
                      </m:r>
                    </m:oMath>
                  </m:oMathPara>
                </a14:m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/>
                              <a:cs typeface="Times New Roman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cs typeface="Times New Roman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cs typeface="Times New Roman" pitchFamily="18" charset="0"/>
                                </a:rPr>
                                <m:t>(−1)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cs typeface="Times New Roman" pitchFamily="18" charset="0"/>
                                </a:rPr>
                                <m:t>7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25+1+49</m:t>
                          </m:r>
                        </m:e>
                      </m:rad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75</m:t>
                          </m:r>
                        </m:e>
                      </m:rad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=5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842" y="1285131"/>
                <a:ext cx="5532990" cy="723083"/>
              </a:xfrm>
              <a:prstGeom prst="rect">
                <a:avLst/>
              </a:prstGeom>
              <a:blipFill rotWithShape="1">
                <a:blip r:embed="rId5"/>
                <a:stretch>
                  <a:fillRect t="-11864" b="-110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38" name="Прямоугольник 37"/>
              <p:cNvSpPr/>
              <p:nvPr/>
            </p:nvSpPr>
            <p:spPr>
              <a:xfrm>
                <a:off x="145842" y="2139702"/>
                <a:ext cx="5521320" cy="9743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𝑏</m:t>
                          </m:r>
                        </m:e>
                      </m:acc>
                      <m:r>
                        <a:rPr lang="en-US" i="1">
                          <a:latin typeface="Cambria Math"/>
                          <a:cs typeface="Times New Roman" pitchFamily="18" charset="0"/>
                        </a:rPr>
                        <m:t> {2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latin typeface="Cambria Math"/>
                              <a:cs typeface="Times New Roman" pitchFamily="18" charset="0"/>
                            </a:rPr>
                            <m:t>3</m:t>
                          </m:r>
                        </m:e>
                      </m:rad>
                      <m:r>
                        <a:rPr lang="en-US" i="1">
                          <a:latin typeface="Cambria Math"/>
                          <a:cs typeface="Times New Roman" pitchFamily="18" charset="0"/>
                        </a:rPr>
                        <m:t>;−6;1}</m:t>
                      </m:r>
                    </m:oMath>
                  </m:oMathPara>
                </a14:m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𝑏</m:t>
                          </m:r>
                        </m:e>
                      </m:acc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cs typeface="Times New Roman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i="1">
                                      <a:latin typeface="Cambria Math"/>
                                      <a:cs typeface="Times New Roman" pitchFamily="18" charset="0"/>
                                    </a:rPr>
                                    <m:t>3</m:t>
                                  </m:r>
                                </m:e>
                              </m:rad>
                              <m:r>
                                <a:rPr lang="en-US" b="0" i="1" smtClean="0">
                                  <a:latin typeface="Cambria Math"/>
                                  <a:cs typeface="Times New Roman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cs typeface="Times New Roman" pitchFamily="18" charset="0"/>
                                </a:rPr>
                                <m:t>(−6)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cs typeface="Times New Roman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12+36+1</m:t>
                          </m:r>
                        </m:e>
                      </m:rad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49</m:t>
                          </m:r>
                        </m:e>
                      </m:rad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=7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38" name="Прямоугольник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842" y="2139702"/>
                <a:ext cx="5521320" cy="97430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40" name="Прямоугольник 39"/>
              <p:cNvSpPr/>
              <p:nvPr/>
            </p:nvSpPr>
            <p:spPr>
              <a:xfrm>
                <a:off x="145493" y="3219822"/>
                <a:ext cx="4200958" cy="753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/>
                              <a:cs typeface="Times New Roman" pitchFamily="18" charset="0"/>
                            </a:rPr>
                            <m:t>𝑐</m:t>
                          </m:r>
                        </m:e>
                      </m:acc>
                      <m:r>
                        <a:rPr lang="en-US" i="1">
                          <a:latin typeface="Cambria Math"/>
                          <a:cs typeface="Times New Roman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/>
                              <a:cs typeface="Times New Roman" pitchFamily="18" charset="0"/>
                            </a:rPr>
                            <m:t>𝑖</m:t>
                          </m:r>
                        </m:e>
                      </m:acc>
                      <m:r>
                        <a:rPr lang="en-US" i="1">
                          <a:latin typeface="Cambria Math"/>
                          <a:cs typeface="Times New Roman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/>
                              <a:cs typeface="Times New Roman" pitchFamily="18" charset="0"/>
                            </a:rPr>
                            <m:t>𝑗</m:t>
                          </m:r>
                        </m:e>
                      </m:acc>
                      <m:r>
                        <a:rPr lang="en-US" i="1">
                          <a:latin typeface="Cambria Math"/>
                          <a:cs typeface="Times New Roman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/>
                              <a:cs typeface="Times New Roman" pitchFamily="18" charset="0"/>
                            </a:rPr>
                            <m:t>𝑘</m:t>
                          </m:r>
                        </m:e>
                      </m:acc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      </m:t>
                      </m:r>
                      <m:r>
                        <a:rPr lang="en-US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⟹      </m:t>
                      </m:r>
                      <m:acc>
                        <m:accPr>
                          <m:chr m:val="⃗"/>
                          <m:ctrlPr>
                            <a:rPr lang="ru-RU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𝑐</m:t>
                          </m:r>
                        </m:e>
                      </m:acc>
                      <m:r>
                        <a:rPr lang="en-US" i="1">
                          <a:latin typeface="Cambria Math"/>
                          <a:cs typeface="Times New Roman" pitchFamily="18" charset="0"/>
                        </a:rPr>
                        <m:t> {</m:t>
                      </m:r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1</m:t>
                      </m:r>
                      <m:r>
                        <a:rPr lang="en-US" i="1">
                          <a:latin typeface="Cambria Math"/>
                          <a:cs typeface="Times New Roman" pitchFamily="18" charset="0"/>
                        </a:rPr>
                        <m:t>;</m:t>
                      </m:r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1</m:t>
                      </m:r>
                      <m:r>
                        <a:rPr lang="en-US" i="1">
                          <a:latin typeface="Cambria Math"/>
                          <a:cs typeface="Times New Roman" pitchFamily="18" charset="0"/>
                        </a:rPr>
                        <m:t>;1}</m:t>
                      </m:r>
                    </m:oMath>
                  </m:oMathPara>
                </a14:m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𝑐</m:t>
                          </m:r>
                        </m:e>
                      </m:acc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cs typeface="Times New Roman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cs typeface="Times New Roman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cs typeface="Times New Roman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1+1+1</m:t>
                          </m:r>
                        </m:e>
                      </m:rad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40" name="Прямоугольник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493" y="3219822"/>
                <a:ext cx="4200958" cy="753732"/>
              </a:xfrm>
              <a:prstGeom prst="rect">
                <a:avLst/>
              </a:prstGeom>
              <a:blipFill rotWithShape="1">
                <a:blip r:embed="rId7"/>
                <a:stretch>
                  <a:fillRect t="-5645" b="-120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42" name="Прямоугольник 41"/>
              <p:cNvSpPr/>
              <p:nvPr/>
            </p:nvSpPr>
            <p:spPr>
              <a:xfrm>
                <a:off x="5773402" y="3219822"/>
                <a:ext cx="3113225" cy="753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/>
                              <a:cs typeface="Times New Roman" pitchFamily="18" charset="0"/>
                            </a:rPr>
                            <m:t>𝑑</m:t>
                          </m:r>
                        </m:e>
                      </m:acc>
                      <m:r>
                        <a:rPr lang="en-US" i="1">
                          <a:latin typeface="Cambria Math"/>
                          <a:cs typeface="Times New Roman" pitchFamily="18" charset="0"/>
                        </a:rPr>
                        <m:t>=2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/>
                              <a:cs typeface="Times New Roman" pitchFamily="18" charset="0"/>
                            </a:rPr>
                            <m:t>𝑘</m:t>
                          </m:r>
                        </m:e>
                      </m:acc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      </m:t>
                      </m:r>
                      <m:r>
                        <a:rPr lang="en-US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⟹      </m:t>
                      </m:r>
                      <m:acc>
                        <m:accPr>
                          <m:chr m:val="⃗"/>
                          <m:ctrlPr>
                            <a:rPr lang="ru-RU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𝑑</m:t>
                          </m:r>
                        </m:e>
                      </m:acc>
                      <m:r>
                        <a:rPr lang="en-US" i="1">
                          <a:latin typeface="Cambria Math"/>
                          <a:cs typeface="Times New Roman" pitchFamily="18" charset="0"/>
                        </a:rPr>
                        <m:t> {</m:t>
                      </m:r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0</m:t>
                      </m:r>
                      <m:r>
                        <a:rPr lang="en-US" i="1">
                          <a:latin typeface="Cambria Math"/>
                          <a:cs typeface="Times New Roman" pitchFamily="18" charset="0"/>
                        </a:rPr>
                        <m:t>;</m:t>
                      </m:r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0</m:t>
                      </m:r>
                      <m:r>
                        <a:rPr lang="en-US" i="1">
                          <a:latin typeface="Cambria Math"/>
                          <a:cs typeface="Times New Roman" pitchFamily="18" charset="0"/>
                        </a:rPr>
                        <m:t>;</m:t>
                      </m:r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2</m:t>
                      </m:r>
                      <m:r>
                        <a:rPr lang="en-US" i="1">
                          <a:latin typeface="Cambria Math"/>
                          <a:cs typeface="Times New Roman" pitchFamily="18" charset="0"/>
                        </a:rPr>
                        <m:t>}</m:t>
                      </m:r>
                    </m:oMath>
                  </m:oMathPara>
                </a14:m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𝑑</m:t>
                          </m:r>
                        </m:e>
                      </m:acc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cs typeface="Times New Roman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cs typeface="Times New Roman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4</m:t>
                          </m:r>
                        </m:e>
                      </m:rad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=2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42" name="Прямоугольник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3402" y="3219822"/>
                <a:ext cx="3113225" cy="753732"/>
              </a:xfrm>
              <a:prstGeom prst="rect">
                <a:avLst/>
              </a:prstGeom>
              <a:blipFill rotWithShape="1">
                <a:blip r:embed="rId8"/>
                <a:stretch>
                  <a:fillRect t="-12097" r="-978" b="-120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44" name="Прямоугольник 43"/>
              <p:cNvSpPr/>
              <p:nvPr/>
            </p:nvSpPr>
            <p:spPr>
              <a:xfrm>
                <a:off x="2372167" y="4091634"/>
                <a:ext cx="4399666" cy="7047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/>
                              <a:cs typeface="Times New Roman" pitchFamily="18" charset="0"/>
                            </a:rPr>
                            <m:t>𝑚</m:t>
                          </m:r>
                        </m:e>
                      </m:acc>
                      <m:r>
                        <a:rPr lang="en-US" i="1">
                          <a:latin typeface="Cambria Math"/>
                          <a:cs typeface="Times New Roman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/>
                              <a:cs typeface="Times New Roman" pitchFamily="18" charset="0"/>
                            </a:rPr>
                            <m:t>𝑖</m:t>
                          </m:r>
                        </m:e>
                      </m:acc>
                      <m:r>
                        <a:rPr lang="en-US" i="1">
                          <a:latin typeface="Cambria Math"/>
                          <a:cs typeface="Times New Roman" pitchFamily="18" charset="0"/>
                        </a:rPr>
                        <m:t>−2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/>
                              <a:cs typeface="Times New Roman" pitchFamily="18" charset="0"/>
                            </a:rPr>
                            <m:t>𝑗</m:t>
                          </m:r>
                        </m:e>
                      </m:acc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      </m:t>
                      </m:r>
                      <m:r>
                        <a:rPr lang="en-US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⟹      </m:t>
                      </m:r>
                      <m:acc>
                        <m:accPr>
                          <m:chr m:val="⃗"/>
                          <m:ctrlPr>
                            <a:rPr lang="ru-RU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𝑐</m:t>
                          </m:r>
                        </m:e>
                      </m:acc>
                      <m:r>
                        <a:rPr lang="en-US" i="1">
                          <a:latin typeface="Cambria Math"/>
                          <a:cs typeface="Times New Roman" pitchFamily="18" charset="0"/>
                        </a:rPr>
                        <m:t> {</m:t>
                      </m:r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1</m:t>
                      </m:r>
                      <m:r>
                        <a:rPr lang="en-US" i="1">
                          <a:latin typeface="Cambria Math"/>
                          <a:cs typeface="Times New Roman" pitchFamily="18" charset="0"/>
                        </a:rPr>
                        <m:t>;</m:t>
                      </m:r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−2</m:t>
                      </m:r>
                      <m:r>
                        <a:rPr lang="en-US" i="1">
                          <a:latin typeface="Cambria Math"/>
                          <a:cs typeface="Times New Roman" pitchFamily="18" charset="0"/>
                        </a:rPr>
                        <m:t>;</m:t>
                      </m:r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0</m:t>
                      </m:r>
                      <m:r>
                        <a:rPr lang="en-US" i="1">
                          <a:latin typeface="Cambria Math"/>
                          <a:cs typeface="Times New Roman" pitchFamily="18" charset="0"/>
                        </a:rPr>
                        <m:t>}</m:t>
                      </m:r>
                    </m:oMath>
                  </m:oMathPara>
                </a14:m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𝑚</m:t>
                          </m:r>
                        </m:e>
                      </m:acc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cs typeface="Times New Roman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cs typeface="Times New Roman" pitchFamily="18" charset="0"/>
                                </a:rPr>
                                <m:t>(−2)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cs typeface="Times New Roman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1+4+0</m:t>
                          </m:r>
                        </m:e>
                      </m:rad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5</m:t>
                          </m:r>
                        </m:e>
                      </m:rad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44" name="Прямоугольник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2167" y="4091634"/>
                <a:ext cx="4399666" cy="704745"/>
              </a:xfrm>
              <a:prstGeom prst="rect">
                <a:avLst/>
              </a:prstGeom>
              <a:blipFill rotWithShape="1">
                <a:blip r:embed="rId9"/>
                <a:stretch>
                  <a:fillRect t="-12069" r="-277" b="-1293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5092862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Прямая со стрелкой 19"/>
          <p:cNvCxnSpPr/>
          <p:nvPr/>
        </p:nvCxnSpPr>
        <p:spPr>
          <a:xfrm>
            <a:off x="1449122" y="1573575"/>
            <a:ext cx="5594400" cy="637200"/>
          </a:xfrm>
          <a:prstGeom prst="straightConnector1">
            <a:avLst/>
          </a:prstGeom>
          <a:ln w="28575">
            <a:solidFill>
              <a:srgbClr val="007A37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46016" y="195674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Определение расстояния между двумя точками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1012642" y="1185193"/>
                <a:ext cx="5232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642" y="1185193"/>
                <a:ext cx="523220" cy="369332"/>
              </a:xfrm>
              <a:prstGeom prst="rect">
                <a:avLst/>
              </a:prstGeom>
              <a:blipFill rotWithShape="1">
                <a:blip r:embed="rId3"/>
                <a:stretch>
                  <a:fillRect t="-8197" r="-15116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7007432" y="2114362"/>
                <a:ext cx="5285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7432" y="2114362"/>
                <a:ext cx="528543" cy="369332"/>
              </a:xfrm>
              <a:prstGeom prst="rect">
                <a:avLst/>
              </a:prstGeom>
              <a:blipFill rotWithShape="1">
                <a:blip r:embed="rId4"/>
                <a:stretch>
                  <a:fillRect t="-8333" r="-15116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1303668" y="1185193"/>
                <a:ext cx="12845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3668" y="1185193"/>
                <a:ext cx="1284582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8197" r="-5213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7308304" y="2114362"/>
                <a:ext cx="13168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8304" y="2114362"/>
                <a:ext cx="1316835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8333" r="-5093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4274018" y="1482338"/>
                <a:ext cx="3866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𝒅</m:t>
                      </m:r>
                    </m:oMath>
                  </m:oMathPara>
                </a14:m>
                <a:endParaRPr lang="ru-RU" b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4018" y="1482338"/>
                <a:ext cx="386644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8197" r="-20313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251520" y="2787774"/>
                <a:ext cx="4491294" cy="18697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ru-RU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r>
                        <a:rPr lang="en-US" sz="1600" b="0" i="1" smtClean="0">
                          <a:latin typeface="Cambria Math"/>
                        </a:rPr>
                        <m:t> {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16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/>
                        </a:rPr>
                        <m:t>;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16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1600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16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600" i="1">
                          <a:latin typeface="Cambria Math"/>
                        </a:rPr>
                        <m:t>;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sz="16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1600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sz="16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en-US" sz="1600" dirty="0" smtClean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ru-RU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ru-RU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ru-RU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acc>
                        </m:e>
                      </m:d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1600" i="1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0" i="1" smtClean="0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1600" i="1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0" i="1" smtClean="0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16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0" i="1" smtClean="0">
                                          <a:latin typeface="Cambria Math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1600" i="1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0" i="1" smtClean="0">
                                          <a:latin typeface="Cambria Math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16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1600" dirty="0" smtClean="0"/>
              </a:p>
              <a:p>
                <a:pPr lvl="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ru-RU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ru-RU" sz="16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ru-RU" sz="16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acc>
                        </m:e>
                      </m:d>
                      <m:r>
                        <a:rPr lang="en-US" sz="16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ru-RU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ru-RU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16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600" i="1">
                          <a:solidFill>
                            <a:prstClr val="black"/>
                          </a:solidFill>
                          <a:latin typeface="Cambria Math"/>
                        </a:rPr>
                        <m:t>𝑑</m:t>
                      </m:r>
                    </m:oMath>
                  </m:oMathPara>
                </a14:m>
                <a:endParaRPr lang="en-US" sz="1600" dirty="0">
                  <a:solidFill>
                    <a:prstClr val="black"/>
                  </a:solidFill>
                </a:endParaRPr>
              </a:p>
              <a:p>
                <a:pPr lvl="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b="1" i="1">
                          <a:solidFill>
                            <a:srgbClr val="002060"/>
                          </a:solidFill>
                          <a:latin typeface="Cambria Math"/>
                        </a:rPr>
                        <m:t>𝒅</m:t>
                      </m:r>
                      <m:r>
                        <a:rPr lang="en-US" sz="1600" b="1" i="1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6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16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6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600" b="1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1" i="1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1600" b="1" i="1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</a:rPr>
                                        <m:t>𝟐</m:t>
                                      </m:r>
                                    </m:sub>
                                  </m:sSub>
                                  <m:r>
                                    <a:rPr lang="en-US" sz="1600" b="1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600" b="1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1" i="1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1600" b="1" i="1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</a:rPr>
                                        <m:t>𝟏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1600" b="1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16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6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6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600" b="1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1" i="1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</a:rPr>
                                        <m:t>𝒚</m:t>
                                      </m:r>
                                    </m:e>
                                    <m:sub>
                                      <m:r>
                                        <a:rPr lang="en-US" sz="1600" b="1" i="1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</a:rPr>
                                        <m:t>𝟐</m:t>
                                      </m:r>
                                    </m:sub>
                                  </m:sSub>
                                  <m:r>
                                    <a:rPr lang="en-US" sz="1600" b="1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600" b="1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1" i="1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</a:rPr>
                                        <m:t>𝒚</m:t>
                                      </m:r>
                                    </m:e>
                                    <m:sub>
                                      <m:r>
                                        <a:rPr lang="en-US" sz="1600" b="1" i="1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</a:rPr>
                                        <m:t>𝟏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1600" b="1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16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6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6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600" b="1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1" i="1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</a:rPr>
                                        <m:t>𝒛</m:t>
                                      </m:r>
                                    </m:e>
                                    <m:sub>
                                      <m:r>
                                        <a:rPr lang="en-US" sz="1600" b="1" i="1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</a:rPr>
                                        <m:t>𝟐</m:t>
                                      </m:r>
                                    </m:sub>
                                  </m:sSub>
                                  <m:r>
                                    <a:rPr lang="en-US" sz="1600" b="1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600" b="1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1" i="1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</a:rPr>
                                        <m:t>𝒛</m:t>
                                      </m:r>
                                    </m:e>
                                    <m:sub>
                                      <m:r>
                                        <a:rPr lang="en-US" sz="1600" b="1" i="1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</a:rPr>
                                        <m:t>𝟏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1600" b="1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ru-RU" sz="1600" b="1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787774"/>
                <a:ext cx="4491294" cy="1869743"/>
              </a:xfrm>
              <a:prstGeom prst="rect">
                <a:avLst/>
              </a:prstGeom>
              <a:blipFill rotWithShape="1">
                <a:blip r:embed="rId8"/>
                <a:stretch>
                  <a:fillRect b="-3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Овал 6"/>
          <p:cNvSpPr/>
          <p:nvPr/>
        </p:nvSpPr>
        <p:spPr>
          <a:xfrm>
            <a:off x="7024973" y="2190188"/>
            <a:ext cx="36000" cy="36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1450800" y="1573200"/>
            <a:ext cx="5593823" cy="635635"/>
          </a:xfrm>
          <a:prstGeom prst="straightConnector1">
            <a:avLst/>
          </a:prstGeom>
          <a:ln w="28575">
            <a:solidFill>
              <a:srgbClr val="007A3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1418422" y="1554525"/>
            <a:ext cx="36000" cy="36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2" name="Группа 31"/>
          <p:cNvGrpSpPr/>
          <p:nvPr/>
        </p:nvGrpSpPr>
        <p:grpSpPr>
          <a:xfrm>
            <a:off x="6691345" y="4796379"/>
            <a:ext cx="2455100" cy="347122"/>
            <a:chOff x="6691345" y="4796378"/>
            <a:chExt cx="2455100" cy="347122"/>
          </a:xfrm>
        </p:grpSpPr>
        <p:sp>
          <p:nvSpPr>
            <p:cNvPr id="3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42780733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9" grpId="0" animBg="1"/>
      <p:bldP spid="10" grpId="0" animBg="1"/>
      <p:bldP spid="11" grpId="0" animBg="1"/>
      <p:bldP spid="16" grpId="0" animBg="1"/>
      <p:bldP spid="7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9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5" name="Прямоугольник 4"/>
              <p:cNvSpPr/>
              <p:nvPr/>
            </p:nvSpPr>
            <p:spPr>
              <a:xfrm>
                <a:off x="145842" y="235990"/>
                <a:ext cx="8709184" cy="7232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ru-RU" b="1" dirty="0" smtClean="0">
                    <a:latin typeface="Times New Roman" pitchFamily="18" charset="0"/>
                    <a:cs typeface="Times New Roman" pitchFamily="18" charset="0"/>
                  </a:rPr>
                  <a:t>Задача.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 По координатам точек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cs typeface="Times New Roman" pitchFamily="18" charset="0"/>
                      </a:rPr>
                      <m:t>𝐴</m:t>
                    </m:r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  <a:cs typeface="Times New Roman" pitchFamily="18" charset="0"/>
                      </a:rPr>
                      <m:t>𝐵</m:t>
                    </m:r>
                  </m:oMath>
                </a14:m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 и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  <a:cs typeface="Times New Roman" pitchFamily="18" charset="0"/>
                      </a:rPr>
                      <m:t>𝐶</m:t>
                    </m:r>
                  </m:oMath>
                </a14:m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 определить вид </a:t>
                </a:r>
                <a14:m>
                  <m:oMath xmlns:m="http://schemas.openxmlformats.org/officeDocument/2006/math">
                    <m:r>
                      <a:rPr lang="ru-RU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∆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𝐴𝐵𝐶</m:t>
                    </m:r>
                  </m:oMath>
                </a14:m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а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𝐴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(9;3;−5)</m:t>
                    </m:r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𝐵</m:t>
                    </m:r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2</m:t>
                    </m:r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;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10</m:t>
                    </m:r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;</m:t>
                    </m:r>
                    <m:r>
                      <a:rPr lang="ru-RU" i="1">
                        <a:latin typeface="Cambria Math"/>
                        <a:cs typeface="Times New Roman" pitchFamily="18" charset="0"/>
                      </a:rPr>
                      <m:t>−5)</m:t>
                    </m:r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𝐶</m:t>
                    </m:r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2</m:t>
                    </m:r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;3;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2</m:t>
                    </m:r>
                    <m:r>
                      <a:rPr lang="ru-RU" i="1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 б)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𝐴</m:t>
                    </m:r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(3;7;−4)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𝐵</m:t>
                    </m:r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(5;−3;2)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𝐶</m:t>
                    </m:r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(1;3;−10)</m:t>
                    </m:r>
                  </m:oMath>
                </a14:m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842" y="235990"/>
                <a:ext cx="8709184" cy="723275"/>
              </a:xfrm>
              <a:prstGeom prst="rect">
                <a:avLst/>
              </a:prstGeom>
              <a:blipFill rotWithShape="1">
                <a:blip r:embed="rId4"/>
                <a:stretch>
                  <a:fillRect l="-630" t="-4237" r="-630" b="-1355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Прямоугольник 34"/>
          <p:cNvSpPr/>
          <p:nvPr/>
        </p:nvSpPr>
        <p:spPr>
          <a:xfrm>
            <a:off x="145842" y="1131590"/>
            <a:ext cx="1149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Решение.</a:t>
            </a:r>
            <a:endParaRPr lang="ru-RU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6" name="Прямоугольник 5"/>
              <p:cNvSpPr/>
              <p:nvPr/>
            </p:nvSpPr>
            <p:spPr>
              <a:xfrm>
                <a:off x="145842" y="1405672"/>
                <a:ext cx="7166770" cy="23830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а)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𝐴</m:t>
                    </m:r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(9;3;−5)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𝐵</m:t>
                    </m:r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(2;10;−5)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𝐶</m:t>
                    </m:r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(2;3;2)</m:t>
                    </m:r>
                  </m:oMath>
                </a14:m>
                <a:endParaRPr lang="ru-RU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𝐴𝐵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(2−9)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(10−3)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(−5−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−5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ru-RU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(−</m:t>
                              </m:r>
                              <m:r>
                                <a:rPr lang="ru-RU" b="0" i="1" smtClean="0">
                                  <a:latin typeface="Cambria Math"/>
                                </a:rPr>
                                <m:t>7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b="0" i="1" smtClean="0">
                                  <a:latin typeface="Cambria Math"/>
                                </a:rPr>
                                <m:t>7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sup>
                              <m:r>
                                <a:rPr lang="ru-RU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ru-RU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7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𝐵𝐶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(2−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3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10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−5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ru-RU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i="1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b="0" i="1" smtClean="0">
                                  <a:latin typeface="Cambria Math"/>
                                </a:rPr>
                                <m:t>(−7)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b="0" i="1" smtClean="0">
                                  <a:latin typeface="Cambria Math"/>
                                </a:rPr>
                                <m:t>7</m:t>
                              </m:r>
                            </m:e>
                            <m:sup>
                              <m:r>
                                <a:rPr lang="ru-RU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ru-RU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7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𝐴</m:t>
                      </m:r>
                      <m:r>
                        <a:rPr lang="en-US" b="0" i="1" smtClean="0">
                          <a:latin typeface="Cambria Math"/>
                        </a:rPr>
                        <m:t>𝐶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(2−9)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3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−3)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−5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ru-RU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i="1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(−</m:t>
                              </m:r>
                              <m:r>
                                <a:rPr lang="ru-RU" i="1">
                                  <a:latin typeface="Cambria Math"/>
                                </a:rPr>
                                <m:t>7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b="0" i="1" smtClean="0">
                                  <a:latin typeface="Cambria Math"/>
                                </a:rPr>
                                <m:t>7</m:t>
                              </m:r>
                            </m:e>
                            <m:sup>
                              <m:r>
                                <a:rPr lang="ru-RU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ru-RU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7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ru-RU" i="1" smtClean="0">
                        <a:latin typeface="Cambria Math"/>
                        <a:ea typeface="Cambria Math"/>
                      </a:rPr>
                      <m:t>⟹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  ∆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𝐴𝐵𝐶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−</m:t>
                    </m:r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правильный</a:t>
                </a:r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842" y="1405672"/>
                <a:ext cx="7166770" cy="2383025"/>
              </a:xfrm>
              <a:prstGeom prst="rect">
                <a:avLst/>
              </a:prstGeom>
              <a:blipFill rotWithShape="1">
                <a:blip r:embed="rId5"/>
                <a:stretch>
                  <a:fillRect l="-765" b="-30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40735937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9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5" name="Прямоугольник 34"/>
          <p:cNvSpPr/>
          <p:nvPr/>
        </p:nvSpPr>
        <p:spPr>
          <a:xfrm>
            <a:off x="145842" y="1131590"/>
            <a:ext cx="1149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Решение.</a:t>
            </a:r>
            <a:endParaRPr lang="ru-RU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6" name="Прямоугольник 5"/>
              <p:cNvSpPr/>
              <p:nvPr/>
            </p:nvSpPr>
            <p:spPr>
              <a:xfrm>
                <a:off x="145842" y="1405672"/>
                <a:ext cx="8558177" cy="20172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б)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𝐴</m:t>
                    </m:r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(3;7;−4)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𝐵</m:t>
                    </m:r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(5;−3;2)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𝐶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ru-RU" i="1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;3;</m:t>
                        </m:r>
                        <m:r>
                          <a:rPr lang="ru-RU" i="1">
                            <a:latin typeface="Cambria Math"/>
                            <a:cs typeface="Times New Roman" pitchFamily="18" charset="0"/>
                          </a:rPr>
                          <m:t>−10</m:t>
                        </m:r>
                      </m:e>
                    </m:d>
                  </m:oMath>
                </a14:m>
                <a:endParaRPr lang="ru-RU" i="1" dirty="0" smtClean="0">
                  <a:latin typeface="Cambria Math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𝐴𝐵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ru-RU" b="0" i="1" smtClean="0">
                                  <a:latin typeface="Cambria Math"/>
                                </a:rPr>
                                <m:t>5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ru-RU" b="0" i="1" smtClean="0">
                                  <a:latin typeface="Cambria Math"/>
                                </a:rPr>
                                <m:t>3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ru-RU" b="0" i="1" smtClean="0">
                                  <a:latin typeface="Cambria Math"/>
                                </a:rPr>
                                <m:t>−3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ru-RU" b="0" i="1" smtClean="0">
                                  <a:latin typeface="Cambria Math"/>
                                </a:rPr>
                                <m:t>7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ru-RU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ru-RU" b="0" i="1" smtClean="0">
                                      <a:latin typeface="Cambria Math"/>
                                    </a:rPr>
                                    <m:t>4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ru-RU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i="1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b="0" i="1" smtClean="0">
                                  <a:latin typeface="Cambria Math"/>
                                </a:rPr>
                                <m:t>(−10)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b="0" i="1" smtClean="0">
                                  <a:latin typeface="Cambria Math"/>
                                </a:rPr>
                                <m:t>6</m:t>
                              </m:r>
                            </m:e>
                            <m:sup>
                              <m:r>
                                <a:rPr lang="ru-RU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ru-RU" i="1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ru-RU" b="0" i="1" smtClean="0">
                              <a:latin typeface="Cambria Math"/>
                            </a:rPr>
                            <m:t>140</m:t>
                          </m:r>
                        </m:e>
                      </m:rad>
                      <m:r>
                        <a:rPr lang="ru-RU" b="0" i="1" smtClean="0">
                          <a:latin typeface="Cambria Math"/>
                        </a:rPr>
                        <m:t>=2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ru-RU" b="0" i="1" smtClean="0">
                              <a:latin typeface="Cambria Math"/>
                            </a:rPr>
                            <m:t>35</m:t>
                          </m:r>
                        </m:e>
                      </m:rad>
                    </m:oMath>
                  </m:oMathPara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𝐵𝐶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ru-RU" b="0" i="1" smtClean="0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ru-RU" b="0" i="1" smtClean="0">
                                  <a:latin typeface="Cambria Math"/>
                                </a:rPr>
                                <m:t>5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(3−</m:t>
                              </m:r>
                              <m:r>
                                <a:rPr lang="ru-RU" b="0" i="1" smtClean="0">
                                  <a:latin typeface="Cambria Math"/>
                                </a:rPr>
                                <m:t>(−3)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ru-RU" b="0" i="1" smtClean="0">
                                  <a:latin typeface="Cambria Math"/>
                                </a:rPr>
                                <m:t>−10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ru-RU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ru-RU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i="1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b="0" i="1" smtClean="0">
                                  <a:latin typeface="Cambria Math"/>
                                </a:rPr>
                                <m:t>(−4)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b="0" i="1" smtClean="0">
                                  <a:latin typeface="Cambria Math"/>
                                </a:rPr>
                                <m:t>6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b="0" i="1" smtClean="0">
                                  <a:latin typeface="Cambria Math"/>
                                </a:rPr>
                                <m:t>(−12)</m:t>
                              </m:r>
                            </m:e>
                            <m:sup>
                              <m:r>
                                <a:rPr lang="ru-RU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ru-RU" i="1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ru-RU" i="1">
                              <a:latin typeface="Cambria Math"/>
                            </a:rPr>
                            <m:t>1</m:t>
                          </m:r>
                          <m:r>
                            <a:rPr lang="ru-RU" b="0" i="1" smtClean="0">
                              <a:latin typeface="Cambria Math"/>
                            </a:rPr>
                            <m:t>96</m:t>
                          </m:r>
                        </m:e>
                      </m:rad>
                      <m:r>
                        <a:rPr lang="ru-RU" i="1">
                          <a:latin typeface="Cambria Math"/>
                        </a:rPr>
                        <m:t>=</m:t>
                      </m:r>
                      <m:r>
                        <a:rPr lang="ru-RU" b="0" i="1" smtClean="0">
                          <a:latin typeface="Cambria Math"/>
                        </a:rPr>
                        <m:t>14</m:t>
                      </m:r>
                    </m:oMath>
                  </m:oMathPara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𝐴𝐶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ru-RU" b="0" i="1" smtClean="0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ru-RU" b="0" i="1" smtClean="0">
                                  <a:latin typeface="Cambria Math"/>
                                </a:rPr>
                                <m:t>3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(3−</m:t>
                              </m:r>
                              <m:r>
                                <a:rPr lang="ru-RU" b="0" i="1" smtClean="0">
                                  <a:latin typeface="Cambria Math"/>
                                </a:rPr>
                                <m:t>7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ru-RU" b="0" i="1" smtClean="0">
                                  <a:latin typeface="Cambria Math"/>
                                </a:rPr>
                                <m:t>−10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ru-RU" b="0" i="1" smtClean="0">
                                      <a:latin typeface="Cambria Math"/>
                                    </a:rPr>
                                    <m:t>4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ru-RU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i="1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(−</m:t>
                              </m:r>
                              <m:r>
                                <a:rPr lang="ru-RU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b="0" i="1" smtClean="0">
                                  <a:latin typeface="Cambria Math"/>
                                </a:rPr>
                                <m:t>(−4)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b="0" i="1" smtClean="0">
                                  <a:latin typeface="Cambria Math"/>
                                </a:rPr>
                                <m:t>(−6)</m:t>
                              </m:r>
                            </m:e>
                            <m:sup>
                              <m:r>
                                <a:rPr lang="ru-RU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ru-RU" i="1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ru-RU" b="0" i="1" smtClean="0">
                              <a:latin typeface="Cambria Math"/>
                            </a:rPr>
                            <m:t>5</m:t>
                          </m:r>
                          <m:r>
                            <a:rPr lang="ru-RU" i="1">
                              <a:latin typeface="Cambria Math"/>
                            </a:rPr>
                            <m:t>6</m:t>
                          </m:r>
                        </m:e>
                      </m:rad>
                      <m:r>
                        <a:rPr lang="ru-RU" i="1">
                          <a:latin typeface="Cambria Math"/>
                        </a:rPr>
                        <m:t>=</m:t>
                      </m:r>
                      <m:r>
                        <a:rPr lang="ru-RU" b="0" i="1" smtClean="0">
                          <a:latin typeface="Cambria Math"/>
                        </a:rPr>
                        <m:t>2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ru-RU" b="0" i="1" smtClean="0">
                              <a:latin typeface="Cambria Math"/>
                            </a:rPr>
                            <m:t>14</m:t>
                          </m:r>
                        </m:e>
                      </m:rad>
                    </m:oMath>
                  </m:oMathPara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842" y="1405672"/>
                <a:ext cx="8558177" cy="2017284"/>
              </a:xfrm>
              <a:prstGeom prst="rect">
                <a:avLst/>
              </a:prstGeom>
              <a:blipFill rotWithShape="1">
                <a:blip r:embed="rId4"/>
                <a:stretch>
                  <a:fillRect l="-641" b="-3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145842" y="3412604"/>
                <a:ext cx="2617320" cy="12934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ad>
                            <m:radPr>
                              <m:degHide m:val="on"/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i="1">
                                  <a:latin typeface="Cambria Math"/>
                                </a:rPr>
                                <m:t>196</m:t>
                              </m:r>
                            </m:e>
                          </m:rad>
                        </m:e>
                        <m:sup>
                          <m:r>
                            <a:rPr lang="ru-RU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ru-RU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ru-RU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ad>
                            <m:radPr>
                              <m:degHide m:val="on"/>
                              <m:ctrlPr>
                                <a:rPr lang="ru-RU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b="0" i="1" smtClean="0">
                                  <a:latin typeface="Cambria Math"/>
                                </a:rPr>
                                <m:t>140</m:t>
                              </m:r>
                            </m:e>
                          </m:rad>
                        </m:e>
                        <m:sup>
                          <m:r>
                            <a:rPr lang="ru-RU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ru-RU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ru-RU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ad>
                            <m:radPr>
                              <m:degHide m:val="on"/>
                              <m:ctrlPr>
                                <a:rPr lang="ru-RU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b="0" i="1" smtClean="0">
                                  <a:latin typeface="Cambria Math"/>
                                </a:rPr>
                                <m:t>56</m:t>
                              </m:r>
                            </m:e>
                          </m:rad>
                        </m:e>
                        <m:sup>
                          <m:r>
                            <a:rPr lang="ru-RU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dirty="0" smtClean="0"/>
              </a:p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/>
                        </a:rPr>
                        <m:t>196=140+56</m:t>
                      </m:r>
                    </m:oMath>
                  </m:oMathPara>
                </a14:m>
                <a:endParaRPr lang="ru-RU" b="0" dirty="0" smtClean="0"/>
              </a:p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/>
                        </a:rPr>
                        <m:t>196=196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842" y="3412604"/>
                <a:ext cx="2617320" cy="1293431"/>
              </a:xfrm>
              <a:prstGeom prst="rect">
                <a:avLst/>
              </a:prstGeom>
              <a:blipFill rotWithShape="1">
                <a:blip r:embed="rId5"/>
                <a:stretch>
                  <a:fillRect r="-1166" b="-47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8" name="Прямоугольник 7"/>
              <p:cNvSpPr/>
              <p:nvPr/>
            </p:nvSpPr>
            <p:spPr>
              <a:xfrm>
                <a:off x="3021732" y="3805403"/>
                <a:ext cx="4788619" cy="507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  <a:ea typeface="Cambria Math"/>
                      </a:rPr>
                      <m:t>⟹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   ∆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𝐴𝐵𝐶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−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прямоугольный, разносторонний</a:t>
                </a:r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1732" y="3805403"/>
                <a:ext cx="4788619" cy="507831"/>
              </a:xfrm>
              <a:prstGeom prst="rect">
                <a:avLst/>
              </a:prstGeom>
              <a:blipFill rotWithShape="1">
                <a:blip r:embed="rId6"/>
                <a:stretch>
                  <a:fillRect r="-1274" b="-8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0" name="Прямоугольник 9"/>
              <p:cNvSpPr/>
              <p:nvPr/>
            </p:nvSpPr>
            <p:spPr>
              <a:xfrm>
                <a:off x="145842" y="235990"/>
                <a:ext cx="8709184" cy="7232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ru-RU" b="1" dirty="0" smtClean="0">
                    <a:latin typeface="Times New Roman" pitchFamily="18" charset="0"/>
                    <a:cs typeface="Times New Roman" pitchFamily="18" charset="0"/>
                  </a:rPr>
                  <a:t>Задача.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 По координатам точек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cs typeface="Times New Roman" pitchFamily="18" charset="0"/>
                      </a:rPr>
                      <m:t>𝐴</m:t>
                    </m:r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  <a:cs typeface="Times New Roman" pitchFamily="18" charset="0"/>
                      </a:rPr>
                      <m:t>𝐵</m:t>
                    </m:r>
                  </m:oMath>
                </a14:m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 и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  <a:cs typeface="Times New Roman" pitchFamily="18" charset="0"/>
                      </a:rPr>
                      <m:t>𝐶</m:t>
                    </m:r>
                  </m:oMath>
                </a14:m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 определить вид </a:t>
                </a:r>
                <a14:m>
                  <m:oMath xmlns:m="http://schemas.openxmlformats.org/officeDocument/2006/math">
                    <m:r>
                      <a:rPr lang="ru-RU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∆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𝐴𝐵𝐶</m:t>
                    </m:r>
                  </m:oMath>
                </a14:m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а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𝐴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(9;3;−5)</m:t>
                    </m:r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𝐵</m:t>
                    </m:r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2</m:t>
                    </m:r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;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10</m:t>
                    </m:r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;</m:t>
                    </m:r>
                    <m:r>
                      <a:rPr lang="ru-RU" i="1">
                        <a:latin typeface="Cambria Math"/>
                        <a:cs typeface="Times New Roman" pitchFamily="18" charset="0"/>
                      </a:rPr>
                      <m:t>−5)</m:t>
                    </m:r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𝐶</m:t>
                    </m:r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2</m:t>
                    </m:r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;3;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2</m:t>
                    </m:r>
                    <m:r>
                      <a:rPr lang="ru-RU" i="1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 б)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𝐴</m:t>
                    </m:r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(3;7;−4)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𝐵</m:t>
                    </m:r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(5;−3;2)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𝐶</m:t>
                    </m:r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(1;3;−10)</m:t>
                    </m:r>
                  </m:oMath>
                </a14:m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842" y="235990"/>
                <a:ext cx="8709184" cy="723275"/>
              </a:xfrm>
              <a:prstGeom prst="rect">
                <a:avLst/>
              </a:prstGeom>
              <a:blipFill rotWithShape="1">
                <a:blip r:embed="rId7"/>
                <a:stretch>
                  <a:fillRect l="-630" t="-4237" r="-630" b="-1355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28361297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" name="Прямая со стрелкой 67"/>
          <p:cNvCxnSpPr/>
          <p:nvPr/>
        </p:nvCxnSpPr>
        <p:spPr>
          <a:xfrm flipH="1">
            <a:off x="1371800" y="2607303"/>
            <a:ext cx="1070244" cy="765241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"/>
          <p:cNvGrpSpPr/>
          <p:nvPr/>
        </p:nvGrpSpPr>
        <p:grpSpPr>
          <a:xfrm>
            <a:off x="6691345" y="4796379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5" name="Прямоугольник 4"/>
              <p:cNvSpPr/>
              <p:nvPr/>
            </p:nvSpPr>
            <p:spPr>
              <a:xfrm>
                <a:off x="145842" y="207415"/>
                <a:ext cx="8709184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b="1" dirty="0" smtClean="0">
                    <a:latin typeface="Times New Roman" pitchFamily="18" charset="0"/>
                    <a:cs typeface="Times New Roman" pitchFamily="18" charset="0"/>
                  </a:rPr>
                  <a:t>Задача.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 Найти расстояние от точки начала координат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cs typeface="Times New Roman" pitchFamily="18" charset="0"/>
                      </a:rPr>
                      <m:t>𝑂</m:t>
                    </m:r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до середины отрезка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cs typeface="Times New Roman" pitchFamily="18" charset="0"/>
                      </a:rPr>
                      <m:t>𝑀𝑁</m:t>
                    </m:r>
                  </m:oMath>
                </a14:m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,</a:t>
                </a:r>
              </a:p>
              <a:p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е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сли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𝑀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(−4;7;0)</m:t>
                    </m:r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и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cs typeface="Times New Roman" pitchFamily="18" charset="0"/>
                      </a:rPr>
                      <m:t>𝑁</m:t>
                    </m:r>
                    <m:r>
                      <a:rPr lang="en-US" b="0" i="1" dirty="0" smtClean="0">
                        <a:latin typeface="Cambria Math"/>
                        <a:cs typeface="Times New Roman" pitchFamily="18" charset="0"/>
                      </a:rPr>
                      <m:t>(0;−1;2)</m:t>
                    </m:r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842" y="207415"/>
                <a:ext cx="8709184" cy="646331"/>
              </a:xfrm>
              <a:prstGeom prst="rect">
                <a:avLst/>
              </a:prstGeom>
              <a:blipFill rotWithShape="1">
                <a:blip r:embed="rId4"/>
                <a:stretch>
                  <a:fillRect l="-630" t="-4717" b="-141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Прямоугольник 34"/>
          <p:cNvSpPr/>
          <p:nvPr/>
        </p:nvSpPr>
        <p:spPr>
          <a:xfrm>
            <a:off x="145842" y="863749"/>
            <a:ext cx="1149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Решение.</a:t>
            </a:r>
            <a:endParaRPr lang="ru-RU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51" name="Прямоугольник 50"/>
              <p:cNvSpPr/>
              <p:nvPr/>
            </p:nvSpPr>
            <p:spPr>
              <a:xfrm>
                <a:off x="145842" y="4443458"/>
                <a:ext cx="1419876" cy="3963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b="1" dirty="0" smtClean="0">
                    <a:latin typeface="Times New Roman" pitchFamily="18" charset="0"/>
                    <a:cs typeface="Times New Roman" pitchFamily="18" charset="0"/>
                  </a:rPr>
                  <a:t>Ответ: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14</m:t>
                        </m:r>
                      </m:e>
                    </m:rad>
                  </m:oMath>
                </a14:m>
                <a:r>
                  <a:rPr lang="ru-RU" b="1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ru-RU" dirty="0"/>
              </a:p>
            </p:txBody>
          </p:sp>
        </mc:Choice>
        <mc:Fallback>
          <p:sp>
            <p:nvSpPr>
              <p:cNvPr id="51" name="Прямоугольник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842" y="4443458"/>
                <a:ext cx="1419876" cy="396327"/>
              </a:xfrm>
              <a:prstGeom prst="rect">
                <a:avLst/>
              </a:prstGeom>
              <a:blipFill rotWithShape="1">
                <a:blip r:embed="rId5"/>
                <a:stretch>
                  <a:fillRect l="-3863" t="-1538" r="-6438" b="-246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9" name="Прямоугольник 18"/>
              <p:cNvSpPr/>
              <p:nvPr/>
            </p:nvSpPr>
            <p:spPr>
              <a:xfrm>
                <a:off x="2332168" y="2445741"/>
                <a:ext cx="36920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𝑋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2168" y="2445741"/>
                <a:ext cx="369204" cy="338554"/>
              </a:xfrm>
              <a:prstGeom prst="rect">
                <a:avLst/>
              </a:prstGeom>
              <a:blipFill rotWithShape="1">
                <a:blip r:embed="rId6"/>
                <a:stretch>
                  <a:fillRect t="-5357" r="-13333" b="-2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6" name="TextBox 25"/>
              <p:cNvSpPr txBox="1"/>
              <p:nvPr/>
            </p:nvSpPr>
            <p:spPr>
              <a:xfrm>
                <a:off x="4245206" y="2980527"/>
                <a:ext cx="3679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5206" y="2980527"/>
                <a:ext cx="367985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8197" r="-21311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7" name="TextBox 26"/>
              <p:cNvSpPr txBox="1"/>
              <p:nvPr/>
            </p:nvSpPr>
            <p:spPr>
              <a:xfrm>
                <a:off x="1081284" y="1337986"/>
                <a:ext cx="3537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𝑧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1284" y="1337986"/>
                <a:ext cx="353751" cy="369332"/>
              </a:xfrm>
              <a:prstGeom prst="rect">
                <a:avLst/>
              </a:prstGeom>
              <a:blipFill rotWithShape="1">
                <a:blip r:embed="rId8"/>
                <a:stretch>
                  <a:fillRect t="-8197" r="-22414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8" name="TextBox 27"/>
              <p:cNvSpPr txBox="1"/>
              <p:nvPr/>
            </p:nvSpPr>
            <p:spPr>
              <a:xfrm>
                <a:off x="126760" y="3816012"/>
                <a:ext cx="3679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760" y="3816012"/>
                <a:ext cx="367985" cy="369332"/>
              </a:xfrm>
              <a:prstGeom prst="rect">
                <a:avLst/>
              </a:prstGeom>
              <a:blipFill rotWithShape="1">
                <a:blip r:embed="rId9"/>
                <a:stretch>
                  <a:fillRect t="-8197" r="-2166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Прямая со стрелкой 28"/>
          <p:cNvCxnSpPr/>
          <p:nvPr/>
        </p:nvCxnSpPr>
        <p:spPr>
          <a:xfrm>
            <a:off x="1364243" y="3372507"/>
            <a:ext cx="3155005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H="1">
            <a:off x="406162" y="3379958"/>
            <a:ext cx="965637" cy="69044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1" name="TextBox 30"/>
              <p:cNvSpPr txBox="1"/>
              <p:nvPr/>
            </p:nvSpPr>
            <p:spPr>
              <a:xfrm>
                <a:off x="1289394" y="3320963"/>
                <a:ext cx="37561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𝑂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9394" y="3320963"/>
                <a:ext cx="375616" cy="338554"/>
              </a:xfrm>
              <a:prstGeom prst="rect">
                <a:avLst/>
              </a:prstGeom>
              <a:blipFill rotWithShape="1">
                <a:blip r:embed="rId10"/>
                <a:stretch>
                  <a:fillRect t="-5455" r="-13115" b="-23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Прямая со стрелкой 32"/>
          <p:cNvCxnSpPr/>
          <p:nvPr/>
        </p:nvCxnSpPr>
        <p:spPr>
          <a:xfrm flipV="1">
            <a:off x="1371798" y="1488160"/>
            <a:ext cx="0" cy="18720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48" name="Прямоугольник 47"/>
              <p:cNvSpPr/>
              <p:nvPr/>
            </p:nvSpPr>
            <p:spPr>
              <a:xfrm>
                <a:off x="629681" y="2496007"/>
                <a:ext cx="38683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  <a:cs typeface="Times New Roman" pitchFamily="18" charset="0"/>
                        </a:rPr>
                        <m:t>𝑁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>
          <p:sp>
            <p:nvSpPr>
              <p:cNvPr id="48" name="Прямоугольник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681" y="2496007"/>
                <a:ext cx="386836" cy="338554"/>
              </a:xfrm>
              <a:prstGeom prst="rect">
                <a:avLst/>
              </a:prstGeom>
              <a:blipFill rotWithShape="1">
                <a:blip r:embed="rId11"/>
                <a:stretch>
                  <a:fillRect t="-5357" r="-12500" b="-2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50" name="Прямоугольник 49"/>
              <p:cNvSpPr/>
              <p:nvPr/>
            </p:nvSpPr>
            <p:spPr>
              <a:xfrm>
                <a:off x="3875639" y="2699049"/>
                <a:ext cx="41088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  <a:cs typeface="Times New Roman" pitchFamily="18" charset="0"/>
                        </a:rPr>
                        <m:t>𝑀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>
          <p:sp>
            <p:nvSpPr>
              <p:cNvPr id="50" name="Прямоугольник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5639" y="2699049"/>
                <a:ext cx="410882" cy="338554"/>
              </a:xfrm>
              <a:prstGeom prst="rect">
                <a:avLst/>
              </a:prstGeom>
              <a:blipFill rotWithShape="1">
                <a:blip r:embed="rId12"/>
                <a:stretch>
                  <a:fillRect t="-5455" r="-11940" b="-23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Овал 12"/>
          <p:cNvSpPr/>
          <p:nvPr/>
        </p:nvSpPr>
        <p:spPr>
          <a:xfrm>
            <a:off x="3825339" y="2825170"/>
            <a:ext cx="72000" cy="720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 стрелкой 13"/>
          <p:cNvCxnSpPr>
            <a:endCxn id="15" idx="6"/>
          </p:cNvCxnSpPr>
          <p:nvPr/>
        </p:nvCxnSpPr>
        <p:spPr>
          <a:xfrm flipH="1" flipV="1">
            <a:off x="1053031" y="2662455"/>
            <a:ext cx="2791360" cy="198716"/>
          </a:xfrm>
          <a:prstGeom prst="straightConnector1">
            <a:avLst/>
          </a:prstGeom>
          <a:ln w="19050">
            <a:solidFill>
              <a:srgbClr val="002060"/>
            </a:solidFill>
            <a:tailEnd type="none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/>
        </p:nvSpPr>
        <p:spPr>
          <a:xfrm>
            <a:off x="981031" y="2626455"/>
            <a:ext cx="72000" cy="720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2360746" y="2718042"/>
            <a:ext cx="72000" cy="72000"/>
          </a:xfrm>
          <a:prstGeom prst="ellipse">
            <a:avLst/>
          </a:prstGeom>
          <a:solidFill>
            <a:srgbClr val="C00000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единительная линия 21"/>
          <p:cNvCxnSpPr>
            <a:endCxn id="18" idx="3"/>
          </p:cNvCxnSpPr>
          <p:nvPr/>
        </p:nvCxnSpPr>
        <p:spPr>
          <a:xfrm flipV="1">
            <a:off x="1346191" y="2779498"/>
            <a:ext cx="1025099" cy="613776"/>
          </a:xfrm>
          <a:prstGeom prst="line">
            <a:avLst/>
          </a:prstGeom>
          <a:ln w="1905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Овал 31"/>
          <p:cNvSpPr/>
          <p:nvPr/>
        </p:nvSpPr>
        <p:spPr>
          <a:xfrm>
            <a:off x="1335798" y="3336544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9" name="Прямая со стрелкой 68"/>
          <p:cNvCxnSpPr/>
          <p:nvPr/>
        </p:nvCxnSpPr>
        <p:spPr>
          <a:xfrm>
            <a:off x="310752" y="3371782"/>
            <a:ext cx="1031266" cy="0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/>
          <p:nvPr/>
        </p:nvCxnSpPr>
        <p:spPr>
          <a:xfrm flipV="1">
            <a:off x="1371798" y="3408544"/>
            <a:ext cx="0" cy="573723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H="1">
            <a:off x="1700934" y="2645444"/>
            <a:ext cx="72008" cy="144016"/>
          </a:xfrm>
          <a:prstGeom prst="line">
            <a:avLst/>
          </a:prstGeom>
          <a:ln w="28575">
            <a:solidFill>
              <a:srgbClr val="005C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>
            <a:off x="3095733" y="2746439"/>
            <a:ext cx="72008" cy="144016"/>
          </a:xfrm>
          <a:prstGeom prst="line">
            <a:avLst/>
          </a:prstGeom>
          <a:ln w="28575">
            <a:solidFill>
              <a:srgbClr val="005C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79" name="Прямоугольник 78"/>
              <p:cNvSpPr/>
              <p:nvPr/>
            </p:nvSpPr>
            <p:spPr>
              <a:xfrm>
                <a:off x="5004048" y="1383618"/>
                <a:ext cx="30941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𝑀</m:t>
                    </m:r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(−4;7;0)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cs typeface="Times New Roman" pitchFamily="18" charset="0"/>
                      </a:rPr>
                      <m:t>𝑁</m:t>
                    </m:r>
                    <m:r>
                      <a:rPr lang="en-US" i="1" dirty="0">
                        <a:latin typeface="Cambria Math"/>
                        <a:cs typeface="Times New Roman" pitchFamily="18" charset="0"/>
                      </a:rPr>
                      <m:t>(0;−1;2)</m:t>
                    </m:r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79" name="Прямоугольник 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1383618"/>
                <a:ext cx="3094180" cy="369332"/>
              </a:xfrm>
              <a:prstGeom prst="rect">
                <a:avLst/>
              </a:prstGeom>
              <a:blipFill rotWithShape="1">
                <a:blip r:embed="rId13"/>
                <a:stretch>
                  <a:fillRect t="-9836" r="-236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80" name="TextBox 79"/>
              <p:cNvSpPr txBox="1"/>
              <p:nvPr/>
            </p:nvSpPr>
            <p:spPr>
              <a:xfrm>
                <a:off x="5004048" y="1961213"/>
                <a:ext cx="3105722" cy="71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𝑋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−4+0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i="1">
                              <a:latin typeface="Cambria Math"/>
                            </a:rPr>
                            <m:t>;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7+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i="1">
                              <a:latin typeface="Cambria Math"/>
                            </a:rPr>
                            <m:t>;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0+2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1961213"/>
                <a:ext cx="3105722" cy="714683"/>
              </a:xfrm>
              <a:prstGeom prst="rect">
                <a:avLst/>
              </a:prstGeom>
              <a:blipFill rotWithShape="1">
                <a:blip r:embed="rId14"/>
                <a:stretch>
                  <a:fillRect r="-7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81" name="TextBox 80"/>
              <p:cNvSpPr txBox="1"/>
              <p:nvPr/>
            </p:nvSpPr>
            <p:spPr>
              <a:xfrm>
                <a:off x="5004048" y="2775737"/>
                <a:ext cx="13412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𝑋</m:t>
                      </m:r>
                      <m:r>
                        <a:rPr lang="en-US" b="0" i="1" smtClean="0">
                          <a:latin typeface="Cambria Math"/>
                        </a:rPr>
                        <m:t>(−2;3;1)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2775737"/>
                <a:ext cx="1341265" cy="369332"/>
              </a:xfrm>
              <a:prstGeom prst="rect">
                <a:avLst/>
              </a:prstGeom>
              <a:blipFill rotWithShape="1">
                <a:blip r:embed="rId15"/>
                <a:stretch>
                  <a:fillRect t="-8197" r="-272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82" name="TextBox 81"/>
              <p:cNvSpPr txBox="1"/>
              <p:nvPr/>
            </p:nvSpPr>
            <p:spPr>
              <a:xfrm>
                <a:off x="5004048" y="3292643"/>
                <a:ext cx="4035656" cy="427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𝑂𝑋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(−2−0)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(3−0)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(1−0)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3292643"/>
                <a:ext cx="4035656" cy="427746"/>
              </a:xfrm>
              <a:prstGeom prst="rect">
                <a:avLst/>
              </a:prstGeom>
              <a:blipFill rotWithShape="1">
                <a:blip r:embed="rId16"/>
                <a:stretch>
                  <a:fillRect r="-302" b="-228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84" name="TextBox 83"/>
              <p:cNvSpPr txBox="1"/>
              <p:nvPr/>
            </p:nvSpPr>
            <p:spPr>
              <a:xfrm>
                <a:off x="5004048" y="3971471"/>
                <a:ext cx="3251083" cy="427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𝑂𝑋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(−2)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/>
                            </a:rPr>
                            <m:t>14</m:t>
                          </m:r>
                        </m:e>
                      </m:rad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3971471"/>
                <a:ext cx="3251083" cy="427746"/>
              </a:xfrm>
              <a:prstGeom prst="rect">
                <a:avLst/>
              </a:prstGeom>
              <a:blipFill rotWithShape="1">
                <a:blip r:embed="rId17"/>
                <a:stretch>
                  <a:fillRect r="-750" b="-2112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Прямоугольник 85"/>
          <p:cNvSpPr/>
          <p:nvPr/>
        </p:nvSpPr>
        <p:spPr>
          <a:xfrm>
            <a:off x="5253719" y="1961213"/>
            <a:ext cx="2730156" cy="7568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87" name="TextBox 86"/>
              <p:cNvSpPr txBox="1"/>
              <p:nvPr/>
            </p:nvSpPr>
            <p:spPr>
              <a:xfrm>
                <a:off x="6795131" y="2775737"/>
                <a:ext cx="11745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𝑂</m:t>
                      </m:r>
                      <m:r>
                        <a:rPr lang="en-US" b="0" i="1" smtClean="0">
                          <a:latin typeface="Cambria Math"/>
                        </a:rPr>
                        <m:t>(0;0;0)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5131" y="2775737"/>
                <a:ext cx="1174552" cy="369332"/>
              </a:xfrm>
              <a:prstGeom prst="rect">
                <a:avLst/>
              </a:prstGeom>
              <a:blipFill rotWithShape="1">
                <a:blip r:embed="rId18"/>
                <a:stretch>
                  <a:fillRect t="-8197" r="-3646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Прямоугольник 87"/>
          <p:cNvSpPr/>
          <p:nvPr/>
        </p:nvSpPr>
        <p:spPr>
          <a:xfrm>
            <a:off x="7397884" y="4013291"/>
            <a:ext cx="774515" cy="3784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735937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5" grpId="0"/>
      <p:bldP spid="51" grpId="0" animBg="1"/>
      <p:bldP spid="19" grpId="0" animBg="1"/>
      <p:bldP spid="26" grpId="0" animBg="1"/>
      <p:bldP spid="27" grpId="0" animBg="1"/>
      <p:bldP spid="28" grpId="0" animBg="1"/>
      <p:bldP spid="31" grpId="0" animBg="1"/>
      <p:bldP spid="48" grpId="0" animBg="1"/>
      <p:bldP spid="50" grpId="0" animBg="1"/>
      <p:bldP spid="13" grpId="0" animBg="1"/>
      <p:bldP spid="15" grpId="0" animBg="1"/>
      <p:bldP spid="18" grpId="0" animBg="1"/>
      <p:bldP spid="32" grpId="0" animBg="1"/>
      <p:bldP spid="79" grpId="0" animBg="1"/>
      <p:bldP spid="80" grpId="0" animBg="1"/>
      <p:bldP spid="81" grpId="0" animBg="1"/>
      <p:bldP spid="82" grpId="0" animBg="1"/>
      <p:bldP spid="84" grpId="0" animBg="1"/>
      <p:bldP spid="86" grpId="0" animBg="1"/>
      <p:bldP spid="87" grpId="0" animBg="1"/>
      <p:bldP spid="8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/>
          <p:cNvSpPr/>
          <p:nvPr/>
        </p:nvSpPr>
        <p:spPr>
          <a:xfrm>
            <a:off x="-36512" y="-92546"/>
            <a:ext cx="9289032" cy="5472608"/>
          </a:xfrm>
          <a:prstGeom prst="rect">
            <a:avLst/>
          </a:prstGeom>
          <a:solidFill>
            <a:schemeClr val="accent6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" name="Picture 2" descr="\\USER-PC-15\Disk D\projects\Руслан\рисунки Png\1615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044391" y="-1861622"/>
            <a:ext cx="5127232" cy="8856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1153723" y="1112390"/>
            <a:ext cx="61622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Segoe Print" pitchFamily="2" charset="0"/>
              </a:rPr>
              <a:t>Вычисление координат середины отрезка.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Segoe Print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153723" y="2262757"/>
            <a:ext cx="7524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Segoe Print" pitchFamily="2" charset="0"/>
              </a:rPr>
              <a:t>Вычисление длины отрезка по его координатам.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Segoe Print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158045" y="237877"/>
            <a:ext cx="29819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Segoe Print" pitchFamily="2" charset="0"/>
              </a:rPr>
              <a:t>Сегодня на уроке:</a:t>
            </a:r>
            <a:endParaRPr lang="ru-RU" sz="2400" b="1" dirty="0">
              <a:solidFill>
                <a:srgbClr val="002060"/>
              </a:solidFill>
              <a:latin typeface="Segoe Print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53723" y="3417778"/>
            <a:ext cx="71626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Segoe Print" pitchFamily="2" charset="0"/>
              </a:rPr>
              <a:t>Вычисление расстояния между двумя точками.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Segoe Print" pitchFamily="2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6691345" y="4796379"/>
            <a:ext cx="2455100" cy="347122"/>
            <a:chOff x="6691345" y="4796378"/>
            <a:chExt cx="2455100" cy="347122"/>
          </a:xfrm>
        </p:grpSpPr>
        <p:sp>
          <p:nvSpPr>
            <p:cNvPr id="14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35160511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Самостоятельная работа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0"/>
            <a:ext cx="48789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Даны точки А(4; –6; 3), В(–5; 2; –5),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С(0; –3; –4), D(–6; –3; 0). Найти: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43" name="Picture 19" descr="https://arhivurokov.ru/multiurok/8/c/7/8c7fee5bebc49fbdb8f70c7f4050eaf7429283ac/kontrol-naia-rabota-1-po-ghieomietrii-11-klass-po-_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928808"/>
            <a:ext cx="247650" cy="266700"/>
          </a:xfrm>
          <a:prstGeom prst="rect">
            <a:avLst/>
          </a:prstGeom>
          <a:noFill/>
        </p:spPr>
      </p:pic>
      <p:pic>
        <p:nvPicPr>
          <p:cNvPr id="1042" name="Рисунок 5" descr="https://arhivurokov.ru/multiurok/8/c/7/8c7fee5bebc49fbdb8f70c7f4050eaf7429283ac/kontrol-naia-rabota-1-po-ghieomietrii-11-klass-po-_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285998"/>
            <a:ext cx="266700" cy="276225"/>
          </a:xfrm>
          <a:prstGeom prst="rect">
            <a:avLst/>
          </a:prstGeom>
          <a:noFill/>
        </p:spPr>
      </p:pic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0"/>
            <a:ext cx="2222083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1) координаты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0" y="723900"/>
            <a:ext cx="140134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2) длину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0" y="0"/>
            <a:ext cx="4948214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3) расстояние между точками А и D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0" y="0"/>
            <a:ext cx="5311069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4) координаты середины Х отрезка СВ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0" y="3500444"/>
            <a:ext cx="85725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Домашнее задание: </a:t>
            </a:r>
            <a:r>
              <a:rPr lang="ru-RU" dirty="0" smtClean="0">
                <a:solidFill>
                  <a:srgbClr val="0070C0"/>
                </a:solidFill>
              </a:rPr>
              <a:t>1) Написать краткий конспект урока в тетради;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		    </a:t>
            </a:r>
            <a:r>
              <a:rPr lang="ru-RU" dirty="0" smtClean="0">
                <a:solidFill>
                  <a:srgbClr val="0070C0"/>
                </a:solidFill>
              </a:rPr>
              <a:t>2</a:t>
            </a:r>
            <a:r>
              <a:rPr lang="ru-RU" dirty="0" smtClean="0">
                <a:solidFill>
                  <a:srgbClr val="0070C0"/>
                </a:solidFill>
              </a:rPr>
              <a:t>) </a:t>
            </a:r>
            <a:r>
              <a:rPr lang="ru-RU" dirty="0" smtClean="0">
                <a:solidFill>
                  <a:srgbClr val="0070C0"/>
                </a:solidFill>
              </a:rPr>
              <a:t>Выполнить самостоятельную работу  </a:t>
            </a:r>
            <a:r>
              <a:rPr lang="ru-RU" dirty="0" smtClean="0">
                <a:solidFill>
                  <a:srgbClr val="0070C0"/>
                </a:solidFill>
              </a:rPr>
              <a:t>в тетради.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Сфотографировать и отправить на электронную почту преподавателя </a:t>
            </a:r>
            <a:r>
              <a:rPr lang="en-US" dirty="0" smtClean="0">
                <a:solidFill>
                  <a:srgbClr val="C00000"/>
                </a:solidFill>
                <a:hlinkClick r:id="rId3"/>
              </a:rPr>
              <a:t>olgadumnova80@mail.ru</a:t>
            </a:r>
            <a:r>
              <a:rPr lang="ru-RU" dirty="0" smtClean="0">
                <a:solidFill>
                  <a:srgbClr val="C00000"/>
                </a:solidFill>
              </a:rPr>
              <a:t> или в личные сообщения «В контакте» </a:t>
            </a:r>
            <a:r>
              <a:rPr lang="ru-RU" u="sng" dirty="0" smtClean="0">
                <a:hlinkClick r:id="rId4"/>
              </a:rPr>
              <a:t>https://vk.com/id407022472</a:t>
            </a:r>
            <a:r>
              <a:rPr lang="ru-RU" dirty="0" smtClean="0"/>
              <a:t> Ольга </a:t>
            </a:r>
            <a:r>
              <a:rPr lang="ru-RU" dirty="0" err="1" smtClean="0"/>
              <a:t>Думнова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0" y="0"/>
            <a:ext cx="9146445" cy="5143501"/>
          </a:xfrm>
          <a:prstGeom prst="rect">
            <a:avLst/>
          </a:prstGeom>
          <a:solidFill>
            <a:srgbClr val="F7F9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68454" y="430560"/>
            <a:ext cx="5023626" cy="32275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6691345" y="4796379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9" name="TextBox 18"/>
              <p:cNvSpPr txBox="1"/>
              <p:nvPr/>
            </p:nvSpPr>
            <p:spPr>
              <a:xfrm>
                <a:off x="4745733" y="2099477"/>
                <a:ext cx="3679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5733" y="2099477"/>
                <a:ext cx="367985" cy="369332"/>
              </a:xfrm>
              <a:prstGeom prst="rect">
                <a:avLst/>
              </a:prstGeom>
              <a:blipFill rotWithShape="1">
                <a:blip r:embed="rId3"/>
                <a:stretch>
                  <a:fillRect t="-8197" r="-21311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0" name="TextBox 19"/>
              <p:cNvSpPr txBox="1"/>
              <p:nvPr/>
            </p:nvSpPr>
            <p:spPr>
              <a:xfrm>
                <a:off x="1706178" y="430560"/>
                <a:ext cx="3537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𝑧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6178" y="430560"/>
                <a:ext cx="353751" cy="369332"/>
              </a:xfrm>
              <a:prstGeom prst="rect">
                <a:avLst/>
              </a:prstGeom>
              <a:blipFill rotWithShape="1">
                <a:blip r:embed="rId4"/>
                <a:stretch>
                  <a:fillRect t="-8333" r="-20690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1" name="TextBox 20"/>
              <p:cNvSpPr txBox="1"/>
              <p:nvPr/>
            </p:nvSpPr>
            <p:spPr>
              <a:xfrm>
                <a:off x="464576" y="3157797"/>
                <a:ext cx="3679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576" y="3157797"/>
                <a:ext cx="367985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8197" r="-21311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Прямая со стрелкой 21"/>
          <p:cNvCxnSpPr>
            <a:stCxn id="27" idx="0"/>
          </p:cNvCxnSpPr>
          <p:nvPr/>
        </p:nvCxnSpPr>
        <p:spPr>
          <a:xfrm flipV="1">
            <a:off x="2039373" y="607110"/>
            <a:ext cx="0" cy="184838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2025383" y="2489076"/>
            <a:ext cx="291600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>
            <a:off x="746836" y="2486209"/>
            <a:ext cx="1313096" cy="93888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5" name="TextBox 24"/>
              <p:cNvSpPr txBox="1"/>
              <p:nvPr/>
            </p:nvSpPr>
            <p:spPr>
              <a:xfrm>
                <a:off x="1870709" y="2474417"/>
                <a:ext cx="37561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𝑂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0709" y="2474417"/>
                <a:ext cx="375616" cy="338554"/>
              </a:xfrm>
              <a:prstGeom prst="rect">
                <a:avLst/>
              </a:prstGeom>
              <a:blipFill rotWithShape="1">
                <a:blip r:embed="rId6"/>
                <a:stretch>
                  <a:fillRect t="-5455" r="-13115" b="-23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Прямая со стрелкой 25"/>
          <p:cNvCxnSpPr/>
          <p:nvPr/>
        </p:nvCxnSpPr>
        <p:spPr>
          <a:xfrm flipV="1">
            <a:off x="2035075" y="1431463"/>
            <a:ext cx="1645771" cy="1054747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Овал 26"/>
          <p:cNvSpPr/>
          <p:nvPr/>
        </p:nvSpPr>
        <p:spPr>
          <a:xfrm>
            <a:off x="2003373" y="2455494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8" name="Прямая со стрелкой 27"/>
          <p:cNvCxnSpPr/>
          <p:nvPr/>
        </p:nvCxnSpPr>
        <p:spPr>
          <a:xfrm flipH="1" flipV="1">
            <a:off x="3680846" y="1431463"/>
            <a:ext cx="1" cy="1573465"/>
          </a:xfrm>
          <a:prstGeom prst="straightConnector1">
            <a:avLst/>
          </a:prstGeom>
          <a:ln w="3175">
            <a:solidFill>
              <a:schemeClr val="tx1"/>
            </a:solidFill>
            <a:prstDash val="dash"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1334464" y="3010548"/>
            <a:ext cx="2346383" cy="0"/>
          </a:xfrm>
          <a:prstGeom prst="straightConnector1">
            <a:avLst/>
          </a:prstGeom>
          <a:ln w="3175">
            <a:solidFill>
              <a:schemeClr val="tx1"/>
            </a:solidFill>
            <a:prstDash val="dash"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H="1">
            <a:off x="3680846" y="2491494"/>
            <a:ext cx="725466" cy="518718"/>
          </a:xfrm>
          <a:prstGeom prst="straightConnector1">
            <a:avLst/>
          </a:prstGeom>
          <a:ln w="3175">
            <a:solidFill>
              <a:schemeClr val="tx1"/>
            </a:solidFill>
            <a:prstDash val="dash"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Овал 31"/>
          <p:cNvSpPr/>
          <p:nvPr/>
        </p:nvSpPr>
        <p:spPr>
          <a:xfrm>
            <a:off x="3663495" y="1411310"/>
            <a:ext cx="36000" cy="3600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3" name="TextBox 32"/>
              <p:cNvSpPr txBox="1"/>
              <p:nvPr/>
            </p:nvSpPr>
            <p:spPr>
              <a:xfrm>
                <a:off x="3628344" y="1108064"/>
                <a:ext cx="12119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𝑀</m:t>
                      </m:r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;</m:t>
                      </m:r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;</m:t>
                      </m:r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𝑧</m:t>
                      </m:r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8344" y="1108064"/>
                <a:ext cx="1211935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8333" r="-6030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8455" y="3991074"/>
            <a:ext cx="8594640" cy="5969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35" name="Прямоугольник 34"/>
              <p:cNvSpPr/>
              <p:nvPr/>
            </p:nvSpPr>
            <p:spPr>
              <a:xfrm>
                <a:off x="268454" y="4097164"/>
                <a:ext cx="8594640" cy="3924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950" dirty="0">
                    <a:latin typeface="Times New Roman" pitchFamily="18" charset="0"/>
                    <a:cs typeface="Times New Roman" pitchFamily="18" charset="0"/>
                  </a:rPr>
                  <a:t>К</a:t>
                </a:r>
                <a:r>
                  <a:rPr lang="ru-RU" sz="1950" dirty="0" smtClean="0">
                    <a:latin typeface="Times New Roman" pitchFamily="18" charset="0"/>
                    <a:cs typeface="Times New Roman" pitchFamily="18" charset="0"/>
                  </a:rPr>
                  <a:t>оординаты </a:t>
                </a:r>
                <a:r>
                  <a:rPr lang="ru-RU" sz="1950" dirty="0">
                    <a:latin typeface="Times New Roman" pitchFamily="18" charset="0"/>
                    <a:cs typeface="Times New Roman" pitchFamily="18" charset="0"/>
                  </a:rPr>
                  <a:t>точки </a:t>
                </a:r>
                <a14:m>
                  <m:oMath xmlns:m="http://schemas.openxmlformats.org/officeDocument/2006/math">
                    <m:r>
                      <a:rPr lang="en-US" sz="1950" i="1" dirty="0" smtClean="0">
                        <a:latin typeface="Cambria Math"/>
                        <a:cs typeface="Times New Roman" pitchFamily="18" charset="0"/>
                      </a:rPr>
                      <m:t>𝑀</m:t>
                    </m:r>
                  </m:oMath>
                </a14:m>
                <a:r>
                  <a:rPr lang="ru-RU" sz="1950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ru-RU" sz="1950" dirty="0">
                    <a:latin typeface="Times New Roman" pitchFamily="18" charset="0"/>
                    <a:cs typeface="Times New Roman" pitchFamily="18" charset="0"/>
                  </a:rPr>
                  <a:t>равны соответствующим координатам её радиус-вектора.</a:t>
                </a:r>
              </a:p>
            </p:txBody>
          </p:sp>
        </mc:Choice>
        <mc:Fallback>
          <p:sp>
            <p:nvSpPr>
              <p:cNvPr id="35" name="Прямоугольник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454" y="4097164"/>
                <a:ext cx="8594640" cy="392415"/>
              </a:xfrm>
              <a:prstGeom prst="rect">
                <a:avLst/>
              </a:prstGeom>
              <a:blipFill rotWithShape="1">
                <a:blip r:embed="rId9"/>
                <a:stretch>
                  <a:fillRect l="-213" t="-7813" r="-1064" b="-265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Прямоугольник 6"/>
              <p:cNvSpPr/>
              <p:nvPr/>
            </p:nvSpPr>
            <p:spPr>
              <a:xfrm rot="19640586">
                <a:off x="2254195" y="1620630"/>
                <a:ext cx="9962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{</m:t>
                      </m:r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;</m:t>
                      </m:r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;</m:t>
                      </m:r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𝒛</m:t>
                      </m:r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ru-RU" b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640586">
                <a:off x="2254195" y="1620630"/>
                <a:ext cx="996298" cy="369332"/>
              </a:xfrm>
              <a:prstGeom prst="rect">
                <a:avLst/>
              </a:prstGeom>
              <a:blipFill rotWithShape="1">
                <a:blip r:embed="rId10"/>
                <a:stretch>
                  <a:fillRect t="-7857" r="-11111" b="-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6" name="TextBox 35"/>
              <p:cNvSpPr txBox="1"/>
              <p:nvPr/>
            </p:nvSpPr>
            <p:spPr>
              <a:xfrm>
                <a:off x="5941438" y="1008063"/>
                <a:ext cx="2470228" cy="7430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000" b="1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000" b="1" i="1">
                              <a:latin typeface="Cambria Math"/>
                            </a:rPr>
                            <m:t>𝑶𝑴</m:t>
                          </m:r>
                        </m:e>
                      </m:acc>
                    </m:oMath>
                  </m:oMathPara>
                </a14:m>
                <a:endParaRPr lang="en-US" sz="2000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ru-RU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радиус-вектор</a:t>
                </a:r>
                <a:r>
                  <a:rPr lang="ru-RU" b="1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точки</a:t>
                </a:r>
                <a:r>
                  <a:rPr lang="ru-RU" b="1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𝑴</m:t>
                    </m:r>
                  </m:oMath>
                </a14:m>
                <a:endParaRPr lang="ru-RU" b="1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1438" y="1008063"/>
                <a:ext cx="2470228" cy="743024"/>
              </a:xfrm>
              <a:prstGeom prst="rect">
                <a:avLst/>
              </a:prstGeom>
              <a:blipFill rotWithShape="1">
                <a:blip r:embed="rId11"/>
                <a:stretch>
                  <a:fillRect l="-2222" r="-3457" b="-90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7" name="TextBox 36"/>
              <p:cNvSpPr txBox="1"/>
              <p:nvPr/>
            </p:nvSpPr>
            <p:spPr>
              <a:xfrm>
                <a:off x="6602192" y="1995686"/>
                <a:ext cx="12186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𝑀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;</m:t>
                      </m:r>
                      <m:r>
                        <a:rPr lang="en-US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;</m:t>
                      </m:r>
                      <m:r>
                        <a:rPr lang="en-US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𝒛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2192" y="1995686"/>
                <a:ext cx="1218603" cy="369332"/>
              </a:xfrm>
              <a:prstGeom prst="rect">
                <a:avLst/>
              </a:prstGeom>
              <a:blipFill rotWithShape="1">
                <a:blip r:embed="rId12"/>
                <a:stretch>
                  <a:fillRect t="-8197" r="-6500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8" name="TextBox 37"/>
              <p:cNvSpPr txBox="1"/>
              <p:nvPr/>
            </p:nvSpPr>
            <p:spPr>
              <a:xfrm>
                <a:off x="6500901" y="2934173"/>
                <a:ext cx="1351301" cy="4047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𝑂𝑀</m:t>
                          </m:r>
                        </m:e>
                      </m:acc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{</m:t>
                      </m:r>
                      <m:r>
                        <a:rPr lang="en-US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;</m:t>
                      </m:r>
                      <m:r>
                        <a:rPr lang="en-US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;</m:t>
                      </m:r>
                      <m:r>
                        <a:rPr lang="en-US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𝒛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0901" y="2934173"/>
                <a:ext cx="1351301" cy="404791"/>
              </a:xfrm>
              <a:prstGeom prst="rect">
                <a:avLst/>
              </a:prstGeom>
              <a:blipFill rotWithShape="1">
                <a:blip r:embed="rId13"/>
                <a:stretch>
                  <a:fillRect r="-7658" b="-223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9" name="TextBox 38"/>
              <p:cNvSpPr txBox="1"/>
              <p:nvPr/>
            </p:nvSpPr>
            <p:spPr>
              <a:xfrm rot="5400000">
                <a:off x="6903559" y="2450217"/>
                <a:ext cx="61587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 smtClean="0">
                          <a:latin typeface="Cambria Math"/>
                          <a:ea typeface="Cambria Math"/>
                        </a:rPr>
                        <m:t>⟹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6903559" y="2450217"/>
                <a:ext cx="615873" cy="461665"/>
              </a:xfrm>
              <a:prstGeom prst="rect">
                <a:avLst/>
              </a:prstGeom>
              <a:blipFill rotWithShape="1">
                <a:blip r:embed="rId14"/>
                <a:stretch>
                  <a:fillRect l="-28947" r="-10526" b="-207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Прямоугольник 4"/>
          <p:cNvSpPr/>
          <p:nvPr/>
        </p:nvSpPr>
        <p:spPr>
          <a:xfrm>
            <a:off x="3948311" y="1108064"/>
            <a:ext cx="89196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55347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6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0" grpId="0" animBg="1"/>
      <p:bldP spid="21" grpId="0" animBg="1"/>
      <p:bldP spid="25" grpId="0" animBg="1"/>
      <p:bldP spid="27" grpId="0" animBg="1"/>
      <p:bldP spid="32" grpId="0" animBg="1"/>
      <p:bldP spid="33" grpId="0" animBg="1"/>
      <p:bldP spid="35" grpId="0" animBg="1"/>
      <p:bldP spid="7" grpId="0" animBg="1"/>
      <p:bldP spid="37" grpId="0" animBg="1"/>
      <p:bldP spid="38" grpId="0" animBg="1"/>
      <p:bldP spid="39" grpId="0" animBg="1"/>
      <p:bldP spid="5" grpId="0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9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7" name="Прямая со стрелкой 6"/>
          <p:cNvCxnSpPr>
            <a:stCxn id="29" idx="0"/>
          </p:cNvCxnSpPr>
          <p:nvPr/>
        </p:nvCxnSpPr>
        <p:spPr>
          <a:xfrm flipV="1">
            <a:off x="1429638" y="409638"/>
            <a:ext cx="18000" cy="213710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537114" y="2565554"/>
            <a:ext cx="897749" cy="64190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1409838" y="2566040"/>
            <a:ext cx="3088335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4" name="TextBox 23"/>
              <p:cNvSpPr txBox="1"/>
              <p:nvPr/>
            </p:nvSpPr>
            <p:spPr>
              <a:xfrm>
                <a:off x="4273063" y="2166916"/>
                <a:ext cx="3679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3063" y="2166916"/>
                <a:ext cx="367985" cy="369332"/>
              </a:xfrm>
              <a:prstGeom prst="rect">
                <a:avLst/>
              </a:prstGeom>
              <a:blipFill rotWithShape="1">
                <a:blip r:embed="rId3"/>
                <a:stretch>
                  <a:fillRect t="-8197" r="-2166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5" name="TextBox 24"/>
              <p:cNvSpPr txBox="1"/>
              <p:nvPr/>
            </p:nvSpPr>
            <p:spPr>
              <a:xfrm>
                <a:off x="1090633" y="248444"/>
                <a:ext cx="3537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𝑧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0633" y="248444"/>
                <a:ext cx="353751" cy="369332"/>
              </a:xfrm>
              <a:prstGeom prst="rect">
                <a:avLst/>
              </a:prstGeom>
              <a:blipFill rotWithShape="1">
                <a:blip r:embed="rId4"/>
                <a:stretch>
                  <a:fillRect t="-8333" r="-20690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6" name="TextBox 25"/>
              <p:cNvSpPr txBox="1"/>
              <p:nvPr/>
            </p:nvSpPr>
            <p:spPr>
              <a:xfrm>
                <a:off x="251520" y="2924759"/>
                <a:ext cx="3679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924759"/>
                <a:ext cx="367985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8333" r="-21311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Прямая со стрелкой 27"/>
          <p:cNvCxnSpPr/>
          <p:nvPr/>
        </p:nvCxnSpPr>
        <p:spPr>
          <a:xfrm>
            <a:off x="2121290" y="1218344"/>
            <a:ext cx="1584176" cy="1816651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Овал 48"/>
          <p:cNvSpPr/>
          <p:nvPr/>
        </p:nvSpPr>
        <p:spPr>
          <a:xfrm>
            <a:off x="2078940" y="1182344"/>
            <a:ext cx="72000" cy="72000"/>
          </a:xfrm>
          <a:prstGeom prst="ellipse">
            <a:avLst/>
          </a:prstGeom>
          <a:solidFill>
            <a:srgbClr val="00206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3669466" y="3008739"/>
            <a:ext cx="72000" cy="72000"/>
          </a:xfrm>
          <a:prstGeom prst="ellipse">
            <a:avLst/>
          </a:prstGeom>
          <a:solidFill>
            <a:srgbClr val="00206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2" name="Прямая со стрелкой 51"/>
          <p:cNvCxnSpPr>
            <a:stCxn id="29" idx="7"/>
          </p:cNvCxnSpPr>
          <p:nvPr/>
        </p:nvCxnSpPr>
        <p:spPr>
          <a:xfrm flipV="1">
            <a:off x="1442366" y="1218292"/>
            <a:ext cx="669400" cy="1333724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>
            <a:stCxn id="29" idx="4"/>
          </p:cNvCxnSpPr>
          <p:nvPr/>
        </p:nvCxnSpPr>
        <p:spPr>
          <a:xfrm>
            <a:off x="1429638" y="2582744"/>
            <a:ext cx="2280485" cy="462191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Овал 28"/>
          <p:cNvSpPr/>
          <p:nvPr/>
        </p:nvSpPr>
        <p:spPr>
          <a:xfrm>
            <a:off x="1411638" y="2546744"/>
            <a:ext cx="36000" cy="36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8" name="TextBox 57"/>
              <p:cNvSpPr txBox="1"/>
              <p:nvPr/>
            </p:nvSpPr>
            <p:spPr>
              <a:xfrm>
                <a:off x="1979712" y="879790"/>
                <a:ext cx="129189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𝐴</m:t>
                      </m:r>
                      <m:r>
                        <a:rPr lang="en-US" sz="1600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/>
                        </a:rPr>
                        <m:t>;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/>
                        </a:rPr>
                        <m:t>;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879790"/>
                <a:ext cx="1291892" cy="338554"/>
              </a:xfrm>
              <a:prstGeom prst="rect">
                <a:avLst/>
              </a:prstGeom>
              <a:blipFill rotWithShape="1">
                <a:blip r:embed="rId6"/>
                <a:stretch>
                  <a:fillRect t="-5357" r="-3302" b="-2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9" name="TextBox 58"/>
              <p:cNvSpPr txBox="1"/>
              <p:nvPr/>
            </p:nvSpPr>
            <p:spPr>
              <a:xfrm>
                <a:off x="3609644" y="3057669"/>
                <a:ext cx="13144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𝐵</m:t>
                      </m:r>
                      <m:r>
                        <a:rPr lang="en-US" sz="1600" i="1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1600" i="1">
                          <a:latin typeface="Cambria Math"/>
                        </a:rPr>
                        <m:t>;</m:t>
                      </m:r>
                      <m:sSub>
                        <m:sSubPr>
                          <m:ctrlPr>
                            <a:rPr lang="en-US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1600" i="1">
                          <a:latin typeface="Cambria Math"/>
                        </a:rPr>
                        <m:t>;</m:t>
                      </m:r>
                      <m:sSub>
                        <m:sSubPr>
                          <m:ctrlPr>
                            <a:rPr lang="en-US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16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9644" y="3057669"/>
                <a:ext cx="1314462" cy="338554"/>
              </a:xfrm>
              <a:prstGeom prst="rect">
                <a:avLst/>
              </a:prstGeom>
              <a:blipFill rotWithShape="1">
                <a:blip r:embed="rId7"/>
                <a:stretch>
                  <a:fillRect t="-5455" r="-3704" b="-23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1" name="TextBox 60"/>
              <p:cNvSpPr txBox="1"/>
              <p:nvPr/>
            </p:nvSpPr>
            <p:spPr>
              <a:xfrm>
                <a:off x="5796136" y="1734911"/>
                <a:ext cx="1789271" cy="4047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latin typeface="Cambria Math"/>
                            </a:rPr>
                            <m:t>𝑨𝑩</m:t>
                          </m:r>
                        </m:e>
                      </m:acc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𝑂𝐵</m:t>
                          </m:r>
                        </m:e>
                      </m:acc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𝑂𝐴</m:t>
                          </m:r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1734911"/>
                <a:ext cx="1789271" cy="404791"/>
              </a:xfrm>
              <a:prstGeom prst="rect">
                <a:avLst/>
              </a:prstGeom>
              <a:blipFill rotWithShape="1">
                <a:blip r:embed="rId8"/>
                <a:stretch>
                  <a:fillRect b="-242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2" name="TextBox 61"/>
              <p:cNvSpPr txBox="1"/>
              <p:nvPr/>
            </p:nvSpPr>
            <p:spPr>
              <a:xfrm>
                <a:off x="1090633" y="2351582"/>
                <a:ext cx="37561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𝑂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0633" y="2351582"/>
                <a:ext cx="375616" cy="338554"/>
              </a:xfrm>
              <a:prstGeom prst="rect">
                <a:avLst/>
              </a:prstGeom>
              <a:blipFill rotWithShape="1">
                <a:blip r:embed="rId9"/>
                <a:stretch>
                  <a:fillRect t="-5455" r="-11290" b="-23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3" name="Прямоугольник 62"/>
              <p:cNvSpPr/>
              <p:nvPr/>
            </p:nvSpPr>
            <p:spPr>
              <a:xfrm>
                <a:off x="5796136" y="1086519"/>
                <a:ext cx="1653786" cy="4051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/>
                            </a:rPr>
                            <m:t>𝑂𝐵</m:t>
                          </m:r>
                        </m:e>
                      </m:acc>
                      <m:r>
                        <a:rPr lang="en-US" b="0" i="1" smtClean="0">
                          <a:latin typeface="Cambria Math"/>
                        </a:rPr>
                        <m:t> {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;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;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63" name="Прямоугольник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1086519"/>
                <a:ext cx="1653786" cy="405111"/>
              </a:xfrm>
              <a:prstGeom prst="rect">
                <a:avLst/>
              </a:prstGeom>
              <a:blipFill rotWithShape="1">
                <a:blip r:embed="rId10"/>
                <a:stretch>
                  <a:fillRect r="-2214" b="-223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4" name="Прямоугольник 63"/>
              <p:cNvSpPr/>
              <p:nvPr/>
            </p:nvSpPr>
            <p:spPr>
              <a:xfrm>
                <a:off x="5796136" y="627534"/>
                <a:ext cx="1653786" cy="4051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/>
                            </a:rPr>
                            <m:t>𝑂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</m:e>
                      </m:acc>
                      <m:r>
                        <a:rPr lang="en-US" b="0" i="1" smtClean="0">
                          <a:latin typeface="Cambria Math"/>
                        </a:rPr>
                        <m:t> {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;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;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64" name="Прямоугольник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627534"/>
                <a:ext cx="1653786" cy="405111"/>
              </a:xfrm>
              <a:prstGeom prst="rect">
                <a:avLst/>
              </a:prstGeom>
              <a:blipFill rotWithShape="1">
                <a:blip r:embed="rId11"/>
                <a:stretch>
                  <a:fillRect r="-738" b="-242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5" name="Прямоугольник 64"/>
              <p:cNvSpPr/>
              <p:nvPr/>
            </p:nvSpPr>
            <p:spPr>
              <a:xfrm>
                <a:off x="5796136" y="2139702"/>
                <a:ext cx="3127972" cy="4051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𝑨𝑩</m:t>
                          </m:r>
                        </m:e>
                      </m:acc>
                      <m:r>
                        <a:rPr lang="en-US" b="0" i="1" smtClean="0">
                          <a:latin typeface="Cambria Math"/>
                        </a:rPr>
                        <m:t> {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;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;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65" name="Прямоугольник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2139702"/>
                <a:ext cx="3127972" cy="405111"/>
              </a:xfrm>
              <a:prstGeom prst="rect">
                <a:avLst/>
              </a:prstGeom>
              <a:blipFill rotWithShape="1">
                <a:blip r:embed="rId12"/>
                <a:stretch>
                  <a:fillRect r="-1170" b="-242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7092" y="3776431"/>
            <a:ext cx="8340725" cy="9671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" name="Прямоугольник 66"/>
          <p:cNvSpPr/>
          <p:nvPr/>
        </p:nvSpPr>
        <p:spPr>
          <a:xfrm>
            <a:off x="672648" y="3844509"/>
            <a:ext cx="77843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аждая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координата вектора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равна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разности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соответствующих координат его конца 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начала.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35994" y="879790"/>
            <a:ext cx="936104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3877320" y="3084025"/>
            <a:ext cx="936104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6338866" y="2208190"/>
            <a:ext cx="720000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7128932" y="2208190"/>
            <a:ext cx="756000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7949233" y="2208190"/>
            <a:ext cx="720000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3582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7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49" grpId="0" animBg="1"/>
      <p:bldP spid="50" grpId="0" animBg="1"/>
      <p:bldP spid="29" grpId="0" animBg="1"/>
      <p:bldP spid="58" grpId="0" animBg="1"/>
      <p:bldP spid="59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7" grpId="0"/>
      <p:bldP spid="5" grpId="0" animBg="1"/>
      <p:bldP spid="27" grpId="0" animBg="1"/>
      <p:bldP spid="30" grpId="0" animBg="1"/>
      <p:bldP spid="31" grpId="0" animBg="1"/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15" name="Прямоугольник 14"/>
              <p:cNvSpPr/>
              <p:nvPr/>
            </p:nvSpPr>
            <p:spPr>
              <a:xfrm>
                <a:off x="251520" y="4433357"/>
                <a:ext cx="1528495" cy="4051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i="1" dirty="0" smtClean="0">
                              <a:latin typeface="Cambria Math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n-US" i="1" dirty="0">
                              <a:latin typeface="Cambria Math"/>
                              <a:cs typeface="Times New Roman" pitchFamily="18" charset="0"/>
                            </a:rPr>
                            <m:t>𝑂</m:t>
                          </m:r>
                          <m:r>
                            <a:rPr lang="en-US" b="0" i="1" dirty="0" smtClean="0">
                              <a:latin typeface="Cambria Math"/>
                              <a:cs typeface="Times New Roman" pitchFamily="18" charset="0"/>
                            </a:rPr>
                            <m:t>𝐶</m:t>
                          </m:r>
                        </m:e>
                      </m:acc>
                      <m:r>
                        <a:rPr lang="en-US" b="0" i="0" dirty="0" smtClean="0">
                          <a:latin typeface="Cambria Math"/>
                          <a:cs typeface="Times New Roman" pitchFamily="18" charset="0"/>
                        </a:rPr>
                        <m:t> {</m:t>
                      </m:r>
                      <m:r>
                        <a:rPr lang="en-US" i="1" dirty="0">
                          <a:latin typeface="Cambria Math"/>
                          <a:cs typeface="Times New Roman" pitchFamily="18" charset="0"/>
                        </a:rPr>
                        <m:t>−8;0;5</m:t>
                      </m:r>
                      <m:r>
                        <a:rPr lang="en-US" b="0" i="0" dirty="0" smtClean="0">
                          <a:latin typeface="Cambria Math"/>
                          <a:cs typeface="Times New Roman" pitchFamily="18" charset="0"/>
                        </a:rPr>
                        <m:t>}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4433357"/>
                <a:ext cx="1528495" cy="405111"/>
              </a:xfrm>
              <a:prstGeom prst="rect">
                <a:avLst/>
              </a:prstGeom>
              <a:blipFill rotWithShape="1">
                <a:blip r:embed="rId2"/>
                <a:stretch>
                  <a:fillRect r="-2789" b="-223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Прямоугольник 28"/>
          <p:cNvSpPr/>
          <p:nvPr/>
        </p:nvSpPr>
        <p:spPr>
          <a:xfrm>
            <a:off x="782647" y="4518292"/>
            <a:ext cx="746090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6691345" y="4796379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Прямоугольник 4"/>
              <p:cNvSpPr/>
              <p:nvPr/>
            </p:nvSpPr>
            <p:spPr>
              <a:xfrm>
                <a:off x="251520" y="233183"/>
                <a:ext cx="8640960" cy="9587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b="1" dirty="0" smtClean="0">
                    <a:latin typeface="Times New Roman" pitchFamily="18" charset="0"/>
                    <a:cs typeface="Times New Roman" pitchFamily="18" charset="0"/>
                  </a:rPr>
                  <a:t>Задача.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 По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координатам точек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cs typeface="Times New Roman" pitchFamily="18" charset="0"/>
                      </a:rPr>
                      <m:t>𝐴</m:t>
                    </m:r>
                    <m:r>
                      <a:rPr lang="en-US" b="0" i="1" dirty="0" smtClean="0">
                        <a:latin typeface="Cambria Math"/>
                        <a:cs typeface="Times New Roman" pitchFamily="18" charset="0"/>
                      </a:rPr>
                      <m:t>(2;−3;0)</m:t>
                    </m:r>
                  </m:oMath>
                </a14:m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cs typeface="Times New Roman" pitchFamily="18" charset="0"/>
                      </a:rPr>
                      <m:t>𝐵</m:t>
                    </m:r>
                    <m:r>
                      <a:rPr lang="en-US" b="0" i="1" dirty="0" smtClean="0">
                        <a:latin typeface="Cambria Math"/>
                        <a:cs typeface="Times New Roman" pitchFamily="18" charset="0"/>
                      </a:rPr>
                      <m:t>(7;−12;18)</m:t>
                    </m:r>
                  </m:oMath>
                </a14:m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и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cs typeface="Times New Roman" pitchFamily="18" charset="0"/>
                      </a:rPr>
                      <m:t>𝐶</m:t>
                    </m:r>
                    <m:d>
                      <m:dPr>
                        <m:ctrlPr>
                          <a:rPr lang="en-US" b="0" i="1" dirty="0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/>
                            <a:cs typeface="Times New Roman" pitchFamily="18" charset="0"/>
                          </a:rPr>
                          <m:t>−8;0;5</m:t>
                        </m:r>
                      </m:e>
                    </m:d>
                  </m:oMath>
                </a14:m>
                <a:endParaRPr lang="ru-RU" b="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определить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координаты векторов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 dirty="0" smtClean="0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/>
                            <a:cs typeface="Times New Roman" pitchFamily="18" charset="0"/>
                          </a:rPr>
                          <m:t>𝑂𝐴</m:t>
                        </m:r>
                      </m:e>
                    </m:acc>
                  </m:oMath>
                </a14:m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 dirty="0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𝑂</m:t>
                        </m:r>
                        <m:r>
                          <a:rPr lang="en-US" b="0" i="1" dirty="0" smtClean="0">
                            <a:latin typeface="Cambria Math"/>
                            <a:cs typeface="Times New Roman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 dirty="0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𝑂</m:t>
                        </m:r>
                        <m:r>
                          <a:rPr lang="en-US" b="0" i="1" dirty="0" smtClean="0">
                            <a:latin typeface="Cambria Math"/>
                            <a:cs typeface="Times New Roman" pitchFamily="18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 dirty="0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𝐴</m:t>
                        </m:r>
                        <m:r>
                          <a:rPr lang="en-US" b="0" i="1" dirty="0" smtClean="0">
                            <a:latin typeface="Cambria Math"/>
                            <a:cs typeface="Times New Roman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 dirty="0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/>
                            <a:cs typeface="Times New Roman" pitchFamily="18" charset="0"/>
                          </a:rPr>
                          <m:t>𝐵𝐶</m:t>
                        </m:r>
                      </m:e>
                    </m:acc>
                  </m:oMath>
                </a14:m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 и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 dirty="0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𝐴</m:t>
                        </m:r>
                        <m:r>
                          <a:rPr lang="en-US" b="0" i="1" dirty="0" smtClean="0">
                            <a:latin typeface="Cambria Math"/>
                            <a:cs typeface="Times New Roman" pitchFamily="18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,</a:t>
                </a:r>
              </a:p>
              <a:p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если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точка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cs typeface="Times New Roman" pitchFamily="18" charset="0"/>
                      </a:rPr>
                      <m:t>𝑂</m:t>
                    </m:r>
                  </m:oMath>
                </a14:m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— точка начала координат.</a:t>
                </a:r>
              </a:p>
            </p:txBody>
          </p:sp>
        </mc:Choice>
        <mc:Fallback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33183"/>
                <a:ext cx="8640960" cy="958789"/>
              </a:xfrm>
              <a:prstGeom prst="rect">
                <a:avLst/>
              </a:prstGeom>
              <a:blipFill rotWithShape="1">
                <a:blip r:embed="rId4"/>
                <a:stretch>
                  <a:fillRect l="-564" t="-3165" b="-88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Прямоугольник 5"/>
          <p:cNvSpPr/>
          <p:nvPr/>
        </p:nvSpPr>
        <p:spPr>
          <a:xfrm>
            <a:off x="251520" y="1191972"/>
            <a:ext cx="1149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Решение.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Прямоугольник 6"/>
              <p:cNvSpPr/>
              <p:nvPr/>
            </p:nvSpPr>
            <p:spPr>
              <a:xfrm>
                <a:off x="2219977" y="1588850"/>
                <a:ext cx="470404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cs typeface="Times New Roman" pitchFamily="18" charset="0"/>
                      </a:rPr>
                      <m:t>𝐴</m:t>
                    </m:r>
                    <m:d>
                      <m:dPr>
                        <m:ctrlP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2;−3;0</m:t>
                        </m:r>
                      </m:e>
                    </m:d>
                    <m:r>
                      <a:rPr lang="ru-RU" b="0" i="1" dirty="0" smtClean="0">
                        <a:latin typeface="Cambria Math"/>
                        <a:cs typeface="Times New Roman" pitchFamily="18" charset="0"/>
                      </a:rPr>
                      <m:t>         </m:t>
                    </m:r>
                    <m:r>
                      <a:rPr lang="en-US" i="1" dirty="0">
                        <a:latin typeface="Cambria Math"/>
                        <a:cs typeface="Times New Roman" pitchFamily="18" charset="0"/>
                      </a:rPr>
                      <m:t>𝐵</m:t>
                    </m:r>
                    <m:r>
                      <a:rPr lang="en-US" i="1" dirty="0">
                        <a:latin typeface="Cambria Math"/>
                        <a:cs typeface="Times New Roman" pitchFamily="18" charset="0"/>
                      </a:rPr>
                      <m:t>(7;−12;18)</m:t>
                    </m:r>
                  </m:oMath>
                </a14:m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14:m>
                  <m:oMath xmlns:m="http://schemas.openxmlformats.org/officeDocument/2006/math">
                    <m:r>
                      <a:rPr lang="ru-RU" b="0" i="0" dirty="0" smtClean="0">
                        <a:latin typeface="Cambria Math"/>
                        <a:cs typeface="Times New Roman" pitchFamily="18" charset="0"/>
                      </a:rPr>
                      <m:t>         </m:t>
                    </m:r>
                    <m:r>
                      <a:rPr lang="en-US" b="0" i="1" dirty="0" smtClean="0">
                        <a:latin typeface="Cambria Math"/>
                        <a:cs typeface="Times New Roman" pitchFamily="18" charset="0"/>
                      </a:rPr>
                      <m:t>𝐶</m:t>
                    </m:r>
                    <m:d>
                      <m:dPr>
                        <m:ctrlP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−8;0;5</m:t>
                        </m:r>
                      </m:e>
                    </m:d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9977" y="1588850"/>
                <a:ext cx="4704045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10000" r="-1943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Прямоугольник 7"/>
              <p:cNvSpPr/>
              <p:nvPr/>
            </p:nvSpPr>
            <p:spPr>
              <a:xfrm>
                <a:off x="251520" y="2067694"/>
                <a:ext cx="2994089" cy="4047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 dirty="0" smtClean="0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𝑂𝐴</m:t>
                        </m:r>
                      </m:e>
                    </m:acc>
                    <m:r>
                      <a:rPr lang="ru-RU" b="0" i="1" dirty="0" smtClean="0">
                        <a:latin typeface="Cambria Math"/>
                        <a:cs typeface="Times New Roman" pitchFamily="18" charset="0"/>
                      </a:rPr>
                      <m:t>−</m:t>
                    </m:r>
                  </m:oMath>
                </a14:m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 радиус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-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вектор точки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𝐴</m:t>
                    </m:r>
                  </m:oMath>
                </a14:m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067694"/>
                <a:ext cx="2994089" cy="404791"/>
              </a:xfrm>
              <a:prstGeom prst="rect">
                <a:avLst/>
              </a:prstGeom>
              <a:blipFill rotWithShape="1">
                <a:blip r:embed="rId6"/>
                <a:stretch>
                  <a:fillRect r="-3055" b="-223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Прямоугольник 8"/>
              <p:cNvSpPr/>
              <p:nvPr/>
            </p:nvSpPr>
            <p:spPr>
              <a:xfrm>
                <a:off x="251520" y="2499742"/>
                <a:ext cx="1528624" cy="4051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i="1" dirty="0" smtClean="0">
                              <a:latin typeface="Cambria Math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n-US" i="1" dirty="0">
                              <a:latin typeface="Cambria Math"/>
                              <a:cs typeface="Times New Roman" pitchFamily="18" charset="0"/>
                            </a:rPr>
                            <m:t>𝑂𝐴</m:t>
                          </m:r>
                        </m:e>
                      </m:acc>
                      <m:r>
                        <a:rPr lang="en-US" b="0" i="0" dirty="0" smtClean="0">
                          <a:latin typeface="Cambria Math"/>
                          <a:cs typeface="Times New Roman" pitchFamily="18" charset="0"/>
                        </a:rPr>
                        <m:t> {</m:t>
                      </m:r>
                      <m:r>
                        <a:rPr lang="en-US" i="1" dirty="0">
                          <a:latin typeface="Cambria Math"/>
                          <a:cs typeface="Times New Roman" pitchFamily="18" charset="0"/>
                        </a:rPr>
                        <m:t>2;−3;0</m:t>
                      </m:r>
                      <m:r>
                        <a:rPr lang="en-US" b="0" i="0" dirty="0" smtClean="0">
                          <a:latin typeface="Cambria Math"/>
                          <a:cs typeface="Times New Roman" pitchFamily="18" charset="0"/>
                        </a:rPr>
                        <m:t>}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499742"/>
                <a:ext cx="1528624" cy="405111"/>
              </a:xfrm>
              <a:prstGeom prst="rect">
                <a:avLst/>
              </a:prstGeom>
              <a:blipFill rotWithShape="1">
                <a:blip r:embed="rId7"/>
                <a:stretch>
                  <a:fillRect r="-2789" b="-223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" name="Прямоугольник 9"/>
              <p:cNvSpPr/>
              <p:nvPr/>
            </p:nvSpPr>
            <p:spPr>
              <a:xfrm>
                <a:off x="251520" y="3030735"/>
                <a:ext cx="2995628" cy="4047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 dirty="0" smtClean="0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𝑂</m:t>
                        </m:r>
                        <m:r>
                          <a:rPr lang="en-US" b="0" i="1" dirty="0" smtClean="0">
                            <a:latin typeface="Cambria Math"/>
                            <a:cs typeface="Times New Roman" pitchFamily="18" charset="0"/>
                          </a:rPr>
                          <m:t>𝐵</m:t>
                        </m:r>
                      </m:e>
                    </m:acc>
                    <m:r>
                      <a:rPr lang="ru-RU" b="0" i="1" dirty="0" smtClean="0">
                        <a:latin typeface="Cambria Math"/>
                        <a:cs typeface="Times New Roman" pitchFamily="18" charset="0"/>
                      </a:rPr>
                      <m:t>−</m:t>
                    </m:r>
                  </m:oMath>
                </a14:m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 радиус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-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вектор точки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𝐵</m:t>
                    </m:r>
                  </m:oMath>
                </a14:m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030735"/>
                <a:ext cx="2995628" cy="404791"/>
              </a:xfrm>
              <a:prstGeom prst="rect">
                <a:avLst/>
              </a:prstGeom>
              <a:blipFill rotWithShape="1">
                <a:blip r:embed="rId8"/>
                <a:stretch>
                  <a:fillRect r="-3455" b="-223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1" name="Прямоугольник 10"/>
              <p:cNvSpPr/>
              <p:nvPr/>
            </p:nvSpPr>
            <p:spPr>
              <a:xfrm>
                <a:off x="251520" y="3462783"/>
                <a:ext cx="1795492" cy="4051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i="1" dirty="0" smtClean="0">
                              <a:latin typeface="Cambria Math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n-US" i="1" dirty="0">
                              <a:latin typeface="Cambria Math"/>
                              <a:cs typeface="Times New Roman" pitchFamily="18" charset="0"/>
                            </a:rPr>
                            <m:t>𝑂</m:t>
                          </m:r>
                          <m:r>
                            <a:rPr lang="en-US" b="0" i="1" dirty="0" smtClean="0">
                              <a:latin typeface="Cambria Math"/>
                              <a:cs typeface="Times New Roman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b="0" i="0" dirty="0" smtClean="0">
                          <a:latin typeface="Cambria Math"/>
                          <a:cs typeface="Times New Roman" pitchFamily="18" charset="0"/>
                        </a:rPr>
                        <m:t> {</m:t>
                      </m:r>
                      <m:r>
                        <a:rPr lang="en-US" i="1" dirty="0">
                          <a:latin typeface="Cambria Math"/>
                          <a:cs typeface="Times New Roman" pitchFamily="18" charset="0"/>
                        </a:rPr>
                        <m:t>7;−12;18</m:t>
                      </m:r>
                      <m:r>
                        <a:rPr lang="en-US" b="0" i="0" dirty="0" smtClean="0">
                          <a:latin typeface="Cambria Math"/>
                          <a:cs typeface="Times New Roman" pitchFamily="18" charset="0"/>
                        </a:rPr>
                        <m:t>}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462783"/>
                <a:ext cx="1795492" cy="405111"/>
              </a:xfrm>
              <a:prstGeom prst="rect">
                <a:avLst/>
              </a:prstGeom>
              <a:blipFill rotWithShape="1">
                <a:blip r:embed="rId9"/>
                <a:stretch>
                  <a:fillRect r="-2034" b="-242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4" name="Прямоугольник 13"/>
              <p:cNvSpPr/>
              <p:nvPr/>
            </p:nvSpPr>
            <p:spPr>
              <a:xfrm>
                <a:off x="251520" y="4001309"/>
                <a:ext cx="2995628" cy="4047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 dirty="0" smtClean="0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𝑂</m:t>
                        </m:r>
                        <m:r>
                          <a:rPr lang="en-US" b="0" i="1" dirty="0" smtClean="0">
                            <a:latin typeface="Cambria Math"/>
                            <a:cs typeface="Times New Roman" pitchFamily="18" charset="0"/>
                          </a:rPr>
                          <m:t>𝐶</m:t>
                        </m:r>
                      </m:e>
                    </m:acc>
                    <m:r>
                      <a:rPr lang="ru-RU" b="0" i="1" dirty="0" smtClean="0">
                        <a:latin typeface="Cambria Math"/>
                        <a:cs typeface="Times New Roman" pitchFamily="18" charset="0"/>
                      </a:rPr>
                      <m:t>−</m:t>
                    </m:r>
                  </m:oMath>
                </a14:m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 радиус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-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вектор точки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𝐶</m:t>
                    </m:r>
                  </m:oMath>
                </a14:m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4001309"/>
                <a:ext cx="2995628" cy="404791"/>
              </a:xfrm>
              <a:prstGeom prst="rect">
                <a:avLst/>
              </a:prstGeom>
              <a:blipFill rotWithShape="1">
                <a:blip r:embed="rId10"/>
                <a:stretch>
                  <a:fillRect r="-2846" b="-223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Прямоугольник 26"/>
          <p:cNvSpPr/>
          <p:nvPr/>
        </p:nvSpPr>
        <p:spPr>
          <a:xfrm>
            <a:off x="790737" y="2559267"/>
            <a:ext cx="738000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794552" y="3507854"/>
            <a:ext cx="1000800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683568" y="2133931"/>
            <a:ext cx="2448272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70678" y="3063853"/>
            <a:ext cx="2533170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651479" y="4034427"/>
            <a:ext cx="2533170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6" name="Прямоугольник 25"/>
              <p:cNvSpPr/>
              <p:nvPr/>
            </p:nvSpPr>
            <p:spPr>
              <a:xfrm>
                <a:off x="5890968" y="1582605"/>
                <a:ext cx="99418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/>
                          <a:cs typeface="Times New Roman" pitchFamily="18" charset="0"/>
                        </a:rPr>
                        <m:t>−8;0;5</m:t>
                      </m:r>
                    </m:oMath>
                  </m:oMathPara>
                </a14:m>
                <a:endParaRPr lang="ru-RU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26" name="Прямоугольник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0968" y="1582605"/>
                <a:ext cx="994183" cy="369332"/>
              </a:xfrm>
              <a:prstGeom prst="rect">
                <a:avLst/>
              </a:prstGeom>
              <a:blipFill rotWithShape="1">
                <a:blip r:embed="rId11"/>
                <a:stretch>
                  <a:fillRect t="-8333" r="-7975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4" name="Прямоугольник 23"/>
              <p:cNvSpPr/>
              <p:nvPr/>
            </p:nvSpPr>
            <p:spPr>
              <a:xfrm>
                <a:off x="2414138" y="1593051"/>
                <a:ext cx="99418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/>
                          <a:cs typeface="Times New Roman" pitchFamily="18" charset="0"/>
                        </a:rPr>
                        <m:t>2;−3;0</m:t>
                      </m:r>
                    </m:oMath>
                  </m:oMathPara>
                </a14:m>
                <a:endParaRPr lang="ru-RU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4138" y="1593051"/>
                <a:ext cx="994183" cy="369332"/>
              </a:xfrm>
              <a:prstGeom prst="rect">
                <a:avLst/>
              </a:prstGeom>
              <a:blipFill rotWithShape="1">
                <a:blip r:embed="rId12"/>
                <a:stretch>
                  <a:fillRect t="-8197" r="-7975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5" name="Прямоугольник 24"/>
              <p:cNvSpPr/>
              <p:nvPr/>
            </p:nvSpPr>
            <p:spPr>
              <a:xfrm>
                <a:off x="3957568" y="1618135"/>
                <a:ext cx="125066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/>
                          <a:cs typeface="Times New Roman" pitchFamily="18" charset="0"/>
                        </a:rPr>
                        <m:t>7;−12;18</m:t>
                      </m:r>
                    </m:oMath>
                  </m:oMathPara>
                </a14:m>
                <a:endParaRPr lang="ru-RU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25" name="Прямоугольник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7568" y="1618135"/>
                <a:ext cx="1250663" cy="369332"/>
              </a:xfrm>
              <a:prstGeom prst="rect">
                <a:avLst/>
              </a:prstGeom>
              <a:blipFill rotWithShape="1">
                <a:blip r:embed="rId13"/>
                <a:stretch>
                  <a:fillRect t="-8197" r="-6341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973582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08642E-6 L -0.19167 0.18334 " pathEditMode="relative" rAng="0" ptsTypes="AA">
                                      <p:cBhvr>
                                        <p:cTn id="6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83" y="9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08642E-6 L -0.35972 0.36513 " pathEditMode="relative" rAng="0" ptsTypes="AA">
                                      <p:cBhvr>
                                        <p:cTn id="85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86" y="1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750"/>
                            </p:stCondLst>
                            <p:childTnLst>
                              <p:par>
                                <p:cTn id="87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08642E-6 L -0.57205 0.56111 " pathEditMode="relative" rAng="0" ptsTypes="AA">
                                      <p:cBhvr>
                                        <p:cTn id="103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11" y="2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9" grpId="0" animBg="1"/>
      <p:bldP spid="6" grpId="0"/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  <p:bldP spid="27" grpId="0" animBg="1"/>
      <p:bldP spid="28" grpId="0" animBg="1"/>
      <p:bldP spid="20" grpId="0" animBg="1"/>
      <p:bldP spid="21" grpId="0" animBg="1"/>
      <p:bldP spid="22" grpId="0" animBg="1"/>
      <p:bldP spid="26" grpId="0" animBg="1"/>
      <p:bldP spid="26" grpId="1" animBg="1"/>
      <p:bldP spid="26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5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18" name="Прямоугольник 17"/>
              <p:cNvSpPr/>
              <p:nvPr/>
            </p:nvSpPr>
            <p:spPr>
              <a:xfrm>
                <a:off x="4788024" y="2067693"/>
                <a:ext cx="3432991" cy="4051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i="1" dirty="0" smtClean="0">
                              <a:latin typeface="Cambria Math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n-US" b="0" i="1" dirty="0" smtClean="0">
                              <a:latin typeface="Cambria Math"/>
                              <a:cs typeface="Times New Roman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US" b="0" i="1" dirty="0" smtClean="0">
                          <a:latin typeface="Cambria Math"/>
                          <a:cs typeface="Times New Roman" pitchFamily="18" charset="0"/>
                        </a:rPr>
                        <m:t> {7−2;−12−</m:t>
                      </m:r>
                      <m:d>
                        <m:dPr>
                          <m:ctrlPr>
                            <a:rPr lang="en-US" b="0" i="1" dirty="0" smtClean="0"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/>
                              <a:cs typeface="Times New Roman" pitchFamily="18" charset="0"/>
                            </a:rPr>
                            <m:t>−3</m:t>
                          </m:r>
                        </m:e>
                      </m:d>
                      <m:r>
                        <a:rPr lang="ru-RU" i="1" dirty="0">
                          <a:latin typeface="Cambria Math"/>
                          <a:cs typeface="Times New Roman" pitchFamily="18" charset="0"/>
                        </a:rPr>
                        <m:t>;18−0</m:t>
                      </m:r>
                      <m:r>
                        <a:rPr lang="en-US" b="0" i="1" dirty="0" smtClean="0">
                          <a:latin typeface="Cambria Math"/>
                          <a:cs typeface="Times New Roman" pitchFamily="18" charset="0"/>
                        </a:rPr>
                        <m:t>}</m:t>
                      </m:r>
                    </m:oMath>
                  </m:oMathPara>
                </a14:m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2067693"/>
                <a:ext cx="3432991" cy="405111"/>
              </a:xfrm>
              <a:prstGeom prst="rect">
                <a:avLst/>
              </a:prstGeom>
              <a:blipFill rotWithShape="1">
                <a:blip r:embed="rId2"/>
                <a:stretch>
                  <a:fillRect b="-223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Группа 1"/>
          <p:cNvGrpSpPr/>
          <p:nvPr/>
        </p:nvGrpSpPr>
        <p:grpSpPr>
          <a:xfrm>
            <a:off x="6691345" y="4796379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Прямоугольник 4"/>
              <p:cNvSpPr/>
              <p:nvPr/>
            </p:nvSpPr>
            <p:spPr>
              <a:xfrm>
                <a:off x="251520" y="233183"/>
                <a:ext cx="8640960" cy="9587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b="1" dirty="0" smtClean="0">
                    <a:latin typeface="Times New Roman" pitchFamily="18" charset="0"/>
                    <a:cs typeface="Times New Roman" pitchFamily="18" charset="0"/>
                  </a:rPr>
                  <a:t>Задача.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 По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координатам точек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cs typeface="Times New Roman" pitchFamily="18" charset="0"/>
                      </a:rPr>
                      <m:t>𝐴</m:t>
                    </m:r>
                    <m:r>
                      <a:rPr lang="en-US" b="0" i="1" dirty="0" smtClean="0">
                        <a:latin typeface="Cambria Math"/>
                        <a:cs typeface="Times New Roman" pitchFamily="18" charset="0"/>
                      </a:rPr>
                      <m:t>(2;−3;0)</m:t>
                    </m:r>
                  </m:oMath>
                </a14:m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cs typeface="Times New Roman" pitchFamily="18" charset="0"/>
                      </a:rPr>
                      <m:t>𝐵</m:t>
                    </m:r>
                    <m:r>
                      <a:rPr lang="en-US" b="0" i="1" dirty="0" smtClean="0">
                        <a:latin typeface="Cambria Math"/>
                        <a:cs typeface="Times New Roman" pitchFamily="18" charset="0"/>
                      </a:rPr>
                      <m:t>(7;−12;18)</m:t>
                    </m:r>
                  </m:oMath>
                </a14:m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и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cs typeface="Times New Roman" pitchFamily="18" charset="0"/>
                      </a:rPr>
                      <m:t>𝐶</m:t>
                    </m:r>
                    <m:d>
                      <m:dPr>
                        <m:ctrlPr>
                          <a:rPr lang="en-US" b="0" i="1" dirty="0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/>
                            <a:cs typeface="Times New Roman" pitchFamily="18" charset="0"/>
                          </a:rPr>
                          <m:t>−8;0;5</m:t>
                        </m:r>
                      </m:e>
                    </m:d>
                  </m:oMath>
                </a14:m>
                <a:endParaRPr lang="ru-RU" b="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определить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координаты векторов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 dirty="0" smtClean="0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/>
                            <a:cs typeface="Times New Roman" pitchFamily="18" charset="0"/>
                          </a:rPr>
                          <m:t>𝑂𝐴</m:t>
                        </m:r>
                      </m:e>
                    </m:acc>
                  </m:oMath>
                </a14:m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 dirty="0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𝑂</m:t>
                        </m:r>
                        <m:r>
                          <a:rPr lang="en-US" b="0" i="1" dirty="0" smtClean="0">
                            <a:latin typeface="Cambria Math"/>
                            <a:cs typeface="Times New Roman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 dirty="0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𝑂</m:t>
                        </m:r>
                        <m:r>
                          <a:rPr lang="en-US" b="0" i="1" dirty="0" smtClean="0">
                            <a:latin typeface="Cambria Math"/>
                            <a:cs typeface="Times New Roman" pitchFamily="18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 dirty="0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𝐴</m:t>
                        </m:r>
                        <m:r>
                          <a:rPr lang="en-US" b="0" i="1" dirty="0" smtClean="0">
                            <a:latin typeface="Cambria Math"/>
                            <a:cs typeface="Times New Roman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 dirty="0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/>
                            <a:cs typeface="Times New Roman" pitchFamily="18" charset="0"/>
                          </a:rPr>
                          <m:t>𝐵𝐶</m:t>
                        </m:r>
                      </m:e>
                    </m:acc>
                  </m:oMath>
                </a14:m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 и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 dirty="0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𝐴</m:t>
                        </m:r>
                        <m:r>
                          <a:rPr lang="en-US" b="0" i="1" dirty="0" smtClean="0">
                            <a:latin typeface="Cambria Math"/>
                            <a:cs typeface="Times New Roman" pitchFamily="18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,</a:t>
                </a:r>
              </a:p>
              <a:p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если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точка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cs typeface="Times New Roman" pitchFamily="18" charset="0"/>
                      </a:rPr>
                      <m:t>𝑂</m:t>
                    </m:r>
                  </m:oMath>
                </a14:m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— точка начала координат.</a:t>
                </a:r>
              </a:p>
            </p:txBody>
          </p:sp>
        </mc:Choice>
        <mc:Fallback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33183"/>
                <a:ext cx="8640960" cy="958789"/>
              </a:xfrm>
              <a:prstGeom prst="rect">
                <a:avLst/>
              </a:prstGeom>
              <a:blipFill rotWithShape="1">
                <a:blip r:embed="rId4"/>
                <a:stretch>
                  <a:fillRect l="-564" t="-3165" b="-88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Прямоугольник 5"/>
          <p:cNvSpPr/>
          <p:nvPr/>
        </p:nvSpPr>
        <p:spPr>
          <a:xfrm>
            <a:off x="251520" y="1191972"/>
            <a:ext cx="1149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Решение.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Прямоугольник 6"/>
              <p:cNvSpPr/>
              <p:nvPr/>
            </p:nvSpPr>
            <p:spPr>
              <a:xfrm>
                <a:off x="2219977" y="1588850"/>
                <a:ext cx="470404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cs typeface="Times New Roman" pitchFamily="18" charset="0"/>
                      </a:rPr>
                      <m:t>𝐴</m:t>
                    </m:r>
                    <m:d>
                      <m:dPr>
                        <m:ctrlP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2;−3;0</m:t>
                        </m:r>
                      </m:e>
                    </m:d>
                    <m:r>
                      <a:rPr lang="ru-RU" b="0" i="1" dirty="0" smtClean="0">
                        <a:latin typeface="Cambria Math"/>
                        <a:cs typeface="Times New Roman" pitchFamily="18" charset="0"/>
                      </a:rPr>
                      <m:t>         </m:t>
                    </m:r>
                    <m:r>
                      <a:rPr lang="en-US" i="1" dirty="0">
                        <a:latin typeface="Cambria Math"/>
                        <a:cs typeface="Times New Roman" pitchFamily="18" charset="0"/>
                      </a:rPr>
                      <m:t>𝐵</m:t>
                    </m:r>
                    <m:r>
                      <a:rPr lang="en-US" i="1" dirty="0">
                        <a:latin typeface="Cambria Math"/>
                        <a:cs typeface="Times New Roman" pitchFamily="18" charset="0"/>
                      </a:rPr>
                      <m:t>(7;−12;18)</m:t>
                    </m:r>
                  </m:oMath>
                </a14:m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14:m>
                  <m:oMath xmlns:m="http://schemas.openxmlformats.org/officeDocument/2006/math">
                    <m:r>
                      <a:rPr lang="ru-RU" b="0" i="0" dirty="0" smtClean="0">
                        <a:latin typeface="Cambria Math"/>
                        <a:cs typeface="Times New Roman" pitchFamily="18" charset="0"/>
                      </a:rPr>
                      <m:t>         </m:t>
                    </m:r>
                    <m:r>
                      <a:rPr lang="en-US" b="0" i="1" dirty="0" smtClean="0">
                        <a:latin typeface="Cambria Math"/>
                        <a:cs typeface="Times New Roman" pitchFamily="18" charset="0"/>
                      </a:rPr>
                      <m:t>𝐶</m:t>
                    </m:r>
                    <m:d>
                      <m:dPr>
                        <m:ctrlP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−8;0;5</m:t>
                        </m:r>
                      </m:e>
                    </m:d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9977" y="1588850"/>
                <a:ext cx="4704045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10000" r="-1943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Прямоугольник 7"/>
              <p:cNvSpPr/>
              <p:nvPr/>
            </p:nvSpPr>
            <p:spPr>
              <a:xfrm>
                <a:off x="251520" y="2067694"/>
                <a:ext cx="2994089" cy="4047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 dirty="0" smtClean="0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𝑂𝐴</m:t>
                        </m:r>
                      </m:e>
                    </m:acc>
                    <m:r>
                      <a:rPr lang="ru-RU" b="0" i="1" dirty="0" smtClean="0">
                        <a:latin typeface="Cambria Math"/>
                        <a:cs typeface="Times New Roman" pitchFamily="18" charset="0"/>
                      </a:rPr>
                      <m:t>−</m:t>
                    </m:r>
                  </m:oMath>
                </a14:m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 радиус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-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вектор точки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𝐴</m:t>
                    </m:r>
                  </m:oMath>
                </a14:m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067694"/>
                <a:ext cx="2994089" cy="404791"/>
              </a:xfrm>
              <a:prstGeom prst="rect">
                <a:avLst/>
              </a:prstGeom>
              <a:blipFill rotWithShape="1">
                <a:blip r:embed="rId6"/>
                <a:stretch>
                  <a:fillRect r="-3055" b="-223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Прямоугольник 8"/>
              <p:cNvSpPr/>
              <p:nvPr/>
            </p:nvSpPr>
            <p:spPr>
              <a:xfrm>
                <a:off x="251520" y="2499742"/>
                <a:ext cx="1528624" cy="4051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i="1" dirty="0" smtClean="0">
                              <a:latin typeface="Cambria Math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n-US" i="1" dirty="0">
                              <a:latin typeface="Cambria Math"/>
                              <a:cs typeface="Times New Roman" pitchFamily="18" charset="0"/>
                            </a:rPr>
                            <m:t>𝑂𝐴</m:t>
                          </m:r>
                        </m:e>
                      </m:acc>
                      <m:r>
                        <a:rPr lang="en-US" b="0" i="0" dirty="0" smtClean="0">
                          <a:latin typeface="Cambria Math"/>
                          <a:cs typeface="Times New Roman" pitchFamily="18" charset="0"/>
                        </a:rPr>
                        <m:t> {</m:t>
                      </m:r>
                      <m:r>
                        <a:rPr lang="en-US" i="1" dirty="0">
                          <a:latin typeface="Cambria Math"/>
                          <a:cs typeface="Times New Roman" pitchFamily="18" charset="0"/>
                        </a:rPr>
                        <m:t>2;−3;0</m:t>
                      </m:r>
                      <m:r>
                        <a:rPr lang="en-US" b="0" i="0" dirty="0" smtClean="0">
                          <a:latin typeface="Cambria Math"/>
                          <a:cs typeface="Times New Roman" pitchFamily="18" charset="0"/>
                        </a:rPr>
                        <m:t>}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499742"/>
                <a:ext cx="1528624" cy="405111"/>
              </a:xfrm>
              <a:prstGeom prst="rect">
                <a:avLst/>
              </a:prstGeom>
              <a:blipFill rotWithShape="1">
                <a:blip r:embed="rId7"/>
                <a:stretch>
                  <a:fillRect r="-2789" b="-223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" name="Прямоугольник 9"/>
              <p:cNvSpPr/>
              <p:nvPr/>
            </p:nvSpPr>
            <p:spPr>
              <a:xfrm>
                <a:off x="251520" y="3030735"/>
                <a:ext cx="2995628" cy="4047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 dirty="0" smtClean="0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𝑂</m:t>
                        </m:r>
                        <m:r>
                          <a:rPr lang="en-US" b="0" i="1" dirty="0" smtClean="0">
                            <a:latin typeface="Cambria Math"/>
                            <a:cs typeface="Times New Roman" pitchFamily="18" charset="0"/>
                          </a:rPr>
                          <m:t>𝐵</m:t>
                        </m:r>
                      </m:e>
                    </m:acc>
                    <m:r>
                      <a:rPr lang="ru-RU" b="0" i="1" dirty="0" smtClean="0">
                        <a:latin typeface="Cambria Math"/>
                        <a:cs typeface="Times New Roman" pitchFamily="18" charset="0"/>
                      </a:rPr>
                      <m:t>−</m:t>
                    </m:r>
                  </m:oMath>
                </a14:m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 радиус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-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вектор точки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𝐵</m:t>
                    </m:r>
                  </m:oMath>
                </a14:m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030735"/>
                <a:ext cx="2995628" cy="404791"/>
              </a:xfrm>
              <a:prstGeom prst="rect">
                <a:avLst/>
              </a:prstGeom>
              <a:blipFill rotWithShape="1">
                <a:blip r:embed="rId8"/>
                <a:stretch>
                  <a:fillRect r="-3455" b="-223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1" name="Прямоугольник 10"/>
              <p:cNvSpPr/>
              <p:nvPr/>
            </p:nvSpPr>
            <p:spPr>
              <a:xfrm>
                <a:off x="251520" y="3462783"/>
                <a:ext cx="1795492" cy="4051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i="1" dirty="0" smtClean="0">
                              <a:latin typeface="Cambria Math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n-US" i="1" dirty="0">
                              <a:latin typeface="Cambria Math"/>
                              <a:cs typeface="Times New Roman" pitchFamily="18" charset="0"/>
                            </a:rPr>
                            <m:t>𝑂</m:t>
                          </m:r>
                          <m:r>
                            <a:rPr lang="en-US" b="0" i="1" dirty="0" smtClean="0">
                              <a:latin typeface="Cambria Math"/>
                              <a:cs typeface="Times New Roman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b="0" i="0" dirty="0" smtClean="0">
                          <a:latin typeface="Cambria Math"/>
                          <a:cs typeface="Times New Roman" pitchFamily="18" charset="0"/>
                        </a:rPr>
                        <m:t> {</m:t>
                      </m:r>
                      <m:r>
                        <a:rPr lang="en-US" i="1" dirty="0">
                          <a:latin typeface="Cambria Math"/>
                          <a:cs typeface="Times New Roman" pitchFamily="18" charset="0"/>
                        </a:rPr>
                        <m:t>7;−12;18</m:t>
                      </m:r>
                      <m:r>
                        <a:rPr lang="en-US" b="0" i="0" dirty="0" smtClean="0">
                          <a:latin typeface="Cambria Math"/>
                          <a:cs typeface="Times New Roman" pitchFamily="18" charset="0"/>
                        </a:rPr>
                        <m:t>}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462783"/>
                <a:ext cx="1795492" cy="405111"/>
              </a:xfrm>
              <a:prstGeom prst="rect">
                <a:avLst/>
              </a:prstGeom>
              <a:blipFill rotWithShape="1">
                <a:blip r:embed="rId9"/>
                <a:stretch>
                  <a:fillRect r="-2034" b="-242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4" name="Прямоугольник 13"/>
              <p:cNvSpPr/>
              <p:nvPr/>
            </p:nvSpPr>
            <p:spPr>
              <a:xfrm>
                <a:off x="251520" y="4001309"/>
                <a:ext cx="2995628" cy="4047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 dirty="0" smtClean="0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𝑂</m:t>
                        </m:r>
                        <m:r>
                          <a:rPr lang="en-US" b="0" i="1" dirty="0" smtClean="0">
                            <a:latin typeface="Cambria Math"/>
                            <a:cs typeface="Times New Roman" pitchFamily="18" charset="0"/>
                          </a:rPr>
                          <m:t>𝐶</m:t>
                        </m:r>
                      </m:e>
                    </m:acc>
                    <m:r>
                      <a:rPr lang="ru-RU" b="0" i="1" dirty="0" smtClean="0">
                        <a:latin typeface="Cambria Math"/>
                        <a:cs typeface="Times New Roman" pitchFamily="18" charset="0"/>
                      </a:rPr>
                      <m:t>−</m:t>
                    </m:r>
                  </m:oMath>
                </a14:m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 радиус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-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вектор точки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𝐶</m:t>
                    </m:r>
                  </m:oMath>
                </a14:m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4001309"/>
                <a:ext cx="2995628" cy="404791"/>
              </a:xfrm>
              <a:prstGeom prst="rect">
                <a:avLst/>
              </a:prstGeom>
              <a:blipFill rotWithShape="1">
                <a:blip r:embed="rId10"/>
                <a:stretch>
                  <a:fillRect r="-2846" b="-223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5" name="Прямоугольник 14"/>
              <p:cNvSpPr/>
              <p:nvPr/>
            </p:nvSpPr>
            <p:spPr>
              <a:xfrm>
                <a:off x="251520" y="4433357"/>
                <a:ext cx="1528495" cy="4051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i="1" dirty="0" smtClean="0">
                              <a:latin typeface="Cambria Math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n-US" i="1" dirty="0">
                              <a:latin typeface="Cambria Math"/>
                              <a:cs typeface="Times New Roman" pitchFamily="18" charset="0"/>
                            </a:rPr>
                            <m:t>𝑂</m:t>
                          </m:r>
                          <m:r>
                            <a:rPr lang="en-US" b="0" i="1" dirty="0" smtClean="0">
                              <a:latin typeface="Cambria Math"/>
                              <a:cs typeface="Times New Roman" pitchFamily="18" charset="0"/>
                            </a:rPr>
                            <m:t>𝐶</m:t>
                          </m:r>
                        </m:e>
                      </m:acc>
                      <m:r>
                        <a:rPr lang="en-US" b="0" i="0" dirty="0" smtClean="0">
                          <a:latin typeface="Cambria Math"/>
                          <a:cs typeface="Times New Roman" pitchFamily="18" charset="0"/>
                        </a:rPr>
                        <m:t> {</m:t>
                      </m:r>
                      <m:r>
                        <a:rPr lang="en-US" i="1" dirty="0">
                          <a:latin typeface="Cambria Math"/>
                          <a:cs typeface="Times New Roman" pitchFamily="18" charset="0"/>
                        </a:rPr>
                        <m:t>−8;0;5</m:t>
                      </m:r>
                      <m:r>
                        <a:rPr lang="en-US" b="0" i="0" dirty="0" smtClean="0">
                          <a:latin typeface="Cambria Math"/>
                          <a:cs typeface="Times New Roman" pitchFamily="18" charset="0"/>
                        </a:rPr>
                        <m:t>}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4433357"/>
                <a:ext cx="1528495" cy="405111"/>
              </a:xfrm>
              <a:prstGeom prst="rect">
                <a:avLst/>
              </a:prstGeom>
              <a:blipFill rotWithShape="1">
                <a:blip r:embed="rId11"/>
                <a:stretch>
                  <a:fillRect r="-2789" b="-223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9" name="Прямоугольник 18"/>
              <p:cNvSpPr/>
              <p:nvPr/>
            </p:nvSpPr>
            <p:spPr>
              <a:xfrm>
                <a:off x="4788024" y="2499741"/>
                <a:ext cx="1657633" cy="4051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i="1" dirty="0" smtClean="0">
                              <a:latin typeface="Cambria Math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n-US" b="0" i="1" dirty="0" smtClean="0">
                              <a:latin typeface="Cambria Math"/>
                              <a:cs typeface="Times New Roman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US" b="0" i="0" dirty="0" smtClean="0">
                          <a:latin typeface="Cambria Math"/>
                          <a:cs typeface="Times New Roman" pitchFamily="18" charset="0"/>
                        </a:rPr>
                        <m:t> {</m:t>
                      </m:r>
                      <m:r>
                        <a:rPr lang="en-US" b="0" i="1" dirty="0" smtClean="0">
                          <a:latin typeface="Cambria Math"/>
                          <a:cs typeface="Times New Roman" pitchFamily="18" charset="0"/>
                        </a:rPr>
                        <m:t>5</m:t>
                      </m:r>
                      <m:r>
                        <a:rPr lang="en-US" i="1" dirty="0">
                          <a:latin typeface="Cambria Math"/>
                          <a:cs typeface="Times New Roman" pitchFamily="18" charset="0"/>
                        </a:rPr>
                        <m:t>;−</m:t>
                      </m:r>
                      <m:r>
                        <a:rPr lang="en-US" b="0" i="1" dirty="0" smtClean="0">
                          <a:latin typeface="Cambria Math"/>
                          <a:cs typeface="Times New Roman" pitchFamily="18" charset="0"/>
                        </a:rPr>
                        <m:t>9</m:t>
                      </m:r>
                      <m:r>
                        <a:rPr lang="en-US" i="1" dirty="0">
                          <a:latin typeface="Cambria Math"/>
                          <a:cs typeface="Times New Roman" pitchFamily="18" charset="0"/>
                        </a:rPr>
                        <m:t>;</m:t>
                      </m:r>
                      <m:r>
                        <a:rPr lang="en-US" b="0" i="1" dirty="0" smtClean="0">
                          <a:latin typeface="Cambria Math"/>
                          <a:cs typeface="Times New Roman" pitchFamily="18" charset="0"/>
                        </a:rPr>
                        <m:t>18</m:t>
                      </m:r>
                      <m:r>
                        <a:rPr lang="en-US" b="0" i="0" dirty="0" smtClean="0">
                          <a:latin typeface="Cambria Math"/>
                          <a:cs typeface="Times New Roman" pitchFamily="18" charset="0"/>
                        </a:rPr>
                        <m:t>}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2499741"/>
                <a:ext cx="1657633" cy="405111"/>
              </a:xfrm>
              <a:prstGeom prst="rect">
                <a:avLst/>
              </a:prstGeom>
              <a:blipFill rotWithShape="1">
                <a:blip r:embed="rId12"/>
                <a:stretch>
                  <a:fillRect r="-2574" b="-223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Прямоугольник 12"/>
          <p:cNvSpPr/>
          <p:nvPr/>
        </p:nvSpPr>
        <p:spPr>
          <a:xfrm>
            <a:off x="5321230" y="2195043"/>
            <a:ext cx="18687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5940152" y="2200475"/>
            <a:ext cx="432048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7236296" y="2195043"/>
            <a:ext cx="28803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5501754" y="2200475"/>
            <a:ext cx="18687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6372200" y="2195043"/>
            <a:ext cx="25080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7524328" y="2205360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6623000" y="2205360"/>
            <a:ext cx="49911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7740352" y="2212471"/>
            <a:ext cx="145208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5688627" y="2195043"/>
            <a:ext cx="155249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2" name="Прямоугольник 11"/>
              <p:cNvSpPr/>
              <p:nvPr/>
            </p:nvSpPr>
            <p:spPr>
              <a:xfrm>
                <a:off x="4018626" y="1595993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00B050"/>
                          </a:solidFill>
                          <a:latin typeface="Cambria Math"/>
                          <a:cs typeface="Times New Roman" pitchFamily="18" charset="0"/>
                        </a:rPr>
                        <m:t>7</m:t>
                      </m:r>
                    </m:oMath>
                  </m:oMathPara>
                </a14:m>
                <a:endParaRPr lang="ru-RU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8626" y="1595993"/>
                <a:ext cx="365806" cy="369332"/>
              </a:xfrm>
              <a:prstGeom prst="rect">
                <a:avLst/>
              </a:prstGeom>
              <a:blipFill rotWithShape="1">
                <a:blip r:embed="rId13"/>
                <a:stretch>
                  <a:fillRect t="-8333" r="-23333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7" name="Прямоугольник 26"/>
              <p:cNvSpPr/>
              <p:nvPr/>
            </p:nvSpPr>
            <p:spPr>
              <a:xfrm>
                <a:off x="4231586" y="1595169"/>
                <a:ext cx="66717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00B050"/>
                          </a:solidFill>
                          <a:latin typeface="Cambria Math"/>
                          <a:cs typeface="Times New Roman" pitchFamily="18" charset="0"/>
                        </a:rPr>
                        <m:t>−12</m:t>
                      </m:r>
                    </m:oMath>
                  </m:oMathPara>
                </a14:m>
                <a:endParaRPr lang="ru-RU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27" name="Прямоугольник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1586" y="1595169"/>
                <a:ext cx="667170" cy="369332"/>
              </a:xfrm>
              <a:prstGeom prst="rect">
                <a:avLst/>
              </a:prstGeom>
              <a:blipFill rotWithShape="1">
                <a:blip r:embed="rId14"/>
                <a:stretch>
                  <a:fillRect t="-8333" r="-11818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8" name="Прямоугольник 27"/>
              <p:cNvSpPr/>
              <p:nvPr/>
            </p:nvSpPr>
            <p:spPr>
              <a:xfrm>
                <a:off x="4730785" y="1597550"/>
                <a:ext cx="49404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00B050"/>
                          </a:solidFill>
                          <a:latin typeface="Cambria Math"/>
                          <a:cs typeface="Times New Roman" pitchFamily="18" charset="0"/>
                        </a:rPr>
                        <m:t>18</m:t>
                      </m:r>
                    </m:oMath>
                  </m:oMathPara>
                </a14:m>
                <a:endParaRPr lang="ru-RU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28" name="Прямоугольник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0785" y="1597550"/>
                <a:ext cx="494046" cy="369332"/>
              </a:xfrm>
              <a:prstGeom prst="rect">
                <a:avLst/>
              </a:prstGeom>
              <a:blipFill rotWithShape="1">
                <a:blip r:embed="rId15"/>
                <a:stretch>
                  <a:fillRect t="-8197" r="-17284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4" name="Прямоугольник 33"/>
              <p:cNvSpPr/>
              <p:nvPr/>
            </p:nvSpPr>
            <p:spPr>
              <a:xfrm>
                <a:off x="2432976" y="1595993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00B050"/>
                          </a:solidFill>
                          <a:latin typeface="Cambria Math"/>
                          <a:cs typeface="Times New Roman" pitchFamily="18" charset="0"/>
                        </a:rPr>
                        <m:t>2</m:t>
                      </m:r>
                    </m:oMath>
                  </m:oMathPara>
                </a14:m>
                <a:endParaRPr lang="ru-RU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34" name="Прямоугольник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2976" y="1595993"/>
                <a:ext cx="365806" cy="369332"/>
              </a:xfrm>
              <a:prstGeom prst="rect">
                <a:avLst/>
              </a:prstGeom>
              <a:blipFill rotWithShape="1">
                <a:blip r:embed="rId16"/>
                <a:stretch>
                  <a:fillRect t="-8333" r="-23333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5" name="Прямоугольник 34"/>
              <p:cNvSpPr/>
              <p:nvPr/>
            </p:nvSpPr>
            <p:spPr>
              <a:xfrm>
                <a:off x="2587475" y="1595962"/>
                <a:ext cx="73129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00B050"/>
                          </a:solidFill>
                          <a:latin typeface="Cambria Math"/>
                          <a:cs typeface="Times New Roman" pitchFamily="18" charset="0"/>
                        </a:rPr>
                        <m:t>(−3)</m:t>
                      </m:r>
                    </m:oMath>
                  </m:oMathPara>
                </a14:m>
                <a:endParaRPr lang="ru-RU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35" name="Прямоугольник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7475" y="1595962"/>
                <a:ext cx="731290" cy="369332"/>
              </a:xfrm>
              <a:prstGeom prst="rect">
                <a:avLst/>
              </a:prstGeom>
              <a:blipFill rotWithShape="1">
                <a:blip r:embed="rId17"/>
                <a:stretch>
                  <a:fillRect t="-8333" r="-10833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6" name="Прямоугольник 35"/>
              <p:cNvSpPr/>
              <p:nvPr/>
            </p:nvSpPr>
            <p:spPr>
              <a:xfrm>
                <a:off x="3076944" y="1595168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00B050"/>
                          </a:solidFill>
                          <a:latin typeface="Cambria Math"/>
                          <a:cs typeface="Times New Roman" pitchFamily="18" charset="0"/>
                        </a:rPr>
                        <m:t>0</m:t>
                      </m:r>
                    </m:oMath>
                  </m:oMathPara>
                </a14:m>
                <a:endParaRPr lang="ru-RU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36" name="Прямоугольник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6944" y="1595168"/>
                <a:ext cx="365806" cy="369332"/>
              </a:xfrm>
              <a:prstGeom prst="rect">
                <a:avLst/>
              </a:prstGeom>
              <a:blipFill rotWithShape="1">
                <a:blip r:embed="rId18"/>
                <a:stretch>
                  <a:fillRect t="-8333" r="-21667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011168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08642E-6 L 0.12934 0.09939 " pathEditMode="relative" rAng="0" ptsTypes="AA">
                                      <p:cBhvr>
                                        <p:cTn id="20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58" y="496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44444E-6 L 0.17448 0.0997 " pathEditMode="relative" rAng="0" ptsTypes="AA">
                                      <p:cBhvr>
                                        <p:cTn id="22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15" y="4969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7284E-6 L 0.26077 0.09908 " pathEditMode="relative" rAng="0" ptsTypes="AA">
                                      <p:cBhvr>
                                        <p:cTn id="24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38" y="49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08642E-6 L 0.34652 0.09939 " pathEditMode="relative" rAng="0" ptsTypes="AA">
                                      <p:cBhvr>
                                        <p:cTn id="67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26" y="4969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7284E-6 L 0.43055 0.09908 " pathEditMode="relative" rAng="0" ptsTypes="AA">
                                      <p:cBhvr>
                                        <p:cTn id="69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28" y="4938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44444E-6 L 0.49896 0.0997 " pathEditMode="relative" rAng="0" ptsTypes="AA">
                                      <p:cBhvr>
                                        <p:cTn id="71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948" y="49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13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7" grpId="0" animBg="1"/>
      <p:bldP spid="38" grpId="0" animBg="1"/>
      <p:bldP spid="39" grpId="0" animBg="1"/>
      <p:bldP spid="12" grpId="0" animBg="1"/>
      <p:bldP spid="12" grpId="1" animBg="1"/>
      <p:bldP spid="12" grpId="2" animBg="1"/>
      <p:bldP spid="27" grpId="0" animBg="1"/>
      <p:bldP spid="27" grpId="1" animBg="1"/>
      <p:bldP spid="27" grpId="2" animBg="1"/>
      <p:bldP spid="28" grpId="0" animBg="1"/>
      <p:bldP spid="28" grpId="1" animBg="1"/>
      <p:bldP spid="28" grpId="2" animBg="1"/>
      <p:bldP spid="34" grpId="0" animBg="1"/>
      <p:bldP spid="34" grpId="1" animBg="1"/>
      <p:bldP spid="34" grpId="2" animBg="1"/>
      <p:bldP spid="35" grpId="0" animBg="1"/>
      <p:bldP spid="35" grpId="1" animBg="1"/>
      <p:bldP spid="35" grpId="2" animBg="1"/>
      <p:bldP spid="36" grpId="0" animBg="1"/>
      <p:bldP spid="36" grpId="1" animBg="1"/>
      <p:bldP spid="36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0" name="Прямоугольник 19"/>
              <p:cNvSpPr/>
              <p:nvPr/>
            </p:nvSpPr>
            <p:spPr>
              <a:xfrm>
                <a:off x="4788024" y="3030735"/>
                <a:ext cx="3363165" cy="4051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i="1" dirty="0" smtClean="0">
                              <a:latin typeface="Cambria Math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n-US" b="0" i="1" dirty="0" smtClean="0">
                              <a:latin typeface="Cambria Math"/>
                              <a:cs typeface="Times New Roman" pitchFamily="18" charset="0"/>
                            </a:rPr>
                            <m:t>𝐵𝐶</m:t>
                          </m:r>
                        </m:e>
                      </m:acc>
                      <m:r>
                        <a:rPr lang="en-US" b="0" i="1" dirty="0" smtClean="0">
                          <a:latin typeface="Cambria Math"/>
                          <a:cs typeface="Times New Roman" pitchFamily="18" charset="0"/>
                        </a:rPr>
                        <m:t> {−8−7;0−</m:t>
                      </m:r>
                      <m:d>
                        <m:dPr>
                          <m:ctrlPr>
                            <a:rPr lang="en-US" b="0" i="1" dirty="0" smtClean="0"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/>
                              <a:cs typeface="Times New Roman" pitchFamily="18" charset="0"/>
                            </a:rPr>
                            <m:t>−12</m:t>
                          </m:r>
                        </m:e>
                      </m:d>
                      <m:r>
                        <a:rPr lang="ru-RU" i="1" dirty="0">
                          <a:latin typeface="Cambria Math"/>
                          <a:cs typeface="Times New Roman" pitchFamily="18" charset="0"/>
                        </a:rPr>
                        <m:t>;</m:t>
                      </m:r>
                      <m:r>
                        <a:rPr lang="en-US" b="0" i="1" dirty="0" smtClean="0">
                          <a:latin typeface="Cambria Math"/>
                          <a:cs typeface="Times New Roman" pitchFamily="18" charset="0"/>
                        </a:rPr>
                        <m:t>5</m:t>
                      </m:r>
                      <m:r>
                        <a:rPr lang="ru-RU" i="1" dirty="0">
                          <a:latin typeface="Cambria Math"/>
                          <a:cs typeface="Times New Roman" pitchFamily="18" charset="0"/>
                        </a:rPr>
                        <m:t>−</m:t>
                      </m:r>
                      <m:r>
                        <a:rPr lang="en-US" b="0" i="1" dirty="0" smtClean="0">
                          <a:latin typeface="Cambria Math"/>
                          <a:cs typeface="Times New Roman" pitchFamily="18" charset="0"/>
                        </a:rPr>
                        <m:t>18}</m:t>
                      </m:r>
                    </m:oMath>
                  </m:oMathPara>
                </a14:m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3030735"/>
                <a:ext cx="3363165" cy="405111"/>
              </a:xfrm>
              <a:prstGeom prst="rect">
                <a:avLst/>
              </a:prstGeom>
              <a:blipFill rotWithShape="1">
                <a:blip r:embed="rId2"/>
                <a:stretch>
                  <a:fillRect r="-725" b="-223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8" name="Прямоугольник 17"/>
              <p:cNvSpPr/>
              <p:nvPr/>
            </p:nvSpPr>
            <p:spPr>
              <a:xfrm>
                <a:off x="4788024" y="2067693"/>
                <a:ext cx="3432991" cy="4051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i="1" dirty="0" smtClean="0">
                              <a:latin typeface="Cambria Math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n-US" b="0" i="1" dirty="0" smtClean="0">
                              <a:latin typeface="Cambria Math"/>
                              <a:cs typeface="Times New Roman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US" b="0" i="1" dirty="0" smtClean="0">
                          <a:latin typeface="Cambria Math"/>
                          <a:cs typeface="Times New Roman" pitchFamily="18" charset="0"/>
                        </a:rPr>
                        <m:t> {7−2;−12−</m:t>
                      </m:r>
                      <m:d>
                        <m:dPr>
                          <m:ctrlPr>
                            <a:rPr lang="en-US" b="0" i="1" dirty="0" smtClean="0"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/>
                              <a:cs typeface="Times New Roman" pitchFamily="18" charset="0"/>
                            </a:rPr>
                            <m:t>−3</m:t>
                          </m:r>
                        </m:e>
                      </m:d>
                      <m:r>
                        <a:rPr lang="ru-RU" i="1" dirty="0">
                          <a:latin typeface="Cambria Math"/>
                          <a:cs typeface="Times New Roman" pitchFamily="18" charset="0"/>
                        </a:rPr>
                        <m:t>;18−0</m:t>
                      </m:r>
                      <m:r>
                        <a:rPr lang="en-US" b="0" i="1" dirty="0" smtClean="0">
                          <a:latin typeface="Cambria Math"/>
                          <a:cs typeface="Times New Roman" pitchFamily="18" charset="0"/>
                        </a:rPr>
                        <m:t>}</m:t>
                      </m:r>
                    </m:oMath>
                  </m:oMathPara>
                </a14:m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2067693"/>
                <a:ext cx="3432991" cy="405111"/>
              </a:xfrm>
              <a:prstGeom prst="rect">
                <a:avLst/>
              </a:prstGeom>
              <a:blipFill rotWithShape="1">
                <a:blip r:embed="rId3"/>
                <a:stretch>
                  <a:fillRect b="-223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Группа 1"/>
          <p:cNvGrpSpPr/>
          <p:nvPr/>
        </p:nvGrpSpPr>
        <p:grpSpPr>
          <a:xfrm>
            <a:off x="6691345" y="4796379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Прямоугольник 4"/>
              <p:cNvSpPr/>
              <p:nvPr/>
            </p:nvSpPr>
            <p:spPr>
              <a:xfrm>
                <a:off x="251520" y="233183"/>
                <a:ext cx="8640960" cy="9587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b="1" dirty="0" smtClean="0">
                    <a:latin typeface="Times New Roman" pitchFamily="18" charset="0"/>
                    <a:cs typeface="Times New Roman" pitchFamily="18" charset="0"/>
                  </a:rPr>
                  <a:t>Задача.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 По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координатам точек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cs typeface="Times New Roman" pitchFamily="18" charset="0"/>
                      </a:rPr>
                      <m:t>𝐴</m:t>
                    </m:r>
                    <m:r>
                      <a:rPr lang="en-US" b="0" i="1" dirty="0" smtClean="0">
                        <a:latin typeface="Cambria Math"/>
                        <a:cs typeface="Times New Roman" pitchFamily="18" charset="0"/>
                      </a:rPr>
                      <m:t>(2;−3;0)</m:t>
                    </m:r>
                  </m:oMath>
                </a14:m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cs typeface="Times New Roman" pitchFamily="18" charset="0"/>
                      </a:rPr>
                      <m:t>𝐵</m:t>
                    </m:r>
                    <m:r>
                      <a:rPr lang="en-US" b="0" i="1" dirty="0" smtClean="0">
                        <a:latin typeface="Cambria Math"/>
                        <a:cs typeface="Times New Roman" pitchFamily="18" charset="0"/>
                      </a:rPr>
                      <m:t>(7;−12;18)</m:t>
                    </m:r>
                  </m:oMath>
                </a14:m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и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cs typeface="Times New Roman" pitchFamily="18" charset="0"/>
                      </a:rPr>
                      <m:t>𝐶</m:t>
                    </m:r>
                    <m:d>
                      <m:dPr>
                        <m:ctrlPr>
                          <a:rPr lang="en-US" b="0" i="1" dirty="0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/>
                            <a:cs typeface="Times New Roman" pitchFamily="18" charset="0"/>
                          </a:rPr>
                          <m:t>−8;0;5</m:t>
                        </m:r>
                      </m:e>
                    </m:d>
                  </m:oMath>
                </a14:m>
                <a:endParaRPr lang="ru-RU" b="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определить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координаты векторов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 dirty="0" smtClean="0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/>
                            <a:cs typeface="Times New Roman" pitchFamily="18" charset="0"/>
                          </a:rPr>
                          <m:t>𝑂𝐴</m:t>
                        </m:r>
                      </m:e>
                    </m:acc>
                  </m:oMath>
                </a14:m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 dirty="0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𝑂</m:t>
                        </m:r>
                        <m:r>
                          <a:rPr lang="en-US" b="0" i="1" dirty="0" smtClean="0">
                            <a:latin typeface="Cambria Math"/>
                            <a:cs typeface="Times New Roman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 dirty="0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𝑂</m:t>
                        </m:r>
                        <m:r>
                          <a:rPr lang="en-US" b="0" i="1" dirty="0" smtClean="0">
                            <a:latin typeface="Cambria Math"/>
                            <a:cs typeface="Times New Roman" pitchFamily="18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 dirty="0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𝐴</m:t>
                        </m:r>
                        <m:r>
                          <a:rPr lang="en-US" b="0" i="1" dirty="0" smtClean="0">
                            <a:latin typeface="Cambria Math"/>
                            <a:cs typeface="Times New Roman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 dirty="0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/>
                            <a:cs typeface="Times New Roman" pitchFamily="18" charset="0"/>
                          </a:rPr>
                          <m:t>𝐵𝐶</m:t>
                        </m:r>
                      </m:e>
                    </m:acc>
                  </m:oMath>
                </a14:m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 и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 dirty="0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𝐴</m:t>
                        </m:r>
                        <m:r>
                          <a:rPr lang="en-US" b="0" i="1" dirty="0" smtClean="0">
                            <a:latin typeface="Cambria Math"/>
                            <a:cs typeface="Times New Roman" pitchFamily="18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,</a:t>
                </a:r>
              </a:p>
              <a:p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если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точка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cs typeface="Times New Roman" pitchFamily="18" charset="0"/>
                      </a:rPr>
                      <m:t>𝑂</m:t>
                    </m:r>
                  </m:oMath>
                </a14:m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— точка начала координат.</a:t>
                </a:r>
              </a:p>
            </p:txBody>
          </p:sp>
        </mc:Choice>
        <mc:Fallback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33183"/>
                <a:ext cx="8640960" cy="958789"/>
              </a:xfrm>
              <a:prstGeom prst="rect">
                <a:avLst/>
              </a:prstGeom>
              <a:blipFill rotWithShape="1">
                <a:blip r:embed="rId5"/>
                <a:stretch>
                  <a:fillRect l="-564" t="-3165" b="-88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Прямоугольник 5"/>
          <p:cNvSpPr/>
          <p:nvPr/>
        </p:nvSpPr>
        <p:spPr>
          <a:xfrm>
            <a:off x="251520" y="1191972"/>
            <a:ext cx="1149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Решение.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Прямоугольник 6"/>
              <p:cNvSpPr/>
              <p:nvPr/>
            </p:nvSpPr>
            <p:spPr>
              <a:xfrm>
                <a:off x="2219977" y="1588850"/>
                <a:ext cx="470404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cs typeface="Times New Roman" pitchFamily="18" charset="0"/>
                      </a:rPr>
                      <m:t>𝐴</m:t>
                    </m:r>
                    <m:d>
                      <m:dPr>
                        <m:ctrlP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2;−3;0</m:t>
                        </m:r>
                      </m:e>
                    </m:d>
                    <m:r>
                      <a:rPr lang="ru-RU" b="0" i="1" dirty="0" smtClean="0">
                        <a:latin typeface="Cambria Math"/>
                        <a:cs typeface="Times New Roman" pitchFamily="18" charset="0"/>
                      </a:rPr>
                      <m:t>         </m:t>
                    </m:r>
                    <m:r>
                      <a:rPr lang="en-US" i="1" dirty="0">
                        <a:latin typeface="Cambria Math"/>
                        <a:cs typeface="Times New Roman" pitchFamily="18" charset="0"/>
                      </a:rPr>
                      <m:t>𝐵</m:t>
                    </m:r>
                    <m:r>
                      <a:rPr lang="en-US" i="1" dirty="0">
                        <a:latin typeface="Cambria Math"/>
                        <a:cs typeface="Times New Roman" pitchFamily="18" charset="0"/>
                      </a:rPr>
                      <m:t>(7;−12;18)</m:t>
                    </m:r>
                  </m:oMath>
                </a14:m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14:m>
                  <m:oMath xmlns:m="http://schemas.openxmlformats.org/officeDocument/2006/math">
                    <m:r>
                      <a:rPr lang="ru-RU" b="0" i="0" dirty="0" smtClean="0">
                        <a:latin typeface="Cambria Math"/>
                        <a:cs typeface="Times New Roman" pitchFamily="18" charset="0"/>
                      </a:rPr>
                      <m:t>         </m:t>
                    </m:r>
                    <m:r>
                      <a:rPr lang="en-US" b="0" i="1" dirty="0" smtClean="0">
                        <a:latin typeface="Cambria Math"/>
                        <a:cs typeface="Times New Roman" pitchFamily="18" charset="0"/>
                      </a:rPr>
                      <m:t>𝐶</m:t>
                    </m:r>
                    <m:d>
                      <m:dPr>
                        <m:ctrlP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−8;0;5</m:t>
                        </m:r>
                      </m:e>
                    </m:d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9977" y="1588850"/>
                <a:ext cx="4704045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10000" r="-1943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Прямоугольник 7"/>
              <p:cNvSpPr/>
              <p:nvPr/>
            </p:nvSpPr>
            <p:spPr>
              <a:xfrm>
                <a:off x="251520" y="2067694"/>
                <a:ext cx="2994089" cy="4047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 dirty="0" smtClean="0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𝑂𝐴</m:t>
                        </m:r>
                      </m:e>
                    </m:acc>
                    <m:r>
                      <a:rPr lang="ru-RU" b="0" i="1" dirty="0" smtClean="0">
                        <a:latin typeface="Cambria Math"/>
                        <a:cs typeface="Times New Roman" pitchFamily="18" charset="0"/>
                      </a:rPr>
                      <m:t>−</m:t>
                    </m:r>
                  </m:oMath>
                </a14:m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 радиус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-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вектор точки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𝐴</m:t>
                    </m:r>
                  </m:oMath>
                </a14:m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067694"/>
                <a:ext cx="2994089" cy="404791"/>
              </a:xfrm>
              <a:prstGeom prst="rect">
                <a:avLst/>
              </a:prstGeom>
              <a:blipFill rotWithShape="1">
                <a:blip r:embed="rId7"/>
                <a:stretch>
                  <a:fillRect r="-3055" b="-223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Прямоугольник 8"/>
              <p:cNvSpPr/>
              <p:nvPr/>
            </p:nvSpPr>
            <p:spPr>
              <a:xfrm>
                <a:off x="251520" y="2499742"/>
                <a:ext cx="1528624" cy="4051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i="1" dirty="0" smtClean="0">
                              <a:latin typeface="Cambria Math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n-US" i="1" dirty="0">
                              <a:latin typeface="Cambria Math"/>
                              <a:cs typeface="Times New Roman" pitchFamily="18" charset="0"/>
                            </a:rPr>
                            <m:t>𝑂𝐴</m:t>
                          </m:r>
                        </m:e>
                      </m:acc>
                      <m:r>
                        <a:rPr lang="en-US" b="0" i="0" dirty="0" smtClean="0">
                          <a:latin typeface="Cambria Math"/>
                          <a:cs typeface="Times New Roman" pitchFamily="18" charset="0"/>
                        </a:rPr>
                        <m:t> {</m:t>
                      </m:r>
                      <m:r>
                        <a:rPr lang="en-US" i="1" dirty="0">
                          <a:latin typeface="Cambria Math"/>
                          <a:cs typeface="Times New Roman" pitchFamily="18" charset="0"/>
                        </a:rPr>
                        <m:t>2;−3;0</m:t>
                      </m:r>
                      <m:r>
                        <a:rPr lang="en-US" b="0" i="0" dirty="0" smtClean="0">
                          <a:latin typeface="Cambria Math"/>
                          <a:cs typeface="Times New Roman" pitchFamily="18" charset="0"/>
                        </a:rPr>
                        <m:t>}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499742"/>
                <a:ext cx="1528624" cy="405111"/>
              </a:xfrm>
              <a:prstGeom prst="rect">
                <a:avLst/>
              </a:prstGeom>
              <a:blipFill rotWithShape="1">
                <a:blip r:embed="rId8"/>
                <a:stretch>
                  <a:fillRect r="-2789" b="-223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" name="Прямоугольник 9"/>
              <p:cNvSpPr/>
              <p:nvPr/>
            </p:nvSpPr>
            <p:spPr>
              <a:xfrm>
                <a:off x="251520" y="3030735"/>
                <a:ext cx="2995628" cy="4047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 dirty="0" smtClean="0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𝑂</m:t>
                        </m:r>
                        <m:r>
                          <a:rPr lang="en-US" b="0" i="1" dirty="0" smtClean="0">
                            <a:latin typeface="Cambria Math"/>
                            <a:cs typeface="Times New Roman" pitchFamily="18" charset="0"/>
                          </a:rPr>
                          <m:t>𝐵</m:t>
                        </m:r>
                      </m:e>
                    </m:acc>
                    <m:r>
                      <a:rPr lang="ru-RU" b="0" i="1" dirty="0" smtClean="0">
                        <a:latin typeface="Cambria Math"/>
                        <a:cs typeface="Times New Roman" pitchFamily="18" charset="0"/>
                      </a:rPr>
                      <m:t>−</m:t>
                    </m:r>
                  </m:oMath>
                </a14:m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 радиус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-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вектор точки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𝐵</m:t>
                    </m:r>
                  </m:oMath>
                </a14:m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030735"/>
                <a:ext cx="2995628" cy="404791"/>
              </a:xfrm>
              <a:prstGeom prst="rect">
                <a:avLst/>
              </a:prstGeom>
              <a:blipFill rotWithShape="1">
                <a:blip r:embed="rId9"/>
                <a:stretch>
                  <a:fillRect r="-3455" b="-223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1" name="Прямоугольник 10"/>
              <p:cNvSpPr/>
              <p:nvPr/>
            </p:nvSpPr>
            <p:spPr>
              <a:xfrm>
                <a:off x="251520" y="3462783"/>
                <a:ext cx="1795492" cy="4051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i="1" dirty="0" smtClean="0">
                              <a:latin typeface="Cambria Math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n-US" i="1" dirty="0">
                              <a:latin typeface="Cambria Math"/>
                              <a:cs typeface="Times New Roman" pitchFamily="18" charset="0"/>
                            </a:rPr>
                            <m:t>𝑂</m:t>
                          </m:r>
                          <m:r>
                            <a:rPr lang="en-US" b="0" i="1" dirty="0" smtClean="0">
                              <a:latin typeface="Cambria Math"/>
                              <a:cs typeface="Times New Roman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b="0" i="0" dirty="0" smtClean="0">
                          <a:latin typeface="Cambria Math"/>
                          <a:cs typeface="Times New Roman" pitchFamily="18" charset="0"/>
                        </a:rPr>
                        <m:t> {</m:t>
                      </m:r>
                      <m:r>
                        <a:rPr lang="en-US" i="1" dirty="0">
                          <a:latin typeface="Cambria Math"/>
                          <a:cs typeface="Times New Roman" pitchFamily="18" charset="0"/>
                        </a:rPr>
                        <m:t>7;−12;18</m:t>
                      </m:r>
                      <m:r>
                        <a:rPr lang="en-US" b="0" i="0" dirty="0" smtClean="0">
                          <a:latin typeface="Cambria Math"/>
                          <a:cs typeface="Times New Roman" pitchFamily="18" charset="0"/>
                        </a:rPr>
                        <m:t>}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462783"/>
                <a:ext cx="1795492" cy="405111"/>
              </a:xfrm>
              <a:prstGeom prst="rect">
                <a:avLst/>
              </a:prstGeom>
              <a:blipFill rotWithShape="1">
                <a:blip r:embed="rId10"/>
                <a:stretch>
                  <a:fillRect r="-2034" b="-242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4" name="Прямоугольник 13"/>
              <p:cNvSpPr/>
              <p:nvPr/>
            </p:nvSpPr>
            <p:spPr>
              <a:xfrm>
                <a:off x="251520" y="4001309"/>
                <a:ext cx="2995628" cy="4047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 dirty="0" smtClean="0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𝑂</m:t>
                        </m:r>
                        <m:r>
                          <a:rPr lang="en-US" b="0" i="1" dirty="0" smtClean="0">
                            <a:latin typeface="Cambria Math"/>
                            <a:cs typeface="Times New Roman" pitchFamily="18" charset="0"/>
                          </a:rPr>
                          <m:t>𝐶</m:t>
                        </m:r>
                      </m:e>
                    </m:acc>
                    <m:r>
                      <a:rPr lang="ru-RU" b="0" i="1" dirty="0" smtClean="0">
                        <a:latin typeface="Cambria Math"/>
                        <a:cs typeface="Times New Roman" pitchFamily="18" charset="0"/>
                      </a:rPr>
                      <m:t>−</m:t>
                    </m:r>
                  </m:oMath>
                </a14:m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 радиус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-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вектор точки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𝐶</m:t>
                    </m:r>
                  </m:oMath>
                </a14:m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4001309"/>
                <a:ext cx="2995628" cy="404791"/>
              </a:xfrm>
              <a:prstGeom prst="rect">
                <a:avLst/>
              </a:prstGeom>
              <a:blipFill rotWithShape="1">
                <a:blip r:embed="rId11"/>
                <a:stretch>
                  <a:fillRect r="-2846" b="-223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5" name="Прямоугольник 14"/>
              <p:cNvSpPr/>
              <p:nvPr/>
            </p:nvSpPr>
            <p:spPr>
              <a:xfrm>
                <a:off x="251520" y="4433357"/>
                <a:ext cx="1528495" cy="4051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i="1" dirty="0" smtClean="0">
                              <a:latin typeface="Cambria Math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n-US" i="1" dirty="0">
                              <a:latin typeface="Cambria Math"/>
                              <a:cs typeface="Times New Roman" pitchFamily="18" charset="0"/>
                            </a:rPr>
                            <m:t>𝑂</m:t>
                          </m:r>
                          <m:r>
                            <a:rPr lang="en-US" b="0" i="1" dirty="0" smtClean="0">
                              <a:latin typeface="Cambria Math"/>
                              <a:cs typeface="Times New Roman" pitchFamily="18" charset="0"/>
                            </a:rPr>
                            <m:t>𝐶</m:t>
                          </m:r>
                        </m:e>
                      </m:acc>
                      <m:r>
                        <a:rPr lang="en-US" b="0" i="0" dirty="0" smtClean="0">
                          <a:latin typeface="Cambria Math"/>
                          <a:cs typeface="Times New Roman" pitchFamily="18" charset="0"/>
                        </a:rPr>
                        <m:t> {</m:t>
                      </m:r>
                      <m:r>
                        <a:rPr lang="en-US" i="1" dirty="0">
                          <a:latin typeface="Cambria Math"/>
                          <a:cs typeface="Times New Roman" pitchFamily="18" charset="0"/>
                        </a:rPr>
                        <m:t>−8;0;5</m:t>
                      </m:r>
                      <m:r>
                        <a:rPr lang="en-US" b="0" i="0" dirty="0" smtClean="0">
                          <a:latin typeface="Cambria Math"/>
                          <a:cs typeface="Times New Roman" pitchFamily="18" charset="0"/>
                        </a:rPr>
                        <m:t>}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4433357"/>
                <a:ext cx="1528495" cy="405111"/>
              </a:xfrm>
              <a:prstGeom prst="rect">
                <a:avLst/>
              </a:prstGeom>
              <a:blipFill rotWithShape="1">
                <a:blip r:embed="rId12"/>
                <a:stretch>
                  <a:fillRect r="-2789" b="-223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9" name="Прямоугольник 18"/>
              <p:cNvSpPr/>
              <p:nvPr/>
            </p:nvSpPr>
            <p:spPr>
              <a:xfrm>
                <a:off x="4788024" y="2499741"/>
                <a:ext cx="1657633" cy="4051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i="1" dirty="0" smtClean="0">
                              <a:latin typeface="Cambria Math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n-US" b="0" i="1" dirty="0" smtClean="0">
                              <a:latin typeface="Cambria Math"/>
                              <a:cs typeface="Times New Roman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US" b="0" i="0" dirty="0" smtClean="0">
                          <a:latin typeface="Cambria Math"/>
                          <a:cs typeface="Times New Roman" pitchFamily="18" charset="0"/>
                        </a:rPr>
                        <m:t> {</m:t>
                      </m:r>
                      <m:r>
                        <a:rPr lang="en-US" b="0" i="1" dirty="0" smtClean="0">
                          <a:latin typeface="Cambria Math"/>
                          <a:cs typeface="Times New Roman" pitchFamily="18" charset="0"/>
                        </a:rPr>
                        <m:t>5</m:t>
                      </m:r>
                      <m:r>
                        <a:rPr lang="en-US" i="1" dirty="0">
                          <a:latin typeface="Cambria Math"/>
                          <a:cs typeface="Times New Roman" pitchFamily="18" charset="0"/>
                        </a:rPr>
                        <m:t>;−</m:t>
                      </m:r>
                      <m:r>
                        <a:rPr lang="en-US" b="0" i="1" dirty="0" smtClean="0">
                          <a:latin typeface="Cambria Math"/>
                          <a:cs typeface="Times New Roman" pitchFamily="18" charset="0"/>
                        </a:rPr>
                        <m:t>9</m:t>
                      </m:r>
                      <m:r>
                        <a:rPr lang="en-US" i="1" dirty="0">
                          <a:latin typeface="Cambria Math"/>
                          <a:cs typeface="Times New Roman" pitchFamily="18" charset="0"/>
                        </a:rPr>
                        <m:t>;</m:t>
                      </m:r>
                      <m:r>
                        <a:rPr lang="en-US" b="0" i="1" dirty="0" smtClean="0">
                          <a:latin typeface="Cambria Math"/>
                          <a:cs typeface="Times New Roman" pitchFamily="18" charset="0"/>
                        </a:rPr>
                        <m:t>18</m:t>
                      </m:r>
                      <m:r>
                        <a:rPr lang="en-US" b="0" i="0" dirty="0" smtClean="0">
                          <a:latin typeface="Cambria Math"/>
                          <a:cs typeface="Times New Roman" pitchFamily="18" charset="0"/>
                        </a:rPr>
                        <m:t>}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2499741"/>
                <a:ext cx="1657633" cy="405111"/>
              </a:xfrm>
              <a:prstGeom prst="rect">
                <a:avLst/>
              </a:prstGeom>
              <a:blipFill rotWithShape="1">
                <a:blip r:embed="rId13"/>
                <a:stretch>
                  <a:fillRect r="-2574" b="-223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1" name="Прямоугольник 20"/>
              <p:cNvSpPr/>
              <p:nvPr/>
            </p:nvSpPr>
            <p:spPr>
              <a:xfrm>
                <a:off x="4788024" y="3462783"/>
                <a:ext cx="2083134" cy="4051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i="1" dirty="0" smtClean="0">
                              <a:latin typeface="Cambria Math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n-US" b="0" i="1" dirty="0" smtClean="0">
                              <a:latin typeface="Cambria Math"/>
                              <a:cs typeface="Times New Roman" pitchFamily="18" charset="0"/>
                            </a:rPr>
                            <m:t>𝐵𝐶</m:t>
                          </m:r>
                        </m:e>
                      </m:acc>
                      <m:r>
                        <a:rPr lang="en-US" b="0" i="0" dirty="0" smtClean="0">
                          <a:latin typeface="Cambria Math"/>
                          <a:cs typeface="Times New Roman" pitchFamily="18" charset="0"/>
                        </a:rPr>
                        <m:t> {</m:t>
                      </m:r>
                      <m:r>
                        <a:rPr lang="en-US" b="0" i="1" dirty="0" smtClean="0">
                          <a:latin typeface="Cambria Math"/>
                          <a:cs typeface="Times New Roman" pitchFamily="18" charset="0"/>
                        </a:rPr>
                        <m:t>−15</m:t>
                      </m:r>
                      <m:r>
                        <a:rPr lang="en-US" i="1" dirty="0">
                          <a:latin typeface="Cambria Math"/>
                          <a:cs typeface="Times New Roman" pitchFamily="18" charset="0"/>
                        </a:rPr>
                        <m:t>;</m:t>
                      </m:r>
                      <m:r>
                        <a:rPr lang="en-US" i="1" dirty="0" smtClean="0">
                          <a:latin typeface="Cambria Math"/>
                          <a:cs typeface="Times New Roman" pitchFamily="18" charset="0"/>
                        </a:rPr>
                        <m:t>1</m:t>
                      </m:r>
                      <m:r>
                        <a:rPr lang="en-US" b="0" i="1" dirty="0" smtClean="0">
                          <a:latin typeface="Cambria Math"/>
                          <a:cs typeface="Times New Roman" pitchFamily="18" charset="0"/>
                        </a:rPr>
                        <m:t>2</m:t>
                      </m:r>
                      <m:r>
                        <a:rPr lang="en-US" i="1" dirty="0">
                          <a:latin typeface="Cambria Math"/>
                          <a:cs typeface="Times New Roman" pitchFamily="18" charset="0"/>
                        </a:rPr>
                        <m:t>;</m:t>
                      </m:r>
                      <m:r>
                        <a:rPr lang="en-US" b="0" i="1" dirty="0" smtClean="0">
                          <a:latin typeface="Cambria Math"/>
                          <a:cs typeface="Times New Roman" pitchFamily="18" charset="0"/>
                        </a:rPr>
                        <m:t>−13</m:t>
                      </m:r>
                      <m:r>
                        <a:rPr lang="en-US" b="0" i="0" dirty="0" smtClean="0">
                          <a:latin typeface="Cambria Math"/>
                          <a:cs typeface="Times New Roman" pitchFamily="18" charset="0"/>
                        </a:rPr>
                        <m:t>}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3462783"/>
                <a:ext cx="2083134" cy="405111"/>
              </a:xfrm>
              <a:prstGeom prst="rect">
                <a:avLst/>
              </a:prstGeom>
              <a:blipFill rotWithShape="1">
                <a:blip r:embed="rId14"/>
                <a:stretch>
                  <a:fillRect r="-1754" b="-242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Прямоугольник 12"/>
          <p:cNvSpPr/>
          <p:nvPr/>
        </p:nvSpPr>
        <p:spPr>
          <a:xfrm>
            <a:off x="5317758" y="3147814"/>
            <a:ext cx="299081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6072471" y="3140703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7195818" y="3149434"/>
            <a:ext cx="21600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5666758" y="3147376"/>
            <a:ext cx="18687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6297436" y="3147376"/>
            <a:ext cx="200163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7409321" y="3170737"/>
            <a:ext cx="187015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6510869" y="3131177"/>
            <a:ext cx="617591" cy="295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7629670" y="3157338"/>
            <a:ext cx="25200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5865309" y="3147814"/>
            <a:ext cx="155249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7" name="Прямоугольник 26"/>
              <p:cNvSpPr/>
              <p:nvPr/>
            </p:nvSpPr>
            <p:spPr>
              <a:xfrm>
                <a:off x="4241112" y="1551514"/>
                <a:ext cx="66717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00B050"/>
                          </a:solidFill>
                          <a:latin typeface="Cambria Math"/>
                          <a:cs typeface="Times New Roman" pitchFamily="18" charset="0"/>
                        </a:rPr>
                        <m:t>−12</m:t>
                      </m:r>
                    </m:oMath>
                  </m:oMathPara>
                </a14:m>
                <a:endParaRPr lang="ru-RU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27" name="Прямоугольник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1112" y="1551514"/>
                <a:ext cx="667170" cy="369332"/>
              </a:xfrm>
              <a:prstGeom prst="rect">
                <a:avLst/>
              </a:prstGeom>
              <a:blipFill rotWithShape="1">
                <a:blip r:embed="rId15"/>
                <a:stretch>
                  <a:fillRect t="-8333" r="-11927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8" name="Прямоугольник 27"/>
              <p:cNvSpPr/>
              <p:nvPr/>
            </p:nvSpPr>
            <p:spPr>
              <a:xfrm>
                <a:off x="4764917" y="1619775"/>
                <a:ext cx="49404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00B050"/>
                          </a:solidFill>
                          <a:latin typeface="Cambria Math"/>
                          <a:cs typeface="Times New Roman" pitchFamily="18" charset="0"/>
                        </a:rPr>
                        <m:t>18</m:t>
                      </m:r>
                    </m:oMath>
                  </m:oMathPara>
                </a14:m>
                <a:endParaRPr lang="ru-RU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28" name="Прямоугольник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4917" y="1619775"/>
                <a:ext cx="494046" cy="369332"/>
              </a:xfrm>
              <a:prstGeom prst="rect">
                <a:avLst/>
              </a:prstGeom>
              <a:blipFill rotWithShape="1">
                <a:blip r:embed="rId16"/>
                <a:stretch>
                  <a:fillRect t="-8333" r="-16049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4" name="Прямоугольник 33"/>
              <p:cNvSpPr/>
              <p:nvPr/>
            </p:nvSpPr>
            <p:spPr>
              <a:xfrm>
                <a:off x="5877444" y="1548366"/>
                <a:ext cx="53893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00B050"/>
                          </a:solidFill>
                          <a:latin typeface="Cambria Math"/>
                          <a:cs typeface="Times New Roman" pitchFamily="18" charset="0"/>
                        </a:rPr>
                        <m:t>−8</m:t>
                      </m:r>
                    </m:oMath>
                  </m:oMathPara>
                </a14:m>
                <a:endParaRPr lang="ru-RU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34" name="Прямоугольник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7444" y="1548366"/>
                <a:ext cx="538930" cy="369332"/>
              </a:xfrm>
              <a:prstGeom prst="rect">
                <a:avLst/>
              </a:prstGeom>
              <a:blipFill rotWithShape="1">
                <a:blip r:embed="rId17"/>
                <a:stretch>
                  <a:fillRect t="-8197" r="-1460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5" name="Прямоугольник 34"/>
              <p:cNvSpPr/>
              <p:nvPr/>
            </p:nvSpPr>
            <p:spPr>
              <a:xfrm>
                <a:off x="6274018" y="1622158"/>
                <a:ext cx="36580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00B050"/>
                          </a:solidFill>
                          <a:latin typeface="Cambria Math"/>
                          <a:cs typeface="Times New Roman" pitchFamily="18" charset="0"/>
                        </a:rPr>
                        <m:t>0</m:t>
                      </m:r>
                    </m:oMath>
                  </m:oMathPara>
                </a14:m>
                <a:endParaRPr lang="ru-RU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35" name="Прямоугольник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4018" y="1622158"/>
                <a:ext cx="365805" cy="369332"/>
              </a:xfrm>
              <a:prstGeom prst="rect">
                <a:avLst/>
              </a:prstGeom>
              <a:blipFill rotWithShape="1">
                <a:blip r:embed="rId18"/>
                <a:stretch>
                  <a:fillRect t="-8197" r="-23333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6" name="Прямоугольник 35"/>
              <p:cNvSpPr/>
              <p:nvPr/>
            </p:nvSpPr>
            <p:spPr>
              <a:xfrm>
                <a:off x="6465053" y="1547543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00B050"/>
                          </a:solidFill>
                          <a:latin typeface="Cambria Math"/>
                          <a:cs typeface="Times New Roman" pitchFamily="18" charset="0"/>
                        </a:rPr>
                        <m:t>5</m:t>
                      </m:r>
                    </m:oMath>
                  </m:oMathPara>
                </a14:m>
                <a:endParaRPr lang="ru-RU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36" name="Прямоугольник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5053" y="1547543"/>
                <a:ext cx="365806" cy="369332"/>
              </a:xfrm>
              <a:prstGeom prst="rect">
                <a:avLst/>
              </a:prstGeom>
              <a:blipFill rotWithShape="1">
                <a:blip r:embed="rId19"/>
                <a:stretch>
                  <a:fillRect t="-8333" r="-21667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2" name="Прямоугольник 11"/>
              <p:cNvSpPr/>
              <p:nvPr/>
            </p:nvSpPr>
            <p:spPr>
              <a:xfrm>
                <a:off x="4013071" y="1619012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00B050"/>
                          </a:solidFill>
                          <a:latin typeface="Cambria Math"/>
                          <a:cs typeface="Times New Roman" pitchFamily="18" charset="0"/>
                        </a:rPr>
                        <m:t>7</m:t>
                      </m:r>
                    </m:oMath>
                  </m:oMathPara>
                </a14:m>
                <a:endParaRPr lang="ru-RU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3071" y="1619012"/>
                <a:ext cx="365806" cy="369332"/>
              </a:xfrm>
              <a:prstGeom prst="rect">
                <a:avLst/>
              </a:prstGeom>
              <a:blipFill rotWithShape="1">
                <a:blip r:embed="rId20"/>
                <a:stretch>
                  <a:fillRect t="-8333" r="-23333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13074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19753E-6 L -0.07466 0.29598 " pathEditMode="relative" rAng="0" ptsTypes="AA">
                                      <p:cBhvr>
                                        <p:cTn id="20" dur="1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33" y="1478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19753E-6 L -0.03056 0.28179 " pathEditMode="relative" rAng="0" ptsTypes="AA">
                                      <p:cBhvr>
                                        <p:cTn id="22" dur="1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8" y="1407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19753E-6 L 0.07049 0.29598 " pathEditMode="relative" rAng="0" ptsTypes="AA">
                                      <p:cBhvr>
                                        <p:cTn id="24" dur="1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4" y="147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48148E-6 L 0.19166 0.28241 " pathEditMode="relative" rAng="0" ptsTypes="AA">
                                      <p:cBhvr>
                                        <p:cTn id="67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83" y="14105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08642E-6 L 0.24618 0.29537 " pathEditMode="relative" rAng="0" ptsTypes="AA">
                                      <p:cBhvr>
                                        <p:cTn id="69" dur="1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09" y="14753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83951E-6 L 0.30018 0.2821 " pathEditMode="relative" rAng="0" ptsTypes="AA">
                                      <p:cBhvr>
                                        <p:cTn id="71" dur="1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0" y="14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750"/>
                            </p:stCondLst>
                            <p:childTnLst>
                              <p:par>
                                <p:cTn id="73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13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7" grpId="0" animBg="1"/>
      <p:bldP spid="38" grpId="0" animBg="1"/>
      <p:bldP spid="39" grpId="0" animBg="1"/>
      <p:bldP spid="27" grpId="0" animBg="1"/>
      <p:bldP spid="27" grpId="1" animBg="1"/>
      <p:bldP spid="27" grpId="2" animBg="1"/>
      <p:bldP spid="28" grpId="0" animBg="1"/>
      <p:bldP spid="28" grpId="1" animBg="1"/>
      <p:bldP spid="28" grpId="2" animBg="1"/>
      <p:bldP spid="34" grpId="0" animBg="1"/>
      <p:bldP spid="34" grpId="1" animBg="1"/>
      <p:bldP spid="34" grpId="2" animBg="1"/>
      <p:bldP spid="35" grpId="0" animBg="1"/>
      <p:bldP spid="35" grpId="1" animBg="1"/>
      <p:bldP spid="35" grpId="2" animBg="1"/>
      <p:bldP spid="36" grpId="0" animBg="1"/>
      <p:bldP spid="36" grpId="1" animBg="1"/>
      <p:bldP spid="36" grpId="2" animBg="1"/>
      <p:bldP spid="12" grpId="0" animBg="1"/>
      <p:bldP spid="12" grpId="1" animBg="1"/>
      <p:bldP spid="12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2" name="Прямоугольник 21"/>
              <p:cNvSpPr/>
              <p:nvPr/>
            </p:nvSpPr>
            <p:spPr>
              <a:xfrm>
                <a:off x="4788024" y="4000834"/>
                <a:ext cx="3100272" cy="4051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i="1" dirty="0" smtClean="0">
                              <a:latin typeface="Cambria Math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n-US" b="0" i="1" dirty="0" smtClean="0">
                              <a:latin typeface="Cambria Math"/>
                              <a:cs typeface="Times New Roman" pitchFamily="18" charset="0"/>
                            </a:rPr>
                            <m:t>𝐴𝐶</m:t>
                          </m:r>
                        </m:e>
                      </m:acc>
                      <m:r>
                        <a:rPr lang="en-US" b="0" i="1" dirty="0" smtClean="0">
                          <a:latin typeface="Cambria Math"/>
                          <a:cs typeface="Times New Roman" pitchFamily="18" charset="0"/>
                        </a:rPr>
                        <m:t> {−8−2;0−</m:t>
                      </m:r>
                      <m:d>
                        <m:dPr>
                          <m:ctrlPr>
                            <a:rPr lang="en-US" b="0" i="1" dirty="0" smtClean="0"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/>
                              <a:cs typeface="Times New Roman" pitchFamily="18" charset="0"/>
                            </a:rPr>
                            <m:t>−3</m:t>
                          </m:r>
                        </m:e>
                      </m:d>
                      <m:r>
                        <a:rPr lang="ru-RU" i="1" dirty="0">
                          <a:latin typeface="Cambria Math"/>
                          <a:cs typeface="Times New Roman" pitchFamily="18" charset="0"/>
                        </a:rPr>
                        <m:t>;</m:t>
                      </m:r>
                      <m:r>
                        <a:rPr lang="en-US" b="0" i="1" dirty="0" smtClean="0">
                          <a:latin typeface="Cambria Math"/>
                          <a:cs typeface="Times New Roman" pitchFamily="18" charset="0"/>
                        </a:rPr>
                        <m:t>5</m:t>
                      </m:r>
                      <m:r>
                        <a:rPr lang="ru-RU" i="1" dirty="0">
                          <a:latin typeface="Cambria Math"/>
                          <a:cs typeface="Times New Roman" pitchFamily="18" charset="0"/>
                        </a:rPr>
                        <m:t>−</m:t>
                      </m:r>
                      <m:r>
                        <a:rPr lang="en-US" b="0" i="1" dirty="0" smtClean="0">
                          <a:latin typeface="Cambria Math"/>
                          <a:cs typeface="Times New Roman" pitchFamily="18" charset="0"/>
                        </a:rPr>
                        <m:t>0}</m:t>
                      </m:r>
                    </m:oMath>
                  </m:oMathPara>
                </a14:m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4000834"/>
                <a:ext cx="3100272" cy="405111"/>
              </a:xfrm>
              <a:prstGeom prst="rect">
                <a:avLst/>
              </a:prstGeom>
              <a:blipFill rotWithShape="1">
                <a:blip r:embed="rId2"/>
                <a:stretch>
                  <a:fillRect r="-786" b="-223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0" name="Прямоугольник 19"/>
              <p:cNvSpPr/>
              <p:nvPr/>
            </p:nvSpPr>
            <p:spPr>
              <a:xfrm>
                <a:off x="4788024" y="3030735"/>
                <a:ext cx="3363165" cy="4051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i="1" dirty="0" smtClean="0">
                              <a:latin typeface="Cambria Math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n-US" b="0" i="1" dirty="0" smtClean="0">
                              <a:latin typeface="Cambria Math"/>
                              <a:cs typeface="Times New Roman" pitchFamily="18" charset="0"/>
                            </a:rPr>
                            <m:t>𝐵𝐶</m:t>
                          </m:r>
                        </m:e>
                      </m:acc>
                      <m:r>
                        <a:rPr lang="en-US" b="0" i="1" dirty="0" smtClean="0">
                          <a:latin typeface="Cambria Math"/>
                          <a:cs typeface="Times New Roman" pitchFamily="18" charset="0"/>
                        </a:rPr>
                        <m:t> {−8−7;0−</m:t>
                      </m:r>
                      <m:d>
                        <m:dPr>
                          <m:ctrlPr>
                            <a:rPr lang="en-US" b="0" i="1" dirty="0" smtClean="0"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/>
                              <a:cs typeface="Times New Roman" pitchFamily="18" charset="0"/>
                            </a:rPr>
                            <m:t>−12</m:t>
                          </m:r>
                        </m:e>
                      </m:d>
                      <m:r>
                        <a:rPr lang="ru-RU" i="1" dirty="0">
                          <a:latin typeface="Cambria Math"/>
                          <a:cs typeface="Times New Roman" pitchFamily="18" charset="0"/>
                        </a:rPr>
                        <m:t>;</m:t>
                      </m:r>
                      <m:r>
                        <a:rPr lang="en-US" b="0" i="1" dirty="0" smtClean="0">
                          <a:latin typeface="Cambria Math"/>
                          <a:cs typeface="Times New Roman" pitchFamily="18" charset="0"/>
                        </a:rPr>
                        <m:t>5</m:t>
                      </m:r>
                      <m:r>
                        <a:rPr lang="ru-RU" i="1" dirty="0">
                          <a:latin typeface="Cambria Math"/>
                          <a:cs typeface="Times New Roman" pitchFamily="18" charset="0"/>
                        </a:rPr>
                        <m:t>−</m:t>
                      </m:r>
                      <m:r>
                        <a:rPr lang="en-US" b="0" i="1" dirty="0" smtClean="0">
                          <a:latin typeface="Cambria Math"/>
                          <a:cs typeface="Times New Roman" pitchFamily="18" charset="0"/>
                        </a:rPr>
                        <m:t>18}</m:t>
                      </m:r>
                    </m:oMath>
                  </m:oMathPara>
                </a14:m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3030735"/>
                <a:ext cx="3363165" cy="405111"/>
              </a:xfrm>
              <a:prstGeom prst="rect">
                <a:avLst/>
              </a:prstGeom>
              <a:blipFill rotWithShape="1">
                <a:blip r:embed="rId3"/>
                <a:stretch>
                  <a:fillRect r="-725" b="-223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8" name="Прямоугольник 17"/>
              <p:cNvSpPr/>
              <p:nvPr/>
            </p:nvSpPr>
            <p:spPr>
              <a:xfrm>
                <a:off x="4788024" y="2067693"/>
                <a:ext cx="3432991" cy="4051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i="1" dirty="0" smtClean="0">
                              <a:latin typeface="Cambria Math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n-US" b="0" i="1" dirty="0" smtClean="0">
                              <a:latin typeface="Cambria Math"/>
                              <a:cs typeface="Times New Roman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US" b="0" i="1" dirty="0" smtClean="0">
                          <a:latin typeface="Cambria Math"/>
                          <a:cs typeface="Times New Roman" pitchFamily="18" charset="0"/>
                        </a:rPr>
                        <m:t> {7−2;−12−</m:t>
                      </m:r>
                      <m:d>
                        <m:dPr>
                          <m:ctrlPr>
                            <a:rPr lang="en-US" b="0" i="1" dirty="0" smtClean="0"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/>
                              <a:cs typeface="Times New Roman" pitchFamily="18" charset="0"/>
                            </a:rPr>
                            <m:t>−3</m:t>
                          </m:r>
                        </m:e>
                      </m:d>
                      <m:r>
                        <a:rPr lang="ru-RU" i="1" dirty="0">
                          <a:latin typeface="Cambria Math"/>
                          <a:cs typeface="Times New Roman" pitchFamily="18" charset="0"/>
                        </a:rPr>
                        <m:t>;18−0</m:t>
                      </m:r>
                      <m:r>
                        <a:rPr lang="en-US" b="0" i="1" dirty="0" smtClean="0">
                          <a:latin typeface="Cambria Math"/>
                          <a:cs typeface="Times New Roman" pitchFamily="18" charset="0"/>
                        </a:rPr>
                        <m:t>}</m:t>
                      </m:r>
                    </m:oMath>
                  </m:oMathPara>
                </a14:m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2067693"/>
                <a:ext cx="3432991" cy="405111"/>
              </a:xfrm>
              <a:prstGeom prst="rect">
                <a:avLst/>
              </a:prstGeom>
              <a:blipFill rotWithShape="1">
                <a:blip r:embed="rId4"/>
                <a:stretch>
                  <a:fillRect b="-223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Группа 1"/>
          <p:cNvGrpSpPr/>
          <p:nvPr/>
        </p:nvGrpSpPr>
        <p:grpSpPr>
          <a:xfrm>
            <a:off x="6691345" y="4796379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Прямоугольник 4"/>
              <p:cNvSpPr/>
              <p:nvPr/>
            </p:nvSpPr>
            <p:spPr>
              <a:xfrm>
                <a:off x="251520" y="233183"/>
                <a:ext cx="8640960" cy="9587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b="1" dirty="0" smtClean="0">
                    <a:latin typeface="Times New Roman" pitchFamily="18" charset="0"/>
                    <a:cs typeface="Times New Roman" pitchFamily="18" charset="0"/>
                  </a:rPr>
                  <a:t>Задача.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 По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координатам точек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cs typeface="Times New Roman" pitchFamily="18" charset="0"/>
                      </a:rPr>
                      <m:t>𝐴</m:t>
                    </m:r>
                    <m:r>
                      <a:rPr lang="en-US" b="0" i="1" dirty="0" smtClean="0">
                        <a:latin typeface="Cambria Math"/>
                        <a:cs typeface="Times New Roman" pitchFamily="18" charset="0"/>
                      </a:rPr>
                      <m:t>(2;−3;0)</m:t>
                    </m:r>
                  </m:oMath>
                </a14:m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cs typeface="Times New Roman" pitchFamily="18" charset="0"/>
                      </a:rPr>
                      <m:t>𝐵</m:t>
                    </m:r>
                    <m:r>
                      <a:rPr lang="en-US" b="0" i="1" dirty="0" smtClean="0">
                        <a:latin typeface="Cambria Math"/>
                        <a:cs typeface="Times New Roman" pitchFamily="18" charset="0"/>
                      </a:rPr>
                      <m:t>(7;−12;18)</m:t>
                    </m:r>
                  </m:oMath>
                </a14:m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и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cs typeface="Times New Roman" pitchFamily="18" charset="0"/>
                      </a:rPr>
                      <m:t>𝐶</m:t>
                    </m:r>
                    <m:d>
                      <m:dPr>
                        <m:ctrlPr>
                          <a:rPr lang="en-US" b="0" i="1" dirty="0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/>
                            <a:cs typeface="Times New Roman" pitchFamily="18" charset="0"/>
                          </a:rPr>
                          <m:t>−8;0;5</m:t>
                        </m:r>
                      </m:e>
                    </m:d>
                  </m:oMath>
                </a14:m>
                <a:endParaRPr lang="ru-RU" b="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определить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координаты векторов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 dirty="0" smtClean="0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/>
                            <a:cs typeface="Times New Roman" pitchFamily="18" charset="0"/>
                          </a:rPr>
                          <m:t>𝑂𝐴</m:t>
                        </m:r>
                      </m:e>
                    </m:acc>
                  </m:oMath>
                </a14:m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 dirty="0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𝑂</m:t>
                        </m:r>
                        <m:r>
                          <a:rPr lang="en-US" b="0" i="1" dirty="0" smtClean="0">
                            <a:latin typeface="Cambria Math"/>
                            <a:cs typeface="Times New Roman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 dirty="0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𝑂</m:t>
                        </m:r>
                        <m:r>
                          <a:rPr lang="en-US" b="0" i="1" dirty="0" smtClean="0">
                            <a:latin typeface="Cambria Math"/>
                            <a:cs typeface="Times New Roman" pitchFamily="18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 dirty="0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𝐴</m:t>
                        </m:r>
                        <m:r>
                          <a:rPr lang="en-US" b="0" i="1" dirty="0" smtClean="0">
                            <a:latin typeface="Cambria Math"/>
                            <a:cs typeface="Times New Roman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 dirty="0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/>
                            <a:cs typeface="Times New Roman" pitchFamily="18" charset="0"/>
                          </a:rPr>
                          <m:t>𝐵𝐶</m:t>
                        </m:r>
                      </m:e>
                    </m:acc>
                  </m:oMath>
                </a14:m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 и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 dirty="0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𝐴</m:t>
                        </m:r>
                        <m:r>
                          <a:rPr lang="en-US" b="0" i="1" dirty="0" smtClean="0">
                            <a:latin typeface="Cambria Math"/>
                            <a:cs typeface="Times New Roman" pitchFamily="18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,</a:t>
                </a:r>
              </a:p>
              <a:p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если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точка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cs typeface="Times New Roman" pitchFamily="18" charset="0"/>
                      </a:rPr>
                      <m:t>𝑂</m:t>
                    </m:r>
                  </m:oMath>
                </a14:m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— точка начала координат.</a:t>
                </a:r>
              </a:p>
            </p:txBody>
          </p:sp>
        </mc:Choice>
        <mc:Fallback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33183"/>
                <a:ext cx="8640960" cy="958789"/>
              </a:xfrm>
              <a:prstGeom prst="rect">
                <a:avLst/>
              </a:prstGeom>
              <a:blipFill rotWithShape="1">
                <a:blip r:embed="rId6"/>
                <a:stretch>
                  <a:fillRect l="-564" t="-3165" b="-88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Прямоугольник 5"/>
          <p:cNvSpPr/>
          <p:nvPr/>
        </p:nvSpPr>
        <p:spPr>
          <a:xfrm>
            <a:off x="251520" y="1191972"/>
            <a:ext cx="1149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Решение.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Прямоугольник 6"/>
              <p:cNvSpPr/>
              <p:nvPr/>
            </p:nvSpPr>
            <p:spPr>
              <a:xfrm>
                <a:off x="2219977" y="1588850"/>
                <a:ext cx="470404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cs typeface="Times New Roman" pitchFamily="18" charset="0"/>
                      </a:rPr>
                      <m:t>𝐴</m:t>
                    </m:r>
                    <m:d>
                      <m:dPr>
                        <m:ctrlP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2;−3;0</m:t>
                        </m:r>
                      </m:e>
                    </m:d>
                    <m:r>
                      <a:rPr lang="ru-RU" b="0" i="1" dirty="0" smtClean="0">
                        <a:latin typeface="Cambria Math"/>
                        <a:cs typeface="Times New Roman" pitchFamily="18" charset="0"/>
                      </a:rPr>
                      <m:t>         </m:t>
                    </m:r>
                    <m:r>
                      <a:rPr lang="en-US" i="1" dirty="0">
                        <a:latin typeface="Cambria Math"/>
                        <a:cs typeface="Times New Roman" pitchFamily="18" charset="0"/>
                      </a:rPr>
                      <m:t>𝐵</m:t>
                    </m:r>
                    <m:r>
                      <a:rPr lang="en-US" i="1" dirty="0">
                        <a:latin typeface="Cambria Math"/>
                        <a:cs typeface="Times New Roman" pitchFamily="18" charset="0"/>
                      </a:rPr>
                      <m:t>(7;−12;18)</m:t>
                    </m:r>
                  </m:oMath>
                </a14:m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14:m>
                  <m:oMath xmlns:m="http://schemas.openxmlformats.org/officeDocument/2006/math">
                    <m:r>
                      <a:rPr lang="ru-RU" b="0" i="0" dirty="0" smtClean="0">
                        <a:latin typeface="Cambria Math"/>
                        <a:cs typeface="Times New Roman" pitchFamily="18" charset="0"/>
                      </a:rPr>
                      <m:t>         </m:t>
                    </m:r>
                    <m:r>
                      <a:rPr lang="en-US" b="0" i="1" dirty="0" smtClean="0">
                        <a:latin typeface="Cambria Math"/>
                        <a:cs typeface="Times New Roman" pitchFamily="18" charset="0"/>
                      </a:rPr>
                      <m:t>𝐶</m:t>
                    </m:r>
                    <m:d>
                      <m:dPr>
                        <m:ctrlP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−8;0;5</m:t>
                        </m:r>
                      </m:e>
                    </m:d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9977" y="1588850"/>
                <a:ext cx="4704045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10000" r="-1943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Прямоугольник 7"/>
              <p:cNvSpPr/>
              <p:nvPr/>
            </p:nvSpPr>
            <p:spPr>
              <a:xfrm>
                <a:off x="251520" y="2067694"/>
                <a:ext cx="2994089" cy="4047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 dirty="0" smtClean="0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𝑂𝐴</m:t>
                        </m:r>
                      </m:e>
                    </m:acc>
                    <m:r>
                      <a:rPr lang="ru-RU" b="0" i="1" dirty="0" smtClean="0">
                        <a:latin typeface="Cambria Math"/>
                        <a:cs typeface="Times New Roman" pitchFamily="18" charset="0"/>
                      </a:rPr>
                      <m:t>−</m:t>
                    </m:r>
                  </m:oMath>
                </a14:m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 радиус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-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вектор точки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𝐴</m:t>
                    </m:r>
                  </m:oMath>
                </a14:m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067694"/>
                <a:ext cx="2994089" cy="404791"/>
              </a:xfrm>
              <a:prstGeom prst="rect">
                <a:avLst/>
              </a:prstGeom>
              <a:blipFill rotWithShape="1">
                <a:blip r:embed="rId8"/>
                <a:stretch>
                  <a:fillRect r="-3055" b="-223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Прямоугольник 8"/>
              <p:cNvSpPr/>
              <p:nvPr/>
            </p:nvSpPr>
            <p:spPr>
              <a:xfrm>
                <a:off x="251520" y="2499742"/>
                <a:ext cx="1528624" cy="4051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i="1" dirty="0" smtClean="0">
                              <a:latin typeface="Cambria Math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n-US" i="1" dirty="0">
                              <a:latin typeface="Cambria Math"/>
                              <a:cs typeface="Times New Roman" pitchFamily="18" charset="0"/>
                            </a:rPr>
                            <m:t>𝑂𝐴</m:t>
                          </m:r>
                        </m:e>
                      </m:acc>
                      <m:r>
                        <a:rPr lang="en-US" b="0" i="0" dirty="0" smtClean="0">
                          <a:latin typeface="Cambria Math"/>
                          <a:cs typeface="Times New Roman" pitchFamily="18" charset="0"/>
                        </a:rPr>
                        <m:t> {</m:t>
                      </m:r>
                      <m:r>
                        <a:rPr lang="en-US" i="1" dirty="0">
                          <a:latin typeface="Cambria Math"/>
                          <a:cs typeface="Times New Roman" pitchFamily="18" charset="0"/>
                        </a:rPr>
                        <m:t>2;−3;0</m:t>
                      </m:r>
                      <m:r>
                        <a:rPr lang="en-US" b="0" i="0" dirty="0" smtClean="0">
                          <a:latin typeface="Cambria Math"/>
                          <a:cs typeface="Times New Roman" pitchFamily="18" charset="0"/>
                        </a:rPr>
                        <m:t>}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499742"/>
                <a:ext cx="1528624" cy="405111"/>
              </a:xfrm>
              <a:prstGeom prst="rect">
                <a:avLst/>
              </a:prstGeom>
              <a:blipFill rotWithShape="1">
                <a:blip r:embed="rId9"/>
                <a:stretch>
                  <a:fillRect r="-2789" b="-223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" name="Прямоугольник 9"/>
              <p:cNvSpPr/>
              <p:nvPr/>
            </p:nvSpPr>
            <p:spPr>
              <a:xfrm>
                <a:off x="251520" y="3030735"/>
                <a:ext cx="2995628" cy="4047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 dirty="0" smtClean="0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𝑂</m:t>
                        </m:r>
                        <m:r>
                          <a:rPr lang="en-US" b="0" i="1" dirty="0" smtClean="0">
                            <a:latin typeface="Cambria Math"/>
                            <a:cs typeface="Times New Roman" pitchFamily="18" charset="0"/>
                          </a:rPr>
                          <m:t>𝐵</m:t>
                        </m:r>
                      </m:e>
                    </m:acc>
                    <m:r>
                      <a:rPr lang="ru-RU" b="0" i="1" dirty="0" smtClean="0">
                        <a:latin typeface="Cambria Math"/>
                        <a:cs typeface="Times New Roman" pitchFamily="18" charset="0"/>
                      </a:rPr>
                      <m:t>−</m:t>
                    </m:r>
                  </m:oMath>
                </a14:m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 радиус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-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вектор точки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𝐵</m:t>
                    </m:r>
                  </m:oMath>
                </a14:m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030735"/>
                <a:ext cx="2995628" cy="404791"/>
              </a:xfrm>
              <a:prstGeom prst="rect">
                <a:avLst/>
              </a:prstGeom>
              <a:blipFill rotWithShape="1">
                <a:blip r:embed="rId10"/>
                <a:stretch>
                  <a:fillRect r="-3455" b="-223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1" name="Прямоугольник 10"/>
              <p:cNvSpPr/>
              <p:nvPr/>
            </p:nvSpPr>
            <p:spPr>
              <a:xfrm>
                <a:off x="251520" y="3462783"/>
                <a:ext cx="1795492" cy="4051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i="1" dirty="0" smtClean="0">
                              <a:latin typeface="Cambria Math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n-US" i="1" dirty="0">
                              <a:latin typeface="Cambria Math"/>
                              <a:cs typeface="Times New Roman" pitchFamily="18" charset="0"/>
                            </a:rPr>
                            <m:t>𝑂</m:t>
                          </m:r>
                          <m:r>
                            <a:rPr lang="en-US" b="0" i="1" dirty="0" smtClean="0">
                              <a:latin typeface="Cambria Math"/>
                              <a:cs typeface="Times New Roman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b="0" i="0" dirty="0" smtClean="0">
                          <a:latin typeface="Cambria Math"/>
                          <a:cs typeface="Times New Roman" pitchFamily="18" charset="0"/>
                        </a:rPr>
                        <m:t> {</m:t>
                      </m:r>
                      <m:r>
                        <a:rPr lang="en-US" i="1" dirty="0">
                          <a:latin typeface="Cambria Math"/>
                          <a:cs typeface="Times New Roman" pitchFamily="18" charset="0"/>
                        </a:rPr>
                        <m:t>7;−12;18</m:t>
                      </m:r>
                      <m:r>
                        <a:rPr lang="en-US" b="0" i="0" dirty="0" smtClean="0">
                          <a:latin typeface="Cambria Math"/>
                          <a:cs typeface="Times New Roman" pitchFamily="18" charset="0"/>
                        </a:rPr>
                        <m:t>}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462783"/>
                <a:ext cx="1795492" cy="405111"/>
              </a:xfrm>
              <a:prstGeom prst="rect">
                <a:avLst/>
              </a:prstGeom>
              <a:blipFill rotWithShape="1">
                <a:blip r:embed="rId11"/>
                <a:stretch>
                  <a:fillRect r="-2034" b="-242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4" name="Прямоугольник 13"/>
              <p:cNvSpPr/>
              <p:nvPr/>
            </p:nvSpPr>
            <p:spPr>
              <a:xfrm>
                <a:off x="251520" y="4001309"/>
                <a:ext cx="2995628" cy="4047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 dirty="0" smtClean="0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𝑂</m:t>
                        </m:r>
                        <m:r>
                          <a:rPr lang="en-US" b="0" i="1" dirty="0" smtClean="0">
                            <a:latin typeface="Cambria Math"/>
                            <a:cs typeface="Times New Roman" pitchFamily="18" charset="0"/>
                          </a:rPr>
                          <m:t>𝐶</m:t>
                        </m:r>
                      </m:e>
                    </m:acc>
                    <m:r>
                      <a:rPr lang="ru-RU" b="0" i="1" dirty="0" smtClean="0">
                        <a:latin typeface="Cambria Math"/>
                        <a:cs typeface="Times New Roman" pitchFamily="18" charset="0"/>
                      </a:rPr>
                      <m:t>−</m:t>
                    </m:r>
                  </m:oMath>
                </a14:m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 радиус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-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вектор точки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𝐶</m:t>
                    </m:r>
                  </m:oMath>
                </a14:m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4001309"/>
                <a:ext cx="2995628" cy="404791"/>
              </a:xfrm>
              <a:prstGeom prst="rect">
                <a:avLst/>
              </a:prstGeom>
              <a:blipFill rotWithShape="1">
                <a:blip r:embed="rId12"/>
                <a:stretch>
                  <a:fillRect r="-2846" b="-223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5" name="Прямоугольник 14"/>
              <p:cNvSpPr/>
              <p:nvPr/>
            </p:nvSpPr>
            <p:spPr>
              <a:xfrm>
                <a:off x="251520" y="4433357"/>
                <a:ext cx="1528495" cy="4051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i="1" dirty="0" smtClean="0">
                              <a:latin typeface="Cambria Math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n-US" i="1" dirty="0">
                              <a:latin typeface="Cambria Math"/>
                              <a:cs typeface="Times New Roman" pitchFamily="18" charset="0"/>
                            </a:rPr>
                            <m:t>𝑂</m:t>
                          </m:r>
                          <m:r>
                            <a:rPr lang="en-US" b="0" i="1" dirty="0" smtClean="0">
                              <a:latin typeface="Cambria Math"/>
                              <a:cs typeface="Times New Roman" pitchFamily="18" charset="0"/>
                            </a:rPr>
                            <m:t>𝐶</m:t>
                          </m:r>
                        </m:e>
                      </m:acc>
                      <m:r>
                        <a:rPr lang="en-US" b="0" i="0" dirty="0" smtClean="0">
                          <a:latin typeface="Cambria Math"/>
                          <a:cs typeface="Times New Roman" pitchFamily="18" charset="0"/>
                        </a:rPr>
                        <m:t> {</m:t>
                      </m:r>
                      <m:r>
                        <a:rPr lang="en-US" i="1" dirty="0">
                          <a:latin typeface="Cambria Math"/>
                          <a:cs typeface="Times New Roman" pitchFamily="18" charset="0"/>
                        </a:rPr>
                        <m:t>−8;0;5</m:t>
                      </m:r>
                      <m:r>
                        <a:rPr lang="en-US" b="0" i="0" dirty="0" smtClean="0">
                          <a:latin typeface="Cambria Math"/>
                          <a:cs typeface="Times New Roman" pitchFamily="18" charset="0"/>
                        </a:rPr>
                        <m:t>}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4433357"/>
                <a:ext cx="1528495" cy="405111"/>
              </a:xfrm>
              <a:prstGeom prst="rect">
                <a:avLst/>
              </a:prstGeom>
              <a:blipFill rotWithShape="1">
                <a:blip r:embed="rId13"/>
                <a:stretch>
                  <a:fillRect r="-2789" b="-223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9" name="Прямоугольник 18"/>
              <p:cNvSpPr/>
              <p:nvPr/>
            </p:nvSpPr>
            <p:spPr>
              <a:xfrm>
                <a:off x="4788024" y="2499741"/>
                <a:ext cx="1657633" cy="4051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i="1" dirty="0" smtClean="0">
                              <a:latin typeface="Cambria Math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n-US" b="0" i="1" dirty="0" smtClean="0">
                              <a:latin typeface="Cambria Math"/>
                              <a:cs typeface="Times New Roman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US" b="0" i="0" dirty="0" smtClean="0">
                          <a:latin typeface="Cambria Math"/>
                          <a:cs typeface="Times New Roman" pitchFamily="18" charset="0"/>
                        </a:rPr>
                        <m:t> {</m:t>
                      </m:r>
                      <m:r>
                        <a:rPr lang="en-US" b="0" i="1" dirty="0" smtClean="0">
                          <a:latin typeface="Cambria Math"/>
                          <a:cs typeface="Times New Roman" pitchFamily="18" charset="0"/>
                        </a:rPr>
                        <m:t>5</m:t>
                      </m:r>
                      <m:r>
                        <a:rPr lang="en-US" i="1" dirty="0">
                          <a:latin typeface="Cambria Math"/>
                          <a:cs typeface="Times New Roman" pitchFamily="18" charset="0"/>
                        </a:rPr>
                        <m:t>;−</m:t>
                      </m:r>
                      <m:r>
                        <a:rPr lang="en-US" b="0" i="1" dirty="0" smtClean="0">
                          <a:latin typeface="Cambria Math"/>
                          <a:cs typeface="Times New Roman" pitchFamily="18" charset="0"/>
                        </a:rPr>
                        <m:t>9</m:t>
                      </m:r>
                      <m:r>
                        <a:rPr lang="en-US" i="1" dirty="0">
                          <a:latin typeface="Cambria Math"/>
                          <a:cs typeface="Times New Roman" pitchFamily="18" charset="0"/>
                        </a:rPr>
                        <m:t>;</m:t>
                      </m:r>
                      <m:r>
                        <a:rPr lang="en-US" b="0" i="1" dirty="0" smtClean="0">
                          <a:latin typeface="Cambria Math"/>
                          <a:cs typeface="Times New Roman" pitchFamily="18" charset="0"/>
                        </a:rPr>
                        <m:t>18</m:t>
                      </m:r>
                      <m:r>
                        <a:rPr lang="en-US" b="0" i="0" dirty="0" smtClean="0">
                          <a:latin typeface="Cambria Math"/>
                          <a:cs typeface="Times New Roman" pitchFamily="18" charset="0"/>
                        </a:rPr>
                        <m:t>}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2499741"/>
                <a:ext cx="1657633" cy="405111"/>
              </a:xfrm>
              <a:prstGeom prst="rect">
                <a:avLst/>
              </a:prstGeom>
              <a:blipFill rotWithShape="1">
                <a:blip r:embed="rId14"/>
                <a:stretch>
                  <a:fillRect r="-2574" b="-223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1" name="Прямоугольник 20"/>
              <p:cNvSpPr/>
              <p:nvPr/>
            </p:nvSpPr>
            <p:spPr>
              <a:xfrm>
                <a:off x="4788024" y="3462783"/>
                <a:ext cx="2083134" cy="4051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i="1" dirty="0" smtClean="0">
                              <a:latin typeface="Cambria Math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n-US" b="0" i="1" dirty="0" smtClean="0">
                              <a:latin typeface="Cambria Math"/>
                              <a:cs typeface="Times New Roman" pitchFamily="18" charset="0"/>
                            </a:rPr>
                            <m:t>𝐵𝐶</m:t>
                          </m:r>
                        </m:e>
                      </m:acc>
                      <m:r>
                        <a:rPr lang="en-US" b="0" i="0" dirty="0" smtClean="0">
                          <a:latin typeface="Cambria Math"/>
                          <a:cs typeface="Times New Roman" pitchFamily="18" charset="0"/>
                        </a:rPr>
                        <m:t> {</m:t>
                      </m:r>
                      <m:r>
                        <a:rPr lang="en-US" b="0" i="1" dirty="0" smtClean="0">
                          <a:latin typeface="Cambria Math"/>
                          <a:cs typeface="Times New Roman" pitchFamily="18" charset="0"/>
                        </a:rPr>
                        <m:t>−15</m:t>
                      </m:r>
                      <m:r>
                        <a:rPr lang="en-US" i="1" dirty="0">
                          <a:latin typeface="Cambria Math"/>
                          <a:cs typeface="Times New Roman" pitchFamily="18" charset="0"/>
                        </a:rPr>
                        <m:t>;</m:t>
                      </m:r>
                      <m:r>
                        <a:rPr lang="en-US" i="1" dirty="0" smtClean="0">
                          <a:latin typeface="Cambria Math"/>
                          <a:cs typeface="Times New Roman" pitchFamily="18" charset="0"/>
                        </a:rPr>
                        <m:t>1</m:t>
                      </m:r>
                      <m:r>
                        <a:rPr lang="en-US" b="0" i="1" dirty="0" smtClean="0">
                          <a:latin typeface="Cambria Math"/>
                          <a:cs typeface="Times New Roman" pitchFamily="18" charset="0"/>
                        </a:rPr>
                        <m:t>2</m:t>
                      </m:r>
                      <m:r>
                        <a:rPr lang="en-US" i="1" dirty="0">
                          <a:latin typeface="Cambria Math"/>
                          <a:cs typeface="Times New Roman" pitchFamily="18" charset="0"/>
                        </a:rPr>
                        <m:t>;</m:t>
                      </m:r>
                      <m:r>
                        <a:rPr lang="en-US" b="0" i="1" dirty="0" smtClean="0">
                          <a:latin typeface="Cambria Math"/>
                          <a:cs typeface="Times New Roman" pitchFamily="18" charset="0"/>
                        </a:rPr>
                        <m:t>−13</m:t>
                      </m:r>
                      <m:r>
                        <a:rPr lang="en-US" b="0" i="0" dirty="0" smtClean="0">
                          <a:latin typeface="Cambria Math"/>
                          <a:cs typeface="Times New Roman" pitchFamily="18" charset="0"/>
                        </a:rPr>
                        <m:t>}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3462783"/>
                <a:ext cx="2083134" cy="405111"/>
              </a:xfrm>
              <a:prstGeom prst="rect">
                <a:avLst/>
              </a:prstGeom>
              <a:blipFill rotWithShape="1">
                <a:blip r:embed="rId15"/>
                <a:stretch>
                  <a:fillRect r="-1754" b="-242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3" name="Прямоугольник 22"/>
              <p:cNvSpPr/>
              <p:nvPr/>
            </p:nvSpPr>
            <p:spPr>
              <a:xfrm>
                <a:off x="4788024" y="4432882"/>
                <a:ext cx="1647118" cy="4051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i="1" dirty="0" smtClean="0">
                              <a:latin typeface="Cambria Math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n-US" b="0" i="1" dirty="0" smtClean="0">
                              <a:latin typeface="Cambria Math"/>
                              <a:cs typeface="Times New Roman" pitchFamily="18" charset="0"/>
                            </a:rPr>
                            <m:t>𝐴𝐶</m:t>
                          </m:r>
                        </m:e>
                      </m:acc>
                      <m:r>
                        <a:rPr lang="en-US" b="0" i="0" dirty="0" smtClean="0">
                          <a:latin typeface="Cambria Math"/>
                          <a:cs typeface="Times New Roman" pitchFamily="18" charset="0"/>
                        </a:rPr>
                        <m:t> {</m:t>
                      </m:r>
                      <m:r>
                        <a:rPr lang="en-US" b="0" i="1" dirty="0" smtClean="0">
                          <a:latin typeface="Cambria Math"/>
                          <a:cs typeface="Times New Roman" pitchFamily="18" charset="0"/>
                        </a:rPr>
                        <m:t>−10</m:t>
                      </m:r>
                      <m:r>
                        <a:rPr lang="en-US" i="1" dirty="0">
                          <a:latin typeface="Cambria Math"/>
                          <a:cs typeface="Times New Roman" pitchFamily="18" charset="0"/>
                        </a:rPr>
                        <m:t>;</m:t>
                      </m:r>
                      <m:r>
                        <a:rPr lang="en-US" i="1" dirty="0" smtClean="0">
                          <a:latin typeface="Cambria Math"/>
                          <a:cs typeface="Times New Roman" pitchFamily="18" charset="0"/>
                        </a:rPr>
                        <m:t>3</m:t>
                      </m:r>
                      <m:r>
                        <a:rPr lang="en-US" i="1" dirty="0">
                          <a:latin typeface="Cambria Math"/>
                          <a:cs typeface="Times New Roman" pitchFamily="18" charset="0"/>
                        </a:rPr>
                        <m:t>;</m:t>
                      </m:r>
                      <m:r>
                        <a:rPr lang="en-US" b="0" i="1" dirty="0" smtClean="0">
                          <a:latin typeface="Cambria Math"/>
                          <a:cs typeface="Times New Roman" pitchFamily="18" charset="0"/>
                        </a:rPr>
                        <m:t>5</m:t>
                      </m:r>
                      <m:r>
                        <a:rPr lang="en-US" b="0" i="0" dirty="0" smtClean="0">
                          <a:latin typeface="Cambria Math"/>
                          <a:cs typeface="Times New Roman" pitchFamily="18" charset="0"/>
                        </a:rPr>
                        <m:t>}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4432882"/>
                <a:ext cx="1647118" cy="405111"/>
              </a:xfrm>
              <a:prstGeom prst="rect">
                <a:avLst/>
              </a:prstGeom>
              <a:blipFill rotWithShape="1">
                <a:blip r:embed="rId16"/>
                <a:stretch>
                  <a:fillRect r="-2214" b="-223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Прямоугольник 12"/>
          <p:cNvSpPr/>
          <p:nvPr/>
        </p:nvSpPr>
        <p:spPr>
          <a:xfrm>
            <a:off x="5317758" y="4144022"/>
            <a:ext cx="299081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6072471" y="4136911"/>
            <a:ext cx="201547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7054068" y="4132291"/>
            <a:ext cx="218521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5654574" y="4144021"/>
            <a:ext cx="18687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6297436" y="4143584"/>
            <a:ext cx="200163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7272589" y="4132291"/>
            <a:ext cx="187015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6497600" y="4098813"/>
            <a:ext cx="504000" cy="295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7479373" y="4138373"/>
            <a:ext cx="14400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5867920" y="4144022"/>
            <a:ext cx="14311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7" name="Прямоугольник 26"/>
              <p:cNvSpPr/>
              <p:nvPr/>
            </p:nvSpPr>
            <p:spPr>
              <a:xfrm>
                <a:off x="2694020" y="1587229"/>
                <a:ext cx="53893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00B050"/>
                          </a:solidFill>
                          <a:latin typeface="Cambria Math"/>
                          <a:cs typeface="Times New Roman" pitchFamily="18" charset="0"/>
                        </a:rPr>
                        <m:t>−3</m:t>
                      </m:r>
                    </m:oMath>
                  </m:oMathPara>
                </a14:m>
                <a:endParaRPr lang="ru-RU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27" name="Прямоугольник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4020" y="1587229"/>
                <a:ext cx="538930" cy="369332"/>
              </a:xfrm>
              <a:prstGeom prst="rect">
                <a:avLst/>
              </a:prstGeom>
              <a:blipFill rotWithShape="1">
                <a:blip r:embed="rId17"/>
                <a:stretch>
                  <a:fillRect t="-8197" r="-14773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8" name="Прямоугольник 27"/>
              <p:cNvSpPr/>
              <p:nvPr/>
            </p:nvSpPr>
            <p:spPr>
              <a:xfrm>
                <a:off x="3096924" y="1586441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00B050"/>
                          </a:solidFill>
                          <a:latin typeface="Cambria Math"/>
                          <a:cs typeface="Times New Roman" pitchFamily="18" charset="0"/>
                        </a:rPr>
                        <m:t>0</m:t>
                      </m:r>
                    </m:oMath>
                  </m:oMathPara>
                </a14:m>
                <a:endParaRPr lang="ru-RU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28" name="Прямоугольник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6924" y="1586441"/>
                <a:ext cx="365806" cy="369332"/>
              </a:xfrm>
              <a:prstGeom prst="rect">
                <a:avLst/>
              </a:prstGeom>
              <a:blipFill rotWithShape="1">
                <a:blip r:embed="rId18"/>
                <a:stretch>
                  <a:fillRect t="-8197" r="-23333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4" name="Прямоугольник 33"/>
              <p:cNvSpPr/>
              <p:nvPr/>
            </p:nvSpPr>
            <p:spPr>
              <a:xfrm>
                <a:off x="5877444" y="1588843"/>
                <a:ext cx="53893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00B050"/>
                          </a:solidFill>
                          <a:latin typeface="Cambria Math"/>
                          <a:cs typeface="Times New Roman" pitchFamily="18" charset="0"/>
                        </a:rPr>
                        <m:t>−8</m:t>
                      </m:r>
                    </m:oMath>
                  </m:oMathPara>
                </a14:m>
                <a:endParaRPr lang="ru-RU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34" name="Прямоугольник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7444" y="1588843"/>
                <a:ext cx="538930" cy="369332"/>
              </a:xfrm>
              <a:prstGeom prst="rect">
                <a:avLst/>
              </a:prstGeom>
              <a:blipFill rotWithShape="1">
                <a:blip r:embed="rId19"/>
                <a:stretch>
                  <a:fillRect t="-8333" r="-14607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5" name="Прямоугольник 34"/>
              <p:cNvSpPr/>
              <p:nvPr/>
            </p:nvSpPr>
            <p:spPr>
              <a:xfrm>
                <a:off x="6193847" y="1588824"/>
                <a:ext cx="36580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00B050"/>
                          </a:solidFill>
                          <a:latin typeface="Cambria Math"/>
                          <a:cs typeface="Times New Roman" pitchFamily="18" charset="0"/>
                        </a:rPr>
                        <m:t>0</m:t>
                      </m:r>
                    </m:oMath>
                  </m:oMathPara>
                </a14:m>
                <a:endParaRPr lang="ru-RU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35" name="Прямоугольник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3847" y="1588824"/>
                <a:ext cx="365805" cy="369332"/>
              </a:xfrm>
              <a:prstGeom prst="rect">
                <a:avLst/>
              </a:prstGeom>
              <a:blipFill rotWithShape="1">
                <a:blip r:embed="rId20"/>
                <a:stretch>
                  <a:fillRect t="-8333" r="-23333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6" name="Прямоугольник 35"/>
              <p:cNvSpPr/>
              <p:nvPr/>
            </p:nvSpPr>
            <p:spPr>
              <a:xfrm>
                <a:off x="6467434" y="1654694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00B050"/>
                          </a:solidFill>
                          <a:latin typeface="Cambria Math"/>
                          <a:cs typeface="Times New Roman" pitchFamily="18" charset="0"/>
                        </a:rPr>
                        <m:t>5</m:t>
                      </m:r>
                    </m:oMath>
                  </m:oMathPara>
                </a14:m>
                <a:endParaRPr lang="ru-RU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36" name="Прямоугольник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7434" y="1654694"/>
                <a:ext cx="365806" cy="369332"/>
              </a:xfrm>
              <a:prstGeom prst="rect">
                <a:avLst/>
              </a:prstGeom>
              <a:blipFill rotWithShape="1">
                <a:blip r:embed="rId21"/>
                <a:stretch>
                  <a:fillRect t="-8197" r="-2166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2" name="Прямоугольник 11"/>
              <p:cNvSpPr/>
              <p:nvPr/>
            </p:nvSpPr>
            <p:spPr>
              <a:xfrm>
                <a:off x="2446931" y="1585678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00B050"/>
                          </a:solidFill>
                          <a:latin typeface="Cambria Math"/>
                          <a:cs typeface="Times New Roman" pitchFamily="18" charset="0"/>
                        </a:rPr>
                        <m:t>2</m:t>
                      </m:r>
                    </m:oMath>
                  </m:oMathPara>
                </a14:m>
                <a:endParaRPr lang="ru-RU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6931" y="1585678"/>
                <a:ext cx="365806" cy="369332"/>
              </a:xfrm>
              <a:prstGeom prst="rect">
                <a:avLst/>
              </a:prstGeom>
              <a:blipFill rotWithShape="1">
                <a:blip r:embed="rId22"/>
                <a:stretch>
                  <a:fillRect t="-8197" r="-23333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957058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08642E-6 L -0.07518 0.4771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7" y="2385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08642E-6 L -0.02239 0.4771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8" y="23858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44444E-6 L 0.05521 0.4635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0" y="231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0.36215 0.47747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08" y="23858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08642E-6 L 0.41458 0.4771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29" y="23858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08642E-6 L 0.46736 0.47716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68" y="238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13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7" grpId="0" animBg="1"/>
      <p:bldP spid="38" grpId="0" animBg="1"/>
      <p:bldP spid="39" grpId="0" animBg="1"/>
      <p:bldP spid="27" grpId="0" animBg="1"/>
      <p:bldP spid="27" grpId="1" animBg="1"/>
      <p:bldP spid="27" grpId="2" animBg="1"/>
      <p:bldP spid="28" grpId="0" animBg="1"/>
      <p:bldP spid="28" grpId="1" animBg="1"/>
      <p:bldP spid="28" grpId="2" animBg="1"/>
      <p:bldP spid="34" grpId="0" animBg="1"/>
      <p:bldP spid="34" grpId="1" animBg="1"/>
      <p:bldP spid="34" grpId="2" animBg="1"/>
      <p:bldP spid="35" grpId="0" animBg="1"/>
      <p:bldP spid="35" grpId="1" animBg="1"/>
      <p:bldP spid="35" grpId="2" animBg="1"/>
      <p:bldP spid="36" grpId="0" animBg="1"/>
      <p:bldP spid="36" grpId="1" animBg="1"/>
      <p:bldP spid="36" grpId="2" animBg="1"/>
      <p:bldP spid="12" grpId="0" animBg="1"/>
      <p:bldP spid="12" grpId="1" animBg="1"/>
      <p:bldP spid="12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19" name="Прямоугольник 18"/>
              <p:cNvSpPr/>
              <p:nvPr/>
            </p:nvSpPr>
            <p:spPr>
              <a:xfrm>
                <a:off x="251520" y="2670880"/>
                <a:ext cx="120199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𝐴</m:t>
                      </m:r>
                      <m:r>
                        <a:rPr lang="en-US" sz="1600" b="0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(</m:t>
                      </m:r>
                      <m:r>
                        <a:rPr lang="en-US" sz="1600" i="1" dirty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4;−7;1</m:t>
                      </m:r>
                      <m:r>
                        <a:rPr lang="en-US" sz="1600" b="0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)</m:t>
                      </m:r>
                    </m:oMath>
                  </m:oMathPara>
                </a14:m>
                <a:endParaRPr lang="ru-RU" sz="16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670880"/>
                <a:ext cx="1201996" cy="338554"/>
              </a:xfrm>
              <a:prstGeom prst="rect">
                <a:avLst/>
              </a:prstGeom>
              <a:blipFill rotWithShape="1">
                <a:blip r:embed="rId2"/>
                <a:stretch>
                  <a:fillRect t="-5357" r="-2030" b="-2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1" name="Прямоугольник 20"/>
              <p:cNvSpPr/>
              <p:nvPr/>
            </p:nvSpPr>
            <p:spPr>
              <a:xfrm>
                <a:off x="251520" y="3540417"/>
                <a:ext cx="121392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𝐵</m:t>
                      </m:r>
                      <m:r>
                        <a:rPr lang="en-US" sz="1600" b="0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(</m:t>
                      </m:r>
                      <m:r>
                        <a:rPr lang="en-US" sz="1600" i="1" dirty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−2;0;3</m:t>
                      </m:r>
                      <m:r>
                        <a:rPr lang="en-US" sz="1600" b="0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)</m:t>
                      </m:r>
                    </m:oMath>
                  </m:oMathPara>
                </a14:m>
                <a:endParaRPr lang="ru-RU" sz="16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540417"/>
                <a:ext cx="1213922" cy="338554"/>
              </a:xfrm>
              <a:prstGeom prst="rect">
                <a:avLst/>
              </a:prstGeom>
              <a:blipFill rotWithShape="1">
                <a:blip r:embed="rId3"/>
                <a:stretch>
                  <a:fillRect t="-5455" r="-2010" b="-23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3" name="Прямоугольник 22"/>
              <p:cNvSpPr/>
              <p:nvPr/>
            </p:nvSpPr>
            <p:spPr>
              <a:xfrm>
                <a:off x="251520" y="4467861"/>
                <a:ext cx="136011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𝐶</m:t>
                      </m:r>
                      <m:r>
                        <a:rPr lang="en-US" sz="1600" b="0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(</m:t>
                      </m:r>
                      <m:r>
                        <a:rPr lang="en-US" sz="1600" i="1" dirty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0,5;−4;8</m:t>
                      </m:r>
                      <m:r>
                        <a:rPr lang="en-US" sz="1600" b="0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)</m:t>
                      </m:r>
                    </m:oMath>
                  </m:oMathPara>
                </a14:m>
                <a:endParaRPr lang="ru-RU" sz="16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4467861"/>
                <a:ext cx="1360116" cy="338554"/>
              </a:xfrm>
              <a:prstGeom prst="rect">
                <a:avLst/>
              </a:prstGeom>
              <a:blipFill rotWithShape="1">
                <a:blip r:embed="rId4"/>
                <a:stretch>
                  <a:fillRect t="-5455" r="-1345" b="-23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Группа 1"/>
          <p:cNvGrpSpPr/>
          <p:nvPr/>
        </p:nvGrpSpPr>
        <p:grpSpPr>
          <a:xfrm>
            <a:off x="6691345" y="4796379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Прямоугольник 4"/>
              <p:cNvSpPr/>
              <p:nvPr/>
            </p:nvSpPr>
            <p:spPr>
              <a:xfrm>
                <a:off x="251184" y="195486"/>
                <a:ext cx="8995811" cy="8628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600" b="1" dirty="0" smtClean="0">
                    <a:latin typeface="Times New Roman" pitchFamily="18" charset="0"/>
                    <a:cs typeface="Times New Roman" pitchFamily="18" charset="0"/>
                  </a:rPr>
                  <a:t>Задача.</a:t>
                </a:r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 По </a:t>
                </a:r>
                <a:r>
                  <a:rPr lang="ru-RU" sz="1600" dirty="0">
                    <a:latin typeface="Times New Roman" pitchFamily="18" charset="0"/>
                    <a:cs typeface="Times New Roman" pitchFamily="18" charset="0"/>
                  </a:rPr>
                  <a:t>координатам </a:t>
                </a:r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векторов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600" i="1" dirty="0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1600" b="0" i="1" dirty="0" smtClean="0">
                            <a:latin typeface="Cambria Math"/>
                            <a:cs typeface="Times New Roman" pitchFamily="18" charset="0"/>
                          </a:rPr>
                          <m:t>𝑂</m:t>
                        </m:r>
                        <m:r>
                          <a:rPr lang="en-US" sz="1600" i="1" dirty="0">
                            <a:latin typeface="Cambria Math"/>
                            <a:cs typeface="Times New Roman" pitchFamily="18" charset="0"/>
                          </a:rPr>
                          <m:t>𝐴</m:t>
                        </m:r>
                      </m:e>
                    </m:acc>
                    <m:r>
                      <a:rPr lang="en-US" sz="1600" i="1" dirty="0">
                        <a:latin typeface="Cambria Math"/>
                        <a:cs typeface="Times New Roman" pitchFamily="18" charset="0"/>
                      </a:rPr>
                      <m:t> {</m:t>
                    </m:r>
                    <m:r>
                      <a:rPr lang="en-US" sz="1600" b="0" i="1" dirty="0" smtClean="0">
                        <a:latin typeface="Cambria Math"/>
                        <a:cs typeface="Times New Roman" pitchFamily="18" charset="0"/>
                      </a:rPr>
                      <m:t>4</m:t>
                    </m:r>
                    <m:r>
                      <a:rPr lang="en-US" sz="1600" i="1" dirty="0">
                        <a:latin typeface="Cambria Math"/>
                        <a:cs typeface="Times New Roman" pitchFamily="18" charset="0"/>
                      </a:rPr>
                      <m:t>;−</m:t>
                    </m:r>
                    <m:r>
                      <a:rPr lang="en-US" sz="1600" b="0" i="1" dirty="0" smtClean="0">
                        <a:latin typeface="Cambria Math"/>
                        <a:cs typeface="Times New Roman" pitchFamily="18" charset="0"/>
                      </a:rPr>
                      <m:t>7</m:t>
                    </m:r>
                    <m:r>
                      <a:rPr lang="en-US" sz="1600" i="1" dirty="0">
                        <a:latin typeface="Cambria Math"/>
                        <a:cs typeface="Times New Roman" pitchFamily="18" charset="0"/>
                      </a:rPr>
                      <m:t>;</m:t>
                    </m:r>
                    <m:r>
                      <a:rPr lang="en-US" sz="1600" b="0" i="1" dirty="0" smtClean="0">
                        <a:latin typeface="Cambria Math"/>
                        <a:cs typeface="Times New Roman" pitchFamily="18" charset="0"/>
                      </a:rPr>
                      <m:t>1</m:t>
                    </m:r>
                    <m:r>
                      <a:rPr lang="en-US" sz="1600" i="1" dirty="0">
                        <a:latin typeface="Cambria Math"/>
                        <a:cs typeface="Times New Roman" pitchFamily="18" charset="0"/>
                      </a:rPr>
                      <m:t>}</m:t>
                    </m:r>
                  </m:oMath>
                </a14:m>
                <a:r>
                  <a:rPr lang="en-US" sz="1600" dirty="0" smtClean="0">
                    <a:latin typeface="Times New Roman" pitchFamily="18" charset="0"/>
                    <a:cs typeface="Times New Roman" pitchFamily="18" charset="0"/>
                  </a:rPr>
                  <a:t>,</a:t>
                </a:r>
                <a:r>
                  <a:rPr lang="en-US" sz="1600" dirty="0">
                    <a:latin typeface="Times New Roman" pitchFamily="18" charset="0"/>
                    <a:cs typeface="Times New Roman" pitchFamily="18" charset="0"/>
                  </a:rPr>
                  <a:t/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600" i="1" dirty="0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1600" b="0" i="1" dirty="0" smtClean="0">
                            <a:latin typeface="Cambria Math"/>
                            <a:cs typeface="Times New Roman" pitchFamily="18" charset="0"/>
                          </a:rPr>
                          <m:t>𝑂𝐵</m:t>
                        </m:r>
                      </m:e>
                    </m:acc>
                    <m:r>
                      <a:rPr lang="en-US" sz="1600" i="1" dirty="0">
                        <a:latin typeface="Cambria Math"/>
                        <a:cs typeface="Times New Roman" pitchFamily="18" charset="0"/>
                      </a:rPr>
                      <m:t> {</m:t>
                    </m:r>
                    <m:r>
                      <a:rPr lang="en-US" sz="1600" b="0" i="1" dirty="0" smtClean="0">
                        <a:latin typeface="Cambria Math"/>
                        <a:cs typeface="Times New Roman" pitchFamily="18" charset="0"/>
                      </a:rPr>
                      <m:t>−2</m:t>
                    </m:r>
                    <m:r>
                      <a:rPr lang="en-US" sz="1600" i="1" dirty="0">
                        <a:latin typeface="Cambria Math"/>
                        <a:cs typeface="Times New Roman" pitchFamily="18" charset="0"/>
                      </a:rPr>
                      <m:t>;</m:t>
                    </m:r>
                    <m:r>
                      <a:rPr lang="en-US" sz="1600" b="0" i="1" dirty="0" smtClean="0">
                        <a:latin typeface="Cambria Math"/>
                        <a:cs typeface="Times New Roman" pitchFamily="18" charset="0"/>
                      </a:rPr>
                      <m:t>0</m:t>
                    </m:r>
                    <m:r>
                      <a:rPr lang="en-US" sz="1600" i="1" dirty="0">
                        <a:latin typeface="Cambria Math"/>
                        <a:cs typeface="Times New Roman" pitchFamily="18" charset="0"/>
                      </a:rPr>
                      <m:t>;</m:t>
                    </m:r>
                    <m:r>
                      <a:rPr lang="en-US" sz="1600" b="0" i="1" dirty="0" smtClean="0">
                        <a:latin typeface="Cambria Math"/>
                        <a:cs typeface="Times New Roman" pitchFamily="18" charset="0"/>
                      </a:rPr>
                      <m:t>3</m:t>
                    </m:r>
                    <m:r>
                      <a:rPr lang="en-US" sz="1600" i="1" dirty="0">
                        <a:latin typeface="Cambria Math"/>
                        <a:cs typeface="Times New Roman" pitchFamily="18" charset="0"/>
                      </a:rPr>
                      <m:t>}</m:t>
                    </m:r>
                  </m:oMath>
                </a14:m>
                <a:r>
                  <a:rPr lang="en-US" sz="1600" dirty="0" smtClean="0">
                    <a:latin typeface="Times New Roman" pitchFamily="18" charset="0"/>
                    <a:cs typeface="Times New Roman" pitchFamily="18" charset="0"/>
                  </a:rPr>
                  <a:t>,</a:t>
                </a:r>
                <a:r>
                  <a:rPr lang="en-US" sz="1600" dirty="0">
                    <a:latin typeface="Times New Roman" pitchFamily="18" charset="0"/>
                    <a:cs typeface="Times New Roman" pitchFamily="18" charset="0"/>
                  </a:rPr>
                  <a:t/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600" i="1" dirty="0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1600" b="0" i="1" dirty="0" smtClean="0">
                            <a:latin typeface="Cambria Math"/>
                            <a:cs typeface="Times New Roman" pitchFamily="18" charset="0"/>
                          </a:rPr>
                          <m:t>𝑂𝐶</m:t>
                        </m:r>
                      </m:e>
                    </m:acc>
                    <m:r>
                      <a:rPr lang="en-US" sz="1600" i="1" dirty="0">
                        <a:latin typeface="Cambria Math"/>
                        <a:cs typeface="Times New Roman" pitchFamily="18" charset="0"/>
                      </a:rPr>
                      <m:t> {</m:t>
                    </m:r>
                    <m:r>
                      <a:rPr lang="en-US" sz="1600" b="0" i="1" dirty="0" smtClean="0">
                        <a:latin typeface="Cambria Math"/>
                        <a:cs typeface="Times New Roman" pitchFamily="18" charset="0"/>
                      </a:rPr>
                      <m:t>0,5</m:t>
                    </m:r>
                    <m:r>
                      <a:rPr lang="en-US" sz="1600" i="1" dirty="0">
                        <a:latin typeface="Cambria Math"/>
                        <a:cs typeface="Times New Roman" pitchFamily="18" charset="0"/>
                      </a:rPr>
                      <m:t>;−</m:t>
                    </m:r>
                    <m:r>
                      <a:rPr lang="en-US" sz="1600" b="0" i="1" dirty="0" smtClean="0">
                        <a:latin typeface="Cambria Math"/>
                        <a:cs typeface="Times New Roman" pitchFamily="18" charset="0"/>
                      </a:rPr>
                      <m:t>4</m:t>
                    </m:r>
                    <m:r>
                      <a:rPr lang="en-US" sz="1600" i="1" dirty="0">
                        <a:latin typeface="Cambria Math"/>
                        <a:cs typeface="Times New Roman" pitchFamily="18" charset="0"/>
                      </a:rPr>
                      <m:t>;</m:t>
                    </m:r>
                    <m:r>
                      <a:rPr lang="en-US" sz="1600" b="0" i="1" dirty="0" smtClean="0">
                        <a:latin typeface="Cambria Math"/>
                        <a:cs typeface="Times New Roman" pitchFamily="18" charset="0"/>
                      </a:rPr>
                      <m:t>8</m:t>
                    </m:r>
                    <m:r>
                      <a:rPr lang="en-US" sz="1600" i="1" dirty="0">
                        <a:latin typeface="Cambria Math"/>
                        <a:cs typeface="Times New Roman" pitchFamily="18" charset="0"/>
                      </a:rPr>
                      <m:t>}</m:t>
                    </m:r>
                  </m:oMath>
                </a14:m>
                <a:r>
                  <a:rPr lang="en-US" sz="1600" dirty="0" smtClean="0">
                    <a:latin typeface="Times New Roman" pitchFamily="18" charset="0"/>
                    <a:cs typeface="Times New Roman" pitchFamily="18" charset="0"/>
                  </a:rPr>
                  <a:t>,</a:t>
                </a:r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600" i="1" dirty="0" smtClean="0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1600" b="0" i="1" dirty="0" smtClean="0">
                            <a:latin typeface="Cambria Math"/>
                            <a:cs typeface="Times New Roman" pitchFamily="18" charset="0"/>
                          </a:rPr>
                          <m:t>𝐴𝐷</m:t>
                        </m:r>
                      </m:e>
                    </m:acc>
                    <m:r>
                      <a:rPr lang="en-US" sz="1600" b="0" i="1" dirty="0" smtClean="0">
                        <a:latin typeface="Cambria Math"/>
                        <a:cs typeface="Times New Roman" pitchFamily="18" charset="0"/>
                      </a:rPr>
                      <m:t> {13;−2;5}</m:t>
                    </m:r>
                  </m:oMath>
                </a14:m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,</a:t>
                </a:r>
                <a:r>
                  <a:rPr lang="en-US" sz="1600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600" i="1" dirty="0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1600" b="0" i="1" dirty="0" smtClean="0">
                            <a:latin typeface="Cambria Math"/>
                            <a:cs typeface="Times New Roman" pitchFamily="18" charset="0"/>
                          </a:rPr>
                          <m:t>𝐵𝐸</m:t>
                        </m:r>
                      </m:e>
                    </m:acc>
                    <m:r>
                      <a:rPr lang="en-US" sz="1600" i="1" dirty="0">
                        <a:latin typeface="Cambria Math"/>
                        <a:cs typeface="Times New Roman" pitchFamily="18" charset="0"/>
                      </a:rPr>
                      <m:t> {1;−</m:t>
                    </m:r>
                    <m:r>
                      <a:rPr lang="en-US" sz="1600" b="0" i="1" dirty="0" smtClean="0">
                        <a:latin typeface="Cambria Math"/>
                        <a:cs typeface="Times New Roman" pitchFamily="18" charset="0"/>
                      </a:rPr>
                      <m:t>3</m:t>
                    </m:r>
                    <m:r>
                      <a:rPr lang="en-US" sz="1600" i="1" dirty="0">
                        <a:latin typeface="Cambria Math"/>
                        <a:cs typeface="Times New Roman" pitchFamily="18" charset="0"/>
                      </a:rPr>
                      <m:t>;</m:t>
                    </m:r>
                    <m:r>
                      <a:rPr lang="en-US" sz="1600" b="0" i="1" dirty="0" smtClean="0">
                        <a:latin typeface="Cambria Math"/>
                        <a:cs typeface="Times New Roman" pitchFamily="18" charset="0"/>
                      </a:rPr>
                      <m:t>0</m:t>
                    </m:r>
                    <m:r>
                      <a:rPr lang="en-US" sz="1600" i="1" dirty="0">
                        <a:latin typeface="Cambria Math"/>
                        <a:cs typeface="Times New Roman" pitchFamily="18" charset="0"/>
                      </a:rPr>
                      <m:t>}</m:t>
                    </m:r>
                  </m:oMath>
                </a14:m>
                <a:r>
                  <a:rPr lang="en-US" sz="1600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ru-RU" sz="1600" dirty="0">
                    <a:latin typeface="Times New Roman" pitchFamily="18" charset="0"/>
                    <a:cs typeface="Times New Roman" pitchFamily="18" charset="0"/>
                  </a:rPr>
                  <a:t>и</a:t>
                </a:r>
                <a:r>
                  <a:rPr lang="en-US" sz="1600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600" i="1" dirty="0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1600" b="0" i="1" dirty="0" smtClean="0">
                            <a:latin typeface="Cambria Math"/>
                            <a:cs typeface="Times New Roman" pitchFamily="18" charset="0"/>
                          </a:rPr>
                          <m:t>𝐶𝐹</m:t>
                        </m:r>
                      </m:e>
                    </m:acc>
                    <m:r>
                      <a:rPr lang="en-US" sz="1600" i="1" dirty="0">
                        <a:latin typeface="Cambria Math"/>
                        <a:cs typeface="Times New Roman" pitchFamily="18" charset="0"/>
                      </a:rPr>
                      <m:t> </m:t>
                    </m:r>
                    <m:d>
                      <m:dPr>
                        <m:begChr m:val="{"/>
                        <m:endChr m:val="}"/>
                        <m:ctrlPr>
                          <a:rPr lang="en-US" sz="1600" b="0" i="1" dirty="0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1600" b="0" i="1" dirty="0" smtClean="0">
                            <a:latin typeface="Cambria Math"/>
                            <a:cs typeface="Times New Roman" pitchFamily="18" charset="0"/>
                          </a:rPr>
                          <m:t>−9</m:t>
                        </m:r>
                        <m:r>
                          <a:rPr lang="en-US" sz="1600" i="1" dirty="0">
                            <a:latin typeface="Cambria Math"/>
                            <a:cs typeface="Times New Roman" pitchFamily="18" charset="0"/>
                          </a:rPr>
                          <m:t>;</m:t>
                        </m:r>
                        <m:r>
                          <a:rPr lang="en-US" sz="1600" b="0" i="1" dirty="0" smtClean="0"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  <m:r>
                          <a:rPr lang="en-US" sz="1600" i="1" dirty="0">
                            <a:latin typeface="Cambria Math"/>
                            <a:cs typeface="Times New Roman" pitchFamily="18" charset="0"/>
                          </a:rPr>
                          <m:t>;</m:t>
                        </m:r>
                        <m:r>
                          <a:rPr lang="en-US" sz="1600" b="0" i="1" dirty="0" smtClean="0"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e>
                    </m:d>
                  </m:oMath>
                </a14:m>
                <a:endParaRPr lang="ru-RU" sz="16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определить координаты точек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/>
                        <a:cs typeface="Times New Roman" pitchFamily="18" charset="0"/>
                      </a:rPr>
                      <m:t>𝐴</m:t>
                    </m:r>
                  </m:oMath>
                </a14:m>
                <a:r>
                  <a:rPr lang="ru-RU" sz="16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/>
                        <a:cs typeface="Times New Roman" pitchFamily="18" charset="0"/>
                      </a:rPr>
                      <m:t>𝐵</m:t>
                    </m:r>
                  </m:oMath>
                </a14:m>
                <a:r>
                  <a:rPr lang="ru-RU" sz="16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/>
                        <a:cs typeface="Times New Roman" pitchFamily="18" charset="0"/>
                      </a:rPr>
                      <m:t>𝐶</m:t>
                    </m:r>
                  </m:oMath>
                </a14:m>
                <a:r>
                  <a:rPr lang="ru-RU" sz="16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/>
                        <a:cs typeface="Times New Roman" pitchFamily="18" charset="0"/>
                      </a:rPr>
                      <m:t>𝐷</m:t>
                    </m:r>
                  </m:oMath>
                </a14:m>
                <a:r>
                  <a:rPr lang="ru-RU" sz="16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/>
                        <a:cs typeface="Times New Roman" pitchFamily="18" charset="0"/>
                      </a:rPr>
                      <m:t>𝐸</m:t>
                    </m:r>
                  </m:oMath>
                </a14:m>
                <a:r>
                  <a:rPr lang="ru-RU" sz="1600" dirty="0">
                    <a:latin typeface="Times New Roman" pitchFamily="18" charset="0"/>
                    <a:cs typeface="Times New Roman" pitchFamily="18" charset="0"/>
                  </a:rPr>
                  <a:t> и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/>
                        <a:cs typeface="Times New Roman" pitchFamily="18" charset="0"/>
                      </a:rPr>
                      <m:t>𝐹</m:t>
                    </m:r>
                  </m:oMath>
                </a14:m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,</a:t>
                </a:r>
                <a:r>
                  <a:rPr lang="en-US" sz="1600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если </a:t>
                </a:r>
                <a:r>
                  <a:rPr lang="ru-RU" sz="1600" dirty="0">
                    <a:latin typeface="Times New Roman" pitchFamily="18" charset="0"/>
                    <a:cs typeface="Times New Roman" pitchFamily="18" charset="0"/>
                  </a:rPr>
                  <a:t>точка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/>
                        <a:cs typeface="Times New Roman" pitchFamily="18" charset="0"/>
                      </a:rPr>
                      <m:t>𝑂</m:t>
                    </m:r>
                  </m:oMath>
                </a14:m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ru-RU" sz="1600" dirty="0">
                    <a:latin typeface="Times New Roman" pitchFamily="18" charset="0"/>
                    <a:cs typeface="Times New Roman" pitchFamily="18" charset="0"/>
                  </a:rPr>
                  <a:t>— точка начала координат.</a:t>
                </a:r>
              </a:p>
            </p:txBody>
          </p:sp>
        </mc:Choice>
        <mc:Fallback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184" y="195486"/>
                <a:ext cx="8995811" cy="862865"/>
              </a:xfrm>
              <a:prstGeom prst="rect">
                <a:avLst/>
              </a:prstGeom>
              <a:blipFill rotWithShape="1">
                <a:blip r:embed="rId6"/>
                <a:stretch>
                  <a:fillRect l="-339" t="-2113" b="-774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Прямоугольник 5"/>
          <p:cNvSpPr/>
          <p:nvPr/>
        </p:nvSpPr>
        <p:spPr>
          <a:xfrm>
            <a:off x="251184" y="1016132"/>
            <a:ext cx="10427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Решение.</a:t>
            </a:r>
            <a:endParaRPr lang="ru-RU" sz="1600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Прямоугольник 6"/>
              <p:cNvSpPr/>
              <p:nvPr/>
            </p:nvSpPr>
            <p:spPr>
              <a:xfrm>
                <a:off x="261110" y="1437276"/>
                <a:ext cx="1424576" cy="3701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1600" i="1" dirty="0" smtClean="0">
                              <a:latin typeface="Cambria Math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n-US" sz="1600" i="1" dirty="0">
                              <a:latin typeface="Cambria Math"/>
                              <a:cs typeface="Times New Roman" pitchFamily="18" charset="0"/>
                            </a:rPr>
                            <m:t>𝑂𝐴</m:t>
                          </m:r>
                        </m:e>
                      </m:acc>
                      <m:r>
                        <a:rPr lang="en-US" sz="1600" i="1" dirty="0">
                          <a:latin typeface="Cambria Math"/>
                          <a:cs typeface="Times New Roman" pitchFamily="18" charset="0"/>
                        </a:rPr>
                        <m:t> 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1600" i="1" dirty="0"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1600" i="1" dirty="0">
                              <a:latin typeface="Cambria Math"/>
                              <a:cs typeface="Times New Roman" pitchFamily="18" charset="0"/>
                            </a:rPr>
                            <m:t>4;−7;1</m:t>
                          </m:r>
                        </m:e>
                      </m:d>
                    </m:oMath>
                  </m:oMathPara>
                </a14:m>
                <a:endParaRPr lang="ru-RU" sz="1600" dirty="0"/>
              </a:p>
            </p:txBody>
          </p:sp>
        </mc:Choice>
        <mc:Fallback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110" y="1437276"/>
                <a:ext cx="1424576" cy="370101"/>
              </a:xfrm>
              <a:prstGeom prst="rect">
                <a:avLst/>
              </a:prstGeom>
              <a:blipFill rotWithShape="1">
                <a:blip r:embed="rId7"/>
                <a:stretch>
                  <a:fillRect r="-1282" b="-2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3" name="Прямоугольник 12"/>
              <p:cNvSpPr/>
              <p:nvPr/>
            </p:nvSpPr>
            <p:spPr>
              <a:xfrm>
                <a:off x="1718271" y="1808979"/>
                <a:ext cx="1387238" cy="3701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1600" i="1" dirty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n-US" sz="1600" i="1" dirty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𝑂𝐵</m:t>
                          </m:r>
                        </m:e>
                      </m:acc>
                      <m:r>
                        <a:rPr lang="en-US" sz="1600" i="1" dirty="0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 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1600" i="1" dirty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1600" i="1" dirty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−2;0;3</m:t>
                          </m:r>
                        </m:e>
                      </m:d>
                    </m:oMath>
                  </m:oMathPara>
                </a14:m>
                <a:endParaRPr lang="ru-RU" sz="1600" dirty="0"/>
              </a:p>
            </p:txBody>
          </p:sp>
        </mc:Choice>
        <mc:Fallback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8271" y="1808979"/>
                <a:ext cx="1387238" cy="370101"/>
              </a:xfrm>
              <a:prstGeom prst="rect">
                <a:avLst/>
              </a:prstGeom>
              <a:blipFill rotWithShape="1">
                <a:blip r:embed="rId8"/>
                <a:stretch>
                  <a:fillRect r="-3524" b="-2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4" name="Прямоугольник 13"/>
              <p:cNvSpPr/>
              <p:nvPr/>
            </p:nvSpPr>
            <p:spPr>
              <a:xfrm>
                <a:off x="3084897" y="1437275"/>
                <a:ext cx="1533433" cy="3701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1600" i="1" dirty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n-US" sz="1600" i="1" dirty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𝑂𝐶</m:t>
                          </m:r>
                        </m:e>
                      </m:acc>
                      <m:r>
                        <a:rPr lang="en-US" sz="1600" i="1" dirty="0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 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1600" i="1" dirty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1600" i="1" dirty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0,5;−4;8</m:t>
                          </m:r>
                        </m:e>
                      </m:d>
                    </m:oMath>
                  </m:oMathPara>
                </a14:m>
                <a:endParaRPr lang="ru-RU" sz="1600" dirty="0"/>
              </a:p>
            </p:txBody>
          </p:sp>
        </mc:Choice>
        <mc:Fallback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4897" y="1437275"/>
                <a:ext cx="1533433" cy="370101"/>
              </a:xfrm>
              <a:prstGeom prst="rect">
                <a:avLst/>
              </a:prstGeom>
              <a:blipFill rotWithShape="1">
                <a:blip r:embed="rId9"/>
                <a:stretch>
                  <a:fillRect r="-3175" b="-2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5" name="Прямоугольник 14"/>
              <p:cNvSpPr/>
              <p:nvPr/>
            </p:nvSpPr>
            <p:spPr>
              <a:xfrm>
                <a:off x="4534496" y="1820841"/>
                <a:ext cx="1499962" cy="3701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1600" i="1" dirty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n-US" sz="1600" i="1" dirty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𝐴𝐷</m:t>
                          </m:r>
                        </m:e>
                      </m:acc>
                      <m:r>
                        <a:rPr lang="en-US" sz="1600" i="1" dirty="0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 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1600" i="1" dirty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1600" i="1" dirty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13;−2;5</m:t>
                          </m:r>
                        </m:e>
                      </m:d>
                    </m:oMath>
                  </m:oMathPara>
                </a14:m>
                <a:endParaRPr lang="ru-RU" sz="1600" dirty="0"/>
              </a:p>
            </p:txBody>
          </p:sp>
        </mc:Choice>
        <mc:Fallback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4496" y="1820841"/>
                <a:ext cx="1499962" cy="370101"/>
              </a:xfrm>
              <a:prstGeom prst="rect">
                <a:avLst/>
              </a:prstGeom>
              <a:blipFill rotWithShape="1">
                <a:blip r:embed="rId10"/>
                <a:stretch>
                  <a:fillRect r="-2846" b="-2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6" name="Прямоугольник 15"/>
              <p:cNvSpPr/>
              <p:nvPr/>
            </p:nvSpPr>
            <p:spPr>
              <a:xfrm>
                <a:off x="6038496" y="1438878"/>
                <a:ext cx="1378518" cy="3684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1600" i="1" dirty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n-US" sz="1600" i="1" dirty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𝐵𝐸</m:t>
                          </m:r>
                        </m:e>
                      </m:acc>
                      <m:r>
                        <a:rPr lang="en-US" sz="1600" i="1" dirty="0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 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1600" i="1" dirty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1600" i="1" dirty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1;−3;0</m:t>
                          </m:r>
                        </m:e>
                      </m:d>
                    </m:oMath>
                  </m:oMathPara>
                </a14:m>
                <a:endParaRPr lang="ru-RU" sz="1600" dirty="0"/>
              </a:p>
            </p:txBody>
          </p:sp>
        </mc:Choice>
        <mc:Fallback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8496" y="1438878"/>
                <a:ext cx="1378518" cy="368499"/>
              </a:xfrm>
              <a:prstGeom prst="rect">
                <a:avLst/>
              </a:prstGeom>
              <a:blipFill rotWithShape="1">
                <a:blip r:embed="rId11"/>
                <a:stretch>
                  <a:fillRect r="-3097" b="-21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7" name="Прямоугольник 16"/>
              <p:cNvSpPr/>
              <p:nvPr/>
            </p:nvSpPr>
            <p:spPr>
              <a:xfrm>
                <a:off x="7483281" y="1820842"/>
                <a:ext cx="1362489" cy="3701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1600" i="1" dirty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n-US" sz="1600" i="1" dirty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𝐶𝐹</m:t>
                          </m:r>
                        </m:e>
                      </m:acc>
                      <m:r>
                        <a:rPr lang="en-US" sz="1600" i="1" dirty="0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 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1600" i="1" dirty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1600" i="1" dirty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−9;0;0</m:t>
                          </m:r>
                        </m:e>
                      </m:d>
                    </m:oMath>
                  </m:oMathPara>
                </a14:m>
                <a:endParaRPr lang="ru-RU" sz="1600" dirty="0"/>
              </a:p>
            </p:txBody>
          </p:sp>
        </mc:Choice>
        <mc:Fallback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3281" y="1820842"/>
                <a:ext cx="1362489" cy="370101"/>
              </a:xfrm>
              <a:prstGeom prst="rect">
                <a:avLst/>
              </a:prstGeom>
              <a:blipFill rotWithShape="1">
                <a:blip r:embed="rId12"/>
                <a:stretch>
                  <a:fillRect r="-3587" b="-2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8" name="Прямоугольник 17"/>
              <p:cNvSpPr/>
              <p:nvPr/>
            </p:nvSpPr>
            <p:spPr>
              <a:xfrm>
                <a:off x="251520" y="2309405"/>
                <a:ext cx="2685030" cy="3701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1600" i="1" dirty="0" smtClean="0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1600" i="1" dirty="0">
                            <a:latin typeface="Cambria Math"/>
                            <a:cs typeface="Times New Roman" pitchFamily="18" charset="0"/>
                          </a:rPr>
                          <m:t>𝑂𝐴</m:t>
                        </m:r>
                      </m:e>
                    </m:acc>
                    <m:r>
                      <a:rPr lang="ru-RU" sz="1600" b="0" i="1" dirty="0" smtClean="0">
                        <a:latin typeface="Cambria Math"/>
                        <a:cs typeface="Times New Roman" pitchFamily="18" charset="0"/>
                      </a:rPr>
                      <m:t>−</m:t>
                    </m:r>
                  </m:oMath>
                </a14:m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 радиус</a:t>
                </a:r>
                <a:r>
                  <a:rPr lang="en-US" sz="1600" dirty="0" smtClean="0">
                    <a:latin typeface="Times New Roman" pitchFamily="18" charset="0"/>
                    <a:cs typeface="Times New Roman" pitchFamily="18" charset="0"/>
                  </a:rPr>
                  <a:t>-</a:t>
                </a:r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вектор точки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/>
                      </a:rPr>
                      <m:t>𝐴</m:t>
                    </m:r>
                  </m:oMath>
                </a14:m>
                <a:endParaRPr lang="ru-RU" sz="1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309405"/>
                <a:ext cx="2685030" cy="370101"/>
              </a:xfrm>
              <a:prstGeom prst="rect">
                <a:avLst/>
              </a:prstGeom>
              <a:blipFill rotWithShape="1">
                <a:blip r:embed="rId13"/>
                <a:stretch>
                  <a:fillRect r="-1814" b="-1967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0" name="Прямоугольник 19"/>
              <p:cNvSpPr/>
              <p:nvPr/>
            </p:nvSpPr>
            <p:spPr>
              <a:xfrm>
                <a:off x="251520" y="3224013"/>
                <a:ext cx="2701702" cy="3701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1600" i="1" dirty="0" smtClean="0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1600" i="1" dirty="0">
                            <a:latin typeface="Cambria Math"/>
                            <a:cs typeface="Times New Roman" pitchFamily="18" charset="0"/>
                          </a:rPr>
                          <m:t>𝑂</m:t>
                        </m:r>
                        <m:r>
                          <a:rPr lang="en-US" sz="1600" b="0" i="1" dirty="0" smtClean="0">
                            <a:latin typeface="Cambria Math"/>
                            <a:cs typeface="Times New Roman" pitchFamily="18" charset="0"/>
                          </a:rPr>
                          <m:t>𝐵</m:t>
                        </m:r>
                      </m:e>
                    </m:acc>
                    <m:r>
                      <a:rPr lang="ru-RU" sz="1600" b="0" i="1" dirty="0" smtClean="0">
                        <a:latin typeface="Cambria Math"/>
                        <a:cs typeface="Times New Roman" pitchFamily="18" charset="0"/>
                      </a:rPr>
                      <m:t>−</m:t>
                    </m:r>
                  </m:oMath>
                </a14:m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 радиус</a:t>
                </a:r>
                <a:r>
                  <a:rPr lang="en-US" sz="1600" dirty="0" smtClean="0">
                    <a:latin typeface="Times New Roman" pitchFamily="18" charset="0"/>
                    <a:cs typeface="Times New Roman" pitchFamily="18" charset="0"/>
                  </a:rPr>
                  <a:t>-</a:t>
                </a:r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вектор точки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/>
                      </a:rPr>
                      <m:t>𝐵</m:t>
                    </m:r>
                  </m:oMath>
                </a14:m>
                <a:endParaRPr lang="ru-RU" sz="1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224013"/>
                <a:ext cx="2701702" cy="370101"/>
              </a:xfrm>
              <a:prstGeom prst="rect">
                <a:avLst/>
              </a:prstGeom>
              <a:blipFill rotWithShape="1">
                <a:blip r:embed="rId14"/>
                <a:stretch>
                  <a:fillRect r="-2257" b="-1967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2" name="Прямоугольник 21"/>
              <p:cNvSpPr/>
              <p:nvPr/>
            </p:nvSpPr>
            <p:spPr>
              <a:xfrm>
                <a:off x="251520" y="4108361"/>
                <a:ext cx="2683107" cy="3701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1600" i="1" dirty="0" smtClean="0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1600" i="1" dirty="0">
                            <a:latin typeface="Cambria Math"/>
                            <a:cs typeface="Times New Roman" pitchFamily="18" charset="0"/>
                          </a:rPr>
                          <m:t>𝑂</m:t>
                        </m:r>
                        <m:r>
                          <a:rPr lang="en-US" sz="1600" b="0" i="1" dirty="0" smtClean="0">
                            <a:latin typeface="Cambria Math"/>
                            <a:cs typeface="Times New Roman" pitchFamily="18" charset="0"/>
                          </a:rPr>
                          <m:t>𝐶</m:t>
                        </m:r>
                      </m:e>
                    </m:acc>
                    <m:r>
                      <a:rPr lang="ru-RU" sz="1600" b="0" i="1" dirty="0" smtClean="0">
                        <a:latin typeface="Cambria Math"/>
                        <a:cs typeface="Times New Roman" pitchFamily="18" charset="0"/>
                      </a:rPr>
                      <m:t>−</m:t>
                    </m:r>
                  </m:oMath>
                </a14:m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 радиус</a:t>
                </a:r>
                <a:r>
                  <a:rPr lang="en-US" sz="1600" dirty="0" smtClean="0">
                    <a:latin typeface="Times New Roman" pitchFamily="18" charset="0"/>
                    <a:cs typeface="Times New Roman" pitchFamily="18" charset="0"/>
                  </a:rPr>
                  <a:t>-</a:t>
                </a:r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вектор точки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/>
                      </a:rPr>
                      <m:t>𝐶</m:t>
                    </m:r>
                  </m:oMath>
                </a14:m>
                <a:endParaRPr lang="ru-RU" sz="1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4108361"/>
                <a:ext cx="2683107" cy="370101"/>
              </a:xfrm>
              <a:prstGeom prst="rect">
                <a:avLst/>
              </a:prstGeom>
              <a:blipFill rotWithShape="1">
                <a:blip r:embed="rId15"/>
                <a:stretch>
                  <a:fillRect r="-2045" b="-1967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Прямоугольник 31"/>
          <p:cNvSpPr/>
          <p:nvPr/>
        </p:nvSpPr>
        <p:spPr>
          <a:xfrm>
            <a:off x="554179" y="2732145"/>
            <a:ext cx="66600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565743" y="3601682"/>
            <a:ext cx="66600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563360" y="4529126"/>
            <a:ext cx="81000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632380" y="2372882"/>
            <a:ext cx="2171782" cy="270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664154" y="3273625"/>
            <a:ext cx="2171782" cy="270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632380" y="4173653"/>
            <a:ext cx="2171782" cy="270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9" name="Прямоугольник 28"/>
              <p:cNvSpPr/>
              <p:nvPr/>
            </p:nvSpPr>
            <p:spPr>
              <a:xfrm>
                <a:off x="679359" y="1470558"/>
                <a:ext cx="903837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dirty="0" smtClean="0">
                          <a:solidFill>
                            <a:srgbClr val="00B050"/>
                          </a:solidFill>
                          <a:latin typeface="Cambria Math"/>
                          <a:cs typeface="Times New Roman" pitchFamily="18" charset="0"/>
                        </a:rPr>
                        <m:t>4;−7;1</m:t>
                      </m:r>
                    </m:oMath>
                  </m:oMathPara>
                </a14:m>
                <a:endParaRPr lang="ru-RU" sz="1600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29" name="Прямоугольник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359" y="1470558"/>
                <a:ext cx="903837" cy="338554"/>
              </a:xfrm>
              <a:prstGeom prst="rect">
                <a:avLst/>
              </a:prstGeom>
              <a:blipFill rotWithShape="1">
                <a:blip r:embed="rId16"/>
                <a:stretch>
                  <a:fillRect t="-5357" r="-4698" b="-2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0" name="Прямоугольник 29"/>
              <p:cNvSpPr/>
              <p:nvPr/>
            </p:nvSpPr>
            <p:spPr>
              <a:xfrm>
                <a:off x="2118966" y="1841376"/>
                <a:ext cx="903837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dirty="0" smtClean="0">
                          <a:solidFill>
                            <a:srgbClr val="00B050"/>
                          </a:solidFill>
                          <a:latin typeface="Cambria Math"/>
                          <a:cs typeface="Times New Roman" pitchFamily="18" charset="0"/>
                        </a:rPr>
                        <m:t>−2;0;3</m:t>
                      </m:r>
                    </m:oMath>
                  </m:oMathPara>
                </a14:m>
                <a:endParaRPr lang="ru-RU" sz="1600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30" name="Прямоугольник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8966" y="1841376"/>
                <a:ext cx="903837" cy="338554"/>
              </a:xfrm>
              <a:prstGeom prst="rect">
                <a:avLst/>
              </a:prstGeom>
              <a:blipFill rotWithShape="1">
                <a:blip r:embed="rId17"/>
                <a:stretch>
                  <a:fillRect t="-5357" r="-4730" b="-2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1" name="Прямоугольник 30"/>
              <p:cNvSpPr/>
              <p:nvPr/>
            </p:nvSpPr>
            <p:spPr>
              <a:xfrm>
                <a:off x="3478509" y="1470382"/>
                <a:ext cx="105932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dirty="0" smtClean="0">
                          <a:solidFill>
                            <a:srgbClr val="00B050"/>
                          </a:solidFill>
                          <a:latin typeface="Cambria Math"/>
                          <a:cs typeface="Times New Roman" pitchFamily="18" charset="0"/>
                        </a:rPr>
                        <m:t>0,5;−4;8</m:t>
                      </m:r>
                    </m:oMath>
                  </m:oMathPara>
                </a14:m>
                <a:endParaRPr lang="ru-RU" sz="1600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31" name="Прямоугольник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8509" y="1470382"/>
                <a:ext cx="1059328" cy="338554"/>
              </a:xfrm>
              <a:prstGeom prst="rect">
                <a:avLst/>
              </a:prstGeom>
              <a:blipFill rotWithShape="1">
                <a:blip r:embed="rId18"/>
                <a:stretch>
                  <a:fillRect t="-5357" r="-5202" b="-2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973582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0139 -0.00463 L -0.02656 0.23333 " pathEditMode="relative" rAng="0" ptsTypes="AA">
                                      <p:cBhvr>
                                        <p:cTn id="7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7" y="118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750"/>
                            </p:stCondLst>
                            <p:childTnLst>
                              <p:par>
                                <p:cTn id="72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25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16 0.01142 L -0.18299 0.33056 " pathEditMode="relative" rAng="0" ptsTypes="AA">
                                      <p:cBhvr>
                                        <p:cTn id="86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50" y="159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500"/>
                            </p:stCondLst>
                            <p:childTnLst>
                              <p:par>
                                <p:cTn id="88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0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957 L -0.33246 0.58271 " pathEditMode="relative" rAng="0" ptsTypes="AA">
                                      <p:cBhvr>
                                        <p:cTn id="102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97" y="286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500"/>
                            </p:stCondLst>
                            <p:childTnLst>
                              <p:par>
                                <p:cTn id="104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3" grpId="0" animBg="1"/>
      <p:bldP spid="6" grpId="0"/>
      <p:bldP spid="7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2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29" grpId="0" animBg="1"/>
      <p:bldP spid="29" grpId="1" animBg="1"/>
      <p:bldP spid="29" grpId="2" animBg="1"/>
      <p:bldP spid="30" grpId="0" animBg="1"/>
      <p:bldP spid="30" grpId="1" animBg="1"/>
      <p:bldP spid="30" grpId="2" animBg="1"/>
      <p:bldP spid="31" grpId="0" animBg="1"/>
      <p:bldP spid="31" grpId="1" animBg="1"/>
      <p:bldP spid="31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1615</TotalTime>
  <Words>173</Words>
  <Application>Microsoft Office PowerPoint</Application>
  <PresentationFormat>Экран (16:9)</PresentationFormat>
  <Paragraphs>319</Paragraphs>
  <Slides>20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Самостоятельная работа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SERGEY</cp:lastModifiedBy>
  <cp:revision>174</cp:revision>
  <dcterms:created xsi:type="dcterms:W3CDTF">2015-05-26T09:07:42Z</dcterms:created>
  <dcterms:modified xsi:type="dcterms:W3CDTF">2020-12-03T16:14:43Z</dcterms:modified>
</cp:coreProperties>
</file>