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7" r:id="rId3"/>
    <p:sldId id="284" r:id="rId4"/>
    <p:sldId id="258" r:id="rId5"/>
    <p:sldId id="285" r:id="rId6"/>
    <p:sldId id="286" r:id="rId7"/>
    <p:sldId id="287" r:id="rId8"/>
    <p:sldId id="288" r:id="rId9"/>
    <p:sldId id="289" r:id="rId10"/>
    <p:sldId id="290" r:id="rId11"/>
    <p:sldId id="294" r:id="rId12"/>
    <p:sldId id="295" r:id="rId13"/>
    <p:sldId id="283" r:id="rId14"/>
    <p:sldId id="291" r:id="rId15"/>
    <p:sldId id="260" r:id="rId16"/>
    <p:sldId id="261" r:id="rId17"/>
    <p:sldId id="275" r:id="rId18"/>
    <p:sldId id="276" r:id="rId19"/>
    <p:sldId id="292" r:id="rId20"/>
    <p:sldId id="293" r:id="rId21"/>
    <p:sldId id="296" r:id="rId22"/>
    <p:sldId id="259" r:id="rId23"/>
    <p:sldId id="297" r:id="rId2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EEE9E9"/>
    <a:srgbClr val="FF6D6D"/>
    <a:srgbClr val="FFFFEB"/>
    <a:srgbClr val="F7F9F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28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FBADA-33AE-42BB-A4C9-EFAE97D8C8B7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C461A-ABE5-489B-90A5-21D74D5ABF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50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63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63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63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63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632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632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632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632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632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632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63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632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632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63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63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63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63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63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63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63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E972-3531-47DE-AD0B-288F951ADED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63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9.png"/><Relationship Id="rId3" Type="http://schemas.openxmlformats.org/officeDocument/2006/relationships/image" Target="../media/image51.png"/><Relationship Id="rId7" Type="http://schemas.openxmlformats.org/officeDocument/2006/relationships/image" Target="../media/image22.png"/><Relationship Id="rId12" Type="http://schemas.openxmlformats.org/officeDocument/2006/relationships/image" Target="../media/image52.png"/><Relationship Id="rId17" Type="http://schemas.openxmlformats.org/officeDocument/2006/relationships/image" Target="../media/image56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54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5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57.png"/><Relationship Id="rId3" Type="http://schemas.openxmlformats.org/officeDocument/2006/relationships/image" Target="../media/image51.png"/><Relationship Id="rId7" Type="http://schemas.openxmlformats.org/officeDocument/2006/relationships/image" Target="../media/image22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51.png"/><Relationship Id="rId7" Type="http://schemas.openxmlformats.org/officeDocument/2006/relationships/image" Target="../media/image22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0" Type="http://schemas.openxmlformats.org/officeDocument/2006/relationships/image" Target="../media/image75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5.png"/><Relationship Id="rId4" Type="http://schemas.openxmlformats.org/officeDocument/2006/relationships/image" Target="../media/image8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4" Type="http://schemas.openxmlformats.org/officeDocument/2006/relationships/image" Target="../media/image8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2.png"/><Relationship Id="rId4" Type="http://schemas.openxmlformats.org/officeDocument/2006/relationships/image" Target="../media/image8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6.png"/><Relationship Id="rId4" Type="http://schemas.openxmlformats.org/officeDocument/2006/relationships/image" Target="../media/image9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3" Type="http://schemas.openxmlformats.org/officeDocument/2006/relationships/image" Target="../media/image97.png"/><Relationship Id="rId7" Type="http://schemas.openxmlformats.org/officeDocument/2006/relationships/image" Target="../media/image10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0.png"/><Relationship Id="rId5" Type="http://schemas.openxmlformats.org/officeDocument/2006/relationships/image" Target="../media/image99.png"/><Relationship Id="rId4" Type="http://schemas.openxmlformats.org/officeDocument/2006/relationships/image" Target="../media/image98.png"/><Relationship Id="rId9" Type="http://schemas.openxmlformats.org/officeDocument/2006/relationships/image" Target="../media/image10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mailto:olgadumnova80@mail.ru" TargetMode="External"/><Relationship Id="rId3" Type="http://schemas.openxmlformats.org/officeDocument/2006/relationships/image" Target="../media/image105.png"/><Relationship Id="rId7" Type="http://schemas.openxmlformats.org/officeDocument/2006/relationships/image" Target="../media/image109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8.png"/><Relationship Id="rId5" Type="http://schemas.openxmlformats.org/officeDocument/2006/relationships/image" Target="../media/image107.png"/><Relationship Id="rId4" Type="http://schemas.openxmlformats.org/officeDocument/2006/relationships/image" Target="../media/image106.png"/><Relationship Id="rId9" Type="http://schemas.openxmlformats.org/officeDocument/2006/relationships/hyperlink" Target="https://vk.com/id407022472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33.png"/><Relationship Id="rId3" Type="http://schemas.openxmlformats.org/officeDocument/2006/relationships/image" Target="../media/image30.png"/><Relationship Id="rId7" Type="http://schemas.openxmlformats.org/officeDocument/2006/relationships/image" Target="../media/image22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31.png"/><Relationship Id="rId5" Type="http://schemas.openxmlformats.org/officeDocument/2006/relationships/image" Target="../media/image20.png"/><Relationship Id="rId15" Type="http://schemas.openxmlformats.org/officeDocument/2006/relationships/image" Target="../media/image29.png"/><Relationship Id="rId10" Type="http://schemas.openxmlformats.org/officeDocument/2006/relationships/image" Target="../media/image26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4.png"/><Relationship Id="rId3" Type="http://schemas.openxmlformats.org/officeDocument/2006/relationships/image" Target="../media/image35.png"/><Relationship Id="rId7" Type="http://schemas.openxmlformats.org/officeDocument/2006/relationships/image" Target="../media/image22.png"/><Relationship Id="rId12" Type="http://schemas.openxmlformats.org/officeDocument/2006/relationships/image" Target="../media/image38.png"/><Relationship Id="rId17" Type="http://schemas.openxmlformats.org/officeDocument/2006/relationships/image" Target="../media/image40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37.png"/><Relationship Id="rId5" Type="http://schemas.openxmlformats.org/officeDocument/2006/relationships/image" Target="../media/image20.png"/><Relationship Id="rId15" Type="http://schemas.openxmlformats.org/officeDocument/2006/relationships/image" Target="../media/image29.png"/><Relationship Id="rId10" Type="http://schemas.openxmlformats.org/officeDocument/2006/relationships/image" Target="../media/image36.png"/><Relationship Id="rId4" Type="http://schemas.openxmlformats.org/officeDocument/2006/relationships/image" Target="../media/image19.png"/><Relationship Id="rId9" Type="http://schemas.openxmlformats.org/officeDocument/2006/relationships/image" Target="../media/image26.png"/><Relationship Id="rId1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4.png"/><Relationship Id="rId3" Type="http://schemas.openxmlformats.org/officeDocument/2006/relationships/image" Target="../media/image41.png"/><Relationship Id="rId7" Type="http://schemas.openxmlformats.org/officeDocument/2006/relationships/image" Target="../media/image19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11" Type="http://schemas.openxmlformats.org/officeDocument/2006/relationships/image" Target="../media/image21.png"/><Relationship Id="rId5" Type="http://schemas.openxmlformats.org/officeDocument/2006/relationships/image" Target="../media/image22.png"/><Relationship Id="rId10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43.png"/><Relationship Id="rId14" Type="http://schemas.openxmlformats.org/officeDocument/2006/relationships/image" Target="../media/image4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46.png"/><Relationship Id="rId3" Type="http://schemas.openxmlformats.org/officeDocument/2006/relationships/image" Target="../media/image45.png"/><Relationship Id="rId7" Type="http://schemas.openxmlformats.org/officeDocument/2006/relationships/image" Target="../media/image22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49.png"/><Relationship Id="rId3" Type="http://schemas.openxmlformats.org/officeDocument/2006/relationships/image" Target="../media/image48.png"/><Relationship Id="rId7" Type="http://schemas.openxmlformats.org/officeDocument/2006/relationships/image" Target="../media/image22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05980" y="1563638"/>
            <a:ext cx="7529242" cy="1783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48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Скалярное</a:t>
            </a:r>
          </a:p>
          <a:p>
            <a:pPr algn="ctr">
              <a:lnSpc>
                <a:spcPct val="120000"/>
              </a:lnSpc>
            </a:pPr>
            <a:r>
              <a:rPr lang="ru-RU" sz="48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произведение векторов</a:t>
            </a:r>
          </a:p>
        </p:txBody>
      </p:sp>
    </p:spTree>
    <p:extLst>
      <p:ext uri="{BB962C8B-B14F-4D97-AF65-F5344CB8AC3E}">
        <p14:creationId xmlns:p14="http://schemas.microsoft.com/office/powerpoint/2010/main" xmlns="" val="309314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486193" y="289525"/>
                <a:ext cx="8156079" cy="5934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ж)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𝐵</m:t>
                            </m:r>
                            <m:r>
                              <a:rPr lang="en-US" sz="1600" b="0" i="1" smtClean="0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16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sz="16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𝐵𝑂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600" i="1"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𝐵𝑂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sz="1600" i="1">
                                <a:latin typeface="Cambria Math"/>
                              </a:rPr>
                              <m:t>  </m:t>
                            </m:r>
                            <m:acc>
                              <m:accPr>
                                <m:chr m:val="⃗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/>
                                  </a:rPr>
                                  <m:t>𝐵</m:t>
                                </m:r>
                              </m:e>
                            </m:acc>
                          </m:e>
                        </m:acc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60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15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0°</m:t>
                        </m:r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sz="16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6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1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193" y="289525"/>
                <a:ext cx="8156079" cy="593432"/>
              </a:xfrm>
              <a:prstGeom prst="rect">
                <a:avLst/>
              </a:prstGeom>
              <a:blipFill rotWithShape="1">
                <a:blip r:embed="rId3"/>
                <a:stretch>
                  <a:fillRect r="-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олилиния 11"/>
          <p:cNvSpPr/>
          <p:nvPr/>
        </p:nvSpPr>
        <p:spPr>
          <a:xfrm>
            <a:off x="3900488" y="1300163"/>
            <a:ext cx="685800" cy="2466975"/>
          </a:xfrm>
          <a:custGeom>
            <a:avLst/>
            <a:gdLst>
              <a:gd name="connsiteX0" fmla="*/ 0 w 685800"/>
              <a:gd name="connsiteY0" fmla="*/ 2466975 h 2466975"/>
              <a:gd name="connsiteX1" fmla="*/ 0 w 685800"/>
              <a:gd name="connsiteY1" fmla="*/ 0 h 2466975"/>
              <a:gd name="connsiteX2" fmla="*/ 685800 w 685800"/>
              <a:gd name="connsiteY2" fmla="*/ 390525 h 2466975"/>
              <a:gd name="connsiteX3" fmla="*/ 0 w 685800"/>
              <a:gd name="connsiteY3" fmla="*/ 2466975 h 2466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" h="2466975">
                <a:moveTo>
                  <a:pt x="0" y="2466975"/>
                </a:moveTo>
                <a:lnTo>
                  <a:pt x="0" y="0"/>
                </a:lnTo>
                <a:lnTo>
                  <a:pt x="685800" y="390525"/>
                </a:lnTo>
                <a:lnTo>
                  <a:pt x="0" y="2466975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911871" y="1297710"/>
            <a:ext cx="2448000" cy="246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799907" y="4547531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>
            <a:off x="1563708" y="3311874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>
            <a:off x="4035023" y="3312795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906036" y="3767116"/>
            <a:ext cx="247131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905495" y="1296722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>
            <a:off x="2669837" y="2531458"/>
            <a:ext cx="247131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>
            <a:off x="5141152" y="2532380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2799367" y="1295801"/>
            <a:ext cx="1106128" cy="7804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2798826" y="3767116"/>
            <a:ext cx="1106669" cy="77949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270141" y="3768038"/>
            <a:ext cx="1107210" cy="779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270141" y="1297644"/>
            <a:ext cx="1106669" cy="778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9" name="TextBox 58"/>
              <p:cNvSpPr txBox="1"/>
              <p:nvPr/>
            </p:nvSpPr>
            <p:spPr>
              <a:xfrm>
                <a:off x="2451575" y="4381670"/>
                <a:ext cx="34833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575" y="4381670"/>
                <a:ext cx="348332" cy="333565"/>
              </a:xfrm>
              <a:prstGeom prst="rect">
                <a:avLst/>
              </a:prstGeom>
              <a:blipFill rotWithShape="1">
                <a:blip r:embed="rId4"/>
                <a:stretch>
                  <a:fillRect t="-9259" r="-29825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0" name="TextBox 59"/>
              <p:cNvSpPr txBox="1"/>
              <p:nvPr/>
            </p:nvSpPr>
            <p:spPr>
              <a:xfrm>
                <a:off x="3582733" y="3540115"/>
                <a:ext cx="357713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733" y="3540115"/>
                <a:ext cx="357713" cy="333565"/>
              </a:xfrm>
              <a:prstGeom prst="rect">
                <a:avLst/>
              </a:prstGeom>
              <a:blipFill rotWithShape="1">
                <a:blip r:embed="rId5"/>
                <a:stretch>
                  <a:fillRect t="-9259" r="-27586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1" name="TextBox 60"/>
              <p:cNvSpPr txBox="1"/>
              <p:nvPr/>
            </p:nvSpPr>
            <p:spPr>
              <a:xfrm>
                <a:off x="6363869" y="3540115"/>
                <a:ext cx="357713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869" y="3540115"/>
                <a:ext cx="357713" cy="333565"/>
              </a:xfrm>
              <a:prstGeom prst="rect">
                <a:avLst/>
              </a:prstGeom>
              <a:blipFill rotWithShape="1">
                <a:blip r:embed="rId6"/>
                <a:stretch>
                  <a:fillRect t="-9259" r="-23729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2" name="TextBox 61"/>
              <p:cNvSpPr txBox="1"/>
              <p:nvPr/>
            </p:nvSpPr>
            <p:spPr>
              <a:xfrm>
                <a:off x="5271222" y="4381670"/>
                <a:ext cx="365416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222" y="4381670"/>
                <a:ext cx="365416" cy="333565"/>
              </a:xfrm>
              <a:prstGeom prst="rect">
                <a:avLst/>
              </a:prstGeom>
              <a:blipFill rotWithShape="1">
                <a:blip r:embed="rId7"/>
                <a:stretch>
                  <a:fillRect t="-9259" r="-25000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3" name="TextBox 62"/>
              <p:cNvSpPr txBox="1"/>
              <p:nvPr/>
            </p:nvSpPr>
            <p:spPr>
              <a:xfrm>
                <a:off x="2406520" y="1953368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520" y="1953368"/>
                <a:ext cx="438442" cy="333565"/>
              </a:xfrm>
              <a:prstGeom prst="rect">
                <a:avLst/>
              </a:prstGeom>
              <a:blipFill rotWithShape="1">
                <a:blip r:embed="rId8"/>
                <a:stretch>
                  <a:fillRect t="-9091" r="-22222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4" name="TextBox 63"/>
              <p:cNvSpPr txBox="1"/>
              <p:nvPr/>
            </p:nvSpPr>
            <p:spPr>
              <a:xfrm>
                <a:off x="5234709" y="1953368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709" y="1953368"/>
                <a:ext cx="438442" cy="333565"/>
              </a:xfrm>
              <a:prstGeom prst="rect">
                <a:avLst/>
              </a:prstGeom>
              <a:blipFill rotWithShape="1">
                <a:blip r:embed="rId9"/>
                <a:stretch>
                  <a:fillRect t="-9091" r="-22222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5" name="TextBox 64"/>
              <p:cNvSpPr txBox="1"/>
              <p:nvPr/>
            </p:nvSpPr>
            <p:spPr>
              <a:xfrm>
                <a:off x="3525163" y="1006624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163" y="1006624"/>
                <a:ext cx="438442" cy="333565"/>
              </a:xfrm>
              <a:prstGeom prst="rect">
                <a:avLst/>
              </a:prstGeom>
              <a:blipFill rotWithShape="1">
                <a:blip r:embed="rId10"/>
                <a:stretch>
                  <a:fillRect t="-9091" r="-23611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6" name="TextBox 65"/>
              <p:cNvSpPr txBox="1"/>
              <p:nvPr/>
            </p:nvSpPr>
            <p:spPr>
              <a:xfrm>
                <a:off x="6314009" y="1006624"/>
                <a:ext cx="418984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009" y="1006624"/>
                <a:ext cx="418984" cy="333565"/>
              </a:xfrm>
              <a:prstGeom prst="rect">
                <a:avLst/>
              </a:prstGeom>
              <a:blipFill rotWithShape="1">
                <a:blip r:embed="rId11"/>
                <a:stretch>
                  <a:fillRect t="-9091" r="-25000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9" name="TextBox 68"/>
              <p:cNvSpPr txBox="1"/>
              <p:nvPr/>
            </p:nvSpPr>
            <p:spPr>
              <a:xfrm>
                <a:off x="3620833" y="2382130"/>
                <a:ext cx="31611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sz="12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833" y="2382130"/>
                <a:ext cx="316112" cy="276999"/>
              </a:xfrm>
              <a:prstGeom prst="rect">
                <a:avLst/>
              </a:prstGeom>
              <a:blipFill rotWithShape="1">
                <a:blip r:embed="rId12"/>
                <a:stretch>
                  <a:fillRect r="-5769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Прямая соединительная линия 69"/>
          <p:cNvCxnSpPr/>
          <p:nvPr/>
        </p:nvCxnSpPr>
        <p:spPr>
          <a:xfrm>
            <a:off x="3901209" y="1297710"/>
            <a:ext cx="1362278" cy="781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2795622" y="1299554"/>
            <a:ext cx="3563962" cy="7785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2" name="TextBox 71"/>
              <p:cNvSpPr txBox="1"/>
              <p:nvPr/>
            </p:nvSpPr>
            <p:spPr>
              <a:xfrm>
                <a:off x="4335132" y="1319508"/>
                <a:ext cx="4849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132" y="1319508"/>
                <a:ext cx="484941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1625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 стрелкой 5"/>
          <p:cNvCxnSpPr/>
          <p:nvPr/>
        </p:nvCxnSpPr>
        <p:spPr>
          <a:xfrm flipV="1">
            <a:off x="3909492" y="1693602"/>
            <a:ext cx="673200" cy="2070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799366" y="2077137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1763688" y="303390"/>
            <a:ext cx="257144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4335133" y="252368"/>
            <a:ext cx="596907" cy="67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5453930" y="376266"/>
            <a:ext cx="860079" cy="430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314009" y="325242"/>
            <a:ext cx="1426343" cy="532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7740352" y="375397"/>
            <a:ext cx="901920" cy="430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4932041" y="247187"/>
            <a:ext cx="521889" cy="67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9" name="TextBox 78"/>
              <p:cNvSpPr txBox="1"/>
              <p:nvPr/>
            </p:nvSpPr>
            <p:spPr>
              <a:xfrm>
                <a:off x="5333660" y="2288089"/>
                <a:ext cx="66967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𝒂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660" y="2288089"/>
                <a:ext cx="669671" cy="401970"/>
              </a:xfrm>
              <a:prstGeom prst="rect">
                <a:avLst/>
              </a:prstGeom>
              <a:blipFill rotWithShape="1">
                <a:blip r:embed="rId14"/>
                <a:stretch>
                  <a:fillRect r="-10909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0" name="TextBox 79"/>
              <p:cNvSpPr txBox="1"/>
              <p:nvPr/>
            </p:nvSpPr>
            <p:spPr>
              <a:xfrm>
                <a:off x="4119336" y="1125031"/>
                <a:ext cx="431593" cy="3889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𝒂</m:t>
                        </m:r>
                        <m:rad>
                          <m:radPr>
                            <m:degHide m:val="on"/>
                            <m:ctrlPr>
                              <a:rPr lang="en-US" sz="12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12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en-US" sz="1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1200" b="1" dirty="0" smtClean="0">
                    <a:solidFill>
                      <a:srgbClr val="002060"/>
                    </a:solidFill>
                  </a:rPr>
                  <a:t/>
                </a:r>
                <a:endParaRPr lang="ru-RU" sz="12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336" y="1125031"/>
                <a:ext cx="431593" cy="388953"/>
              </a:xfrm>
              <a:prstGeom prst="rect">
                <a:avLst/>
              </a:prstGeom>
              <a:blipFill rotWithShape="1">
                <a:blip r:embed="rId15"/>
                <a:stretch>
                  <a:fillRect r="-7042" b="-47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1" name="TextBox 80"/>
              <p:cNvSpPr txBox="1"/>
              <p:nvPr/>
            </p:nvSpPr>
            <p:spPr>
              <a:xfrm>
                <a:off x="4277565" y="2139702"/>
                <a:ext cx="654475" cy="656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/>
                      </a:rPr>
                      <m:t>𝒂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</a:rPr>
                  <a:t/>
                </a:r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565" y="2139702"/>
                <a:ext cx="654475" cy="656013"/>
              </a:xfrm>
              <a:prstGeom prst="rect">
                <a:avLst/>
              </a:prstGeom>
              <a:blipFill rotWithShape="1">
                <a:blip r:embed="rId16"/>
                <a:stretch>
                  <a:fillRect r="-158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TextBox 41"/>
              <p:cNvSpPr txBox="1"/>
              <p:nvPr/>
            </p:nvSpPr>
            <p:spPr>
              <a:xfrm>
                <a:off x="333742" y="2067669"/>
                <a:ext cx="2102883" cy="2001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en-US" sz="14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4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4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b="0" i="1" smtClean="0">
                                          <a:solidFill>
                                            <a:schemeClr val="bg2">
                                              <a:lumMod val="2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b="0" i="1" smtClean="0">
                                          <a:solidFill>
                                            <a:schemeClr val="bg2">
                                              <a:lumMod val="2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sz="1400" i="1">
                                              <a:solidFill>
                                                <a:schemeClr val="bg2">
                                                  <a:lumMod val="25000"/>
                                                </a:schemeClr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sz="1400" i="1">
                                              <a:solidFill>
                                                <a:schemeClr val="bg2">
                                                  <a:lumMod val="25000"/>
                                                </a:schemeClr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sz="1400" b="0" i="1" smtClean="0">
                                          <a:solidFill>
                                            <a:schemeClr val="bg2">
                                              <a:lumMod val="2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14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1400" b="0" i="1" dirty="0" smtClean="0">
                  <a:solidFill>
                    <a:schemeClr val="bg2">
                      <a:lumMod val="25000"/>
                    </a:schemeClr>
                  </a:solidFill>
                  <a:latin typeface="Cambria Math"/>
                </a:endParaRPr>
              </a:p>
              <a:p>
                <a:pPr marL="35560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4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4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14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𝑎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ru-RU" sz="14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42" y="2067669"/>
                <a:ext cx="2102883" cy="2001958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450933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2" grpId="0" animBg="1"/>
      <p:bldP spid="69" grpId="0" animBg="1"/>
      <p:bldP spid="73" grpId="0" animBg="1"/>
      <p:bldP spid="74" grpId="0" animBg="1"/>
      <p:bldP spid="78" grpId="0" animBg="1"/>
      <p:bldP spid="79" grpId="0" animBg="1"/>
      <p:bldP spid="80" grpId="0" animBg="1"/>
      <p:bldP spid="81" grpId="0" animBg="1"/>
      <p:bldP spid="42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486193" y="289525"/>
                <a:ext cx="8156079" cy="5934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ж)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𝐵</m:t>
                            </m:r>
                            <m:r>
                              <a:rPr lang="en-US" sz="1600" b="0" i="1" smtClean="0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16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sz="16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𝐵𝑂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600" i="1"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𝐵𝑂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sz="1600" i="1">
                                <a:latin typeface="Cambria Math"/>
                              </a:rPr>
                              <m:t>  </m:t>
                            </m:r>
                            <m:acc>
                              <m:accPr>
                                <m:chr m:val="⃗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/>
                                  </a:rPr>
                                  <m:t>𝐵</m:t>
                                </m:r>
                              </m:e>
                            </m:acc>
                          </m:e>
                        </m:acc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60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15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0°</m:t>
                        </m:r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sz="16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6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1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193" y="289525"/>
                <a:ext cx="8156079" cy="593432"/>
              </a:xfrm>
              <a:prstGeom prst="rect">
                <a:avLst/>
              </a:prstGeom>
              <a:blipFill rotWithShape="1">
                <a:blip r:embed="rId3"/>
                <a:stretch>
                  <a:fillRect r="-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 стрелкой 8"/>
          <p:cNvCxnSpPr/>
          <p:nvPr/>
        </p:nvCxnSpPr>
        <p:spPr>
          <a:xfrm flipH="1">
            <a:off x="3911871" y="1297710"/>
            <a:ext cx="2448000" cy="2469600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799907" y="4547531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>
            <a:off x="1563708" y="3311874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>
            <a:off x="4035023" y="3312795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906036" y="3767116"/>
            <a:ext cx="247131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905495" y="1296722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>
            <a:off x="2669837" y="2531458"/>
            <a:ext cx="247131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>
            <a:off x="5141152" y="2532380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2799367" y="1295801"/>
            <a:ext cx="1106128" cy="7804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2798826" y="3767116"/>
            <a:ext cx="1106669" cy="77949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270141" y="3768038"/>
            <a:ext cx="1107210" cy="779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270141" y="1297644"/>
            <a:ext cx="1106669" cy="778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9" name="TextBox 58"/>
              <p:cNvSpPr txBox="1"/>
              <p:nvPr/>
            </p:nvSpPr>
            <p:spPr>
              <a:xfrm>
                <a:off x="2451575" y="4381670"/>
                <a:ext cx="34833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575" y="4381670"/>
                <a:ext cx="348332" cy="333565"/>
              </a:xfrm>
              <a:prstGeom prst="rect">
                <a:avLst/>
              </a:prstGeom>
              <a:blipFill rotWithShape="1">
                <a:blip r:embed="rId4"/>
                <a:stretch>
                  <a:fillRect t="-9259" r="-29825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0" name="TextBox 59"/>
              <p:cNvSpPr txBox="1"/>
              <p:nvPr/>
            </p:nvSpPr>
            <p:spPr>
              <a:xfrm>
                <a:off x="3582733" y="3540115"/>
                <a:ext cx="357713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733" y="3540115"/>
                <a:ext cx="357713" cy="333565"/>
              </a:xfrm>
              <a:prstGeom prst="rect">
                <a:avLst/>
              </a:prstGeom>
              <a:blipFill rotWithShape="1">
                <a:blip r:embed="rId5"/>
                <a:stretch>
                  <a:fillRect t="-9259" r="-27586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1" name="TextBox 60"/>
              <p:cNvSpPr txBox="1"/>
              <p:nvPr/>
            </p:nvSpPr>
            <p:spPr>
              <a:xfrm>
                <a:off x="6363869" y="3540115"/>
                <a:ext cx="357713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869" y="3540115"/>
                <a:ext cx="357713" cy="333565"/>
              </a:xfrm>
              <a:prstGeom prst="rect">
                <a:avLst/>
              </a:prstGeom>
              <a:blipFill rotWithShape="1">
                <a:blip r:embed="rId6"/>
                <a:stretch>
                  <a:fillRect t="-9259" r="-23729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2" name="TextBox 61"/>
              <p:cNvSpPr txBox="1"/>
              <p:nvPr/>
            </p:nvSpPr>
            <p:spPr>
              <a:xfrm>
                <a:off x="5271222" y="4381670"/>
                <a:ext cx="365416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222" y="4381670"/>
                <a:ext cx="365416" cy="333565"/>
              </a:xfrm>
              <a:prstGeom prst="rect">
                <a:avLst/>
              </a:prstGeom>
              <a:blipFill rotWithShape="1">
                <a:blip r:embed="rId7"/>
                <a:stretch>
                  <a:fillRect t="-9259" r="-25000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3" name="TextBox 62"/>
              <p:cNvSpPr txBox="1"/>
              <p:nvPr/>
            </p:nvSpPr>
            <p:spPr>
              <a:xfrm>
                <a:off x="2406520" y="1953368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520" y="1953368"/>
                <a:ext cx="438442" cy="333565"/>
              </a:xfrm>
              <a:prstGeom prst="rect">
                <a:avLst/>
              </a:prstGeom>
              <a:blipFill rotWithShape="1">
                <a:blip r:embed="rId8"/>
                <a:stretch>
                  <a:fillRect t="-9091" r="-22222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4" name="TextBox 63"/>
              <p:cNvSpPr txBox="1"/>
              <p:nvPr/>
            </p:nvSpPr>
            <p:spPr>
              <a:xfrm>
                <a:off x="5234709" y="1953368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709" y="1953368"/>
                <a:ext cx="438442" cy="333565"/>
              </a:xfrm>
              <a:prstGeom prst="rect">
                <a:avLst/>
              </a:prstGeom>
              <a:blipFill rotWithShape="1">
                <a:blip r:embed="rId9"/>
                <a:stretch>
                  <a:fillRect t="-9091" r="-22222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5" name="TextBox 64"/>
              <p:cNvSpPr txBox="1"/>
              <p:nvPr/>
            </p:nvSpPr>
            <p:spPr>
              <a:xfrm>
                <a:off x="3525163" y="1006624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163" y="1006624"/>
                <a:ext cx="438442" cy="333565"/>
              </a:xfrm>
              <a:prstGeom prst="rect">
                <a:avLst/>
              </a:prstGeom>
              <a:blipFill rotWithShape="1">
                <a:blip r:embed="rId10"/>
                <a:stretch>
                  <a:fillRect t="-9091" r="-23611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6" name="TextBox 65"/>
              <p:cNvSpPr txBox="1"/>
              <p:nvPr/>
            </p:nvSpPr>
            <p:spPr>
              <a:xfrm>
                <a:off x="6314009" y="1006624"/>
                <a:ext cx="418984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009" y="1006624"/>
                <a:ext cx="418984" cy="333565"/>
              </a:xfrm>
              <a:prstGeom prst="rect">
                <a:avLst/>
              </a:prstGeom>
              <a:blipFill rotWithShape="1">
                <a:blip r:embed="rId11"/>
                <a:stretch>
                  <a:fillRect t="-9091" r="-25000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Прямая соединительная линия 69"/>
          <p:cNvCxnSpPr/>
          <p:nvPr/>
        </p:nvCxnSpPr>
        <p:spPr>
          <a:xfrm>
            <a:off x="3901209" y="1297710"/>
            <a:ext cx="1362278" cy="781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2795622" y="1299554"/>
            <a:ext cx="3563962" cy="7785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2" name="TextBox 71"/>
              <p:cNvSpPr txBox="1"/>
              <p:nvPr/>
            </p:nvSpPr>
            <p:spPr>
              <a:xfrm>
                <a:off x="4335132" y="1319508"/>
                <a:ext cx="4849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132" y="1319508"/>
                <a:ext cx="484941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1625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 стрелкой 5"/>
          <p:cNvCxnSpPr/>
          <p:nvPr/>
        </p:nvCxnSpPr>
        <p:spPr>
          <a:xfrm flipV="1">
            <a:off x="3909492" y="1693602"/>
            <a:ext cx="673200" cy="2070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799366" y="2077137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5453930" y="376266"/>
            <a:ext cx="860079" cy="430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314009" y="325242"/>
            <a:ext cx="1426343" cy="532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7740352" y="375397"/>
            <a:ext cx="901920" cy="430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4065131" y="3003798"/>
                <a:ext cx="5068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𝟑𝟎</m:t>
                      </m:r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131" y="3003798"/>
                <a:ext cx="506869" cy="307777"/>
              </a:xfrm>
              <a:prstGeom prst="rect">
                <a:avLst/>
              </a:prstGeom>
              <a:blipFill rotWithShape="1">
                <a:blip r:embed="rId13"/>
                <a:stretch>
                  <a:fillRect t="-2000" r="-8434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171768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486193" y="289525"/>
                <a:ext cx="8156079" cy="5934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ж)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𝐵</m:t>
                            </m:r>
                            <m:r>
                              <a:rPr lang="en-US" sz="1600" b="0" i="1" smtClean="0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16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sz="16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𝐵𝑂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600" i="1"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𝐵𝑂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sz="1600" i="1">
                                <a:latin typeface="Cambria Math"/>
                              </a:rPr>
                              <m:t>  </m:t>
                            </m:r>
                            <m:acc>
                              <m:accPr>
                                <m:chr m:val="⃗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/>
                                  </a:rPr>
                                  <m:t>𝐵</m:t>
                                </m:r>
                              </m:e>
                            </m:acc>
                          </m:e>
                        </m:acc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60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15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0°</m:t>
                        </m:r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sz="16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6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1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193" y="289525"/>
                <a:ext cx="8156079" cy="593432"/>
              </a:xfrm>
              <a:prstGeom prst="rect">
                <a:avLst/>
              </a:prstGeom>
              <a:blipFill rotWithShape="1">
                <a:blip r:embed="rId3"/>
                <a:stretch>
                  <a:fillRect r="-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 стрелкой 8"/>
          <p:cNvCxnSpPr/>
          <p:nvPr/>
        </p:nvCxnSpPr>
        <p:spPr>
          <a:xfrm flipH="1">
            <a:off x="3911871" y="1297710"/>
            <a:ext cx="2448000" cy="246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799907" y="4547531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>
            <a:off x="1563708" y="3311874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>
            <a:off x="4035023" y="3312795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906036" y="3767116"/>
            <a:ext cx="247131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905495" y="1296722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>
            <a:off x="2669837" y="2531458"/>
            <a:ext cx="247131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>
            <a:off x="5141152" y="2532380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2799367" y="1295801"/>
            <a:ext cx="1106128" cy="7804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2798826" y="3767116"/>
            <a:ext cx="1106669" cy="77949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270141" y="3768038"/>
            <a:ext cx="1107210" cy="779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270141" y="1297644"/>
            <a:ext cx="1106669" cy="778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9" name="TextBox 58"/>
              <p:cNvSpPr txBox="1"/>
              <p:nvPr/>
            </p:nvSpPr>
            <p:spPr>
              <a:xfrm>
                <a:off x="2451575" y="4381670"/>
                <a:ext cx="34833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575" y="4381670"/>
                <a:ext cx="348332" cy="333565"/>
              </a:xfrm>
              <a:prstGeom prst="rect">
                <a:avLst/>
              </a:prstGeom>
              <a:blipFill rotWithShape="1">
                <a:blip r:embed="rId4"/>
                <a:stretch>
                  <a:fillRect t="-9259" r="-29825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0" name="TextBox 59"/>
              <p:cNvSpPr txBox="1"/>
              <p:nvPr/>
            </p:nvSpPr>
            <p:spPr>
              <a:xfrm>
                <a:off x="3582733" y="3540115"/>
                <a:ext cx="357713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733" y="3540115"/>
                <a:ext cx="357713" cy="333565"/>
              </a:xfrm>
              <a:prstGeom prst="rect">
                <a:avLst/>
              </a:prstGeom>
              <a:blipFill rotWithShape="1">
                <a:blip r:embed="rId5"/>
                <a:stretch>
                  <a:fillRect t="-9259" r="-27586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1" name="TextBox 60"/>
              <p:cNvSpPr txBox="1"/>
              <p:nvPr/>
            </p:nvSpPr>
            <p:spPr>
              <a:xfrm>
                <a:off x="6363869" y="3540115"/>
                <a:ext cx="357713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869" y="3540115"/>
                <a:ext cx="357713" cy="333565"/>
              </a:xfrm>
              <a:prstGeom prst="rect">
                <a:avLst/>
              </a:prstGeom>
              <a:blipFill rotWithShape="1">
                <a:blip r:embed="rId6"/>
                <a:stretch>
                  <a:fillRect t="-9259" r="-23729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2" name="TextBox 61"/>
              <p:cNvSpPr txBox="1"/>
              <p:nvPr/>
            </p:nvSpPr>
            <p:spPr>
              <a:xfrm>
                <a:off x="5271222" y="4381670"/>
                <a:ext cx="365416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222" y="4381670"/>
                <a:ext cx="365416" cy="333565"/>
              </a:xfrm>
              <a:prstGeom prst="rect">
                <a:avLst/>
              </a:prstGeom>
              <a:blipFill rotWithShape="1">
                <a:blip r:embed="rId7"/>
                <a:stretch>
                  <a:fillRect t="-9259" r="-25000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3" name="TextBox 62"/>
              <p:cNvSpPr txBox="1"/>
              <p:nvPr/>
            </p:nvSpPr>
            <p:spPr>
              <a:xfrm>
                <a:off x="2406520" y="1953368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520" y="1953368"/>
                <a:ext cx="438442" cy="333565"/>
              </a:xfrm>
              <a:prstGeom prst="rect">
                <a:avLst/>
              </a:prstGeom>
              <a:blipFill rotWithShape="1">
                <a:blip r:embed="rId8"/>
                <a:stretch>
                  <a:fillRect t="-9091" r="-22222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4" name="TextBox 63"/>
              <p:cNvSpPr txBox="1"/>
              <p:nvPr/>
            </p:nvSpPr>
            <p:spPr>
              <a:xfrm>
                <a:off x="5234709" y="1953368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709" y="1953368"/>
                <a:ext cx="438442" cy="333565"/>
              </a:xfrm>
              <a:prstGeom prst="rect">
                <a:avLst/>
              </a:prstGeom>
              <a:blipFill rotWithShape="1">
                <a:blip r:embed="rId9"/>
                <a:stretch>
                  <a:fillRect t="-9091" r="-22222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5" name="TextBox 64"/>
              <p:cNvSpPr txBox="1"/>
              <p:nvPr/>
            </p:nvSpPr>
            <p:spPr>
              <a:xfrm>
                <a:off x="3525163" y="1006624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163" y="1006624"/>
                <a:ext cx="438442" cy="333565"/>
              </a:xfrm>
              <a:prstGeom prst="rect">
                <a:avLst/>
              </a:prstGeom>
              <a:blipFill rotWithShape="1">
                <a:blip r:embed="rId10"/>
                <a:stretch>
                  <a:fillRect t="-9091" r="-23611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6" name="TextBox 65"/>
              <p:cNvSpPr txBox="1"/>
              <p:nvPr/>
            </p:nvSpPr>
            <p:spPr>
              <a:xfrm>
                <a:off x="6314009" y="1006624"/>
                <a:ext cx="418984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009" y="1006624"/>
                <a:ext cx="418984" cy="333565"/>
              </a:xfrm>
              <a:prstGeom prst="rect">
                <a:avLst/>
              </a:prstGeom>
              <a:blipFill rotWithShape="1">
                <a:blip r:embed="rId11"/>
                <a:stretch>
                  <a:fillRect t="-9091" r="-25000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Прямая соединительная линия 69"/>
          <p:cNvCxnSpPr/>
          <p:nvPr/>
        </p:nvCxnSpPr>
        <p:spPr>
          <a:xfrm>
            <a:off x="3901209" y="1297710"/>
            <a:ext cx="1362278" cy="781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2795622" y="1299554"/>
            <a:ext cx="3563962" cy="7785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2" name="TextBox 71"/>
              <p:cNvSpPr txBox="1"/>
              <p:nvPr/>
            </p:nvSpPr>
            <p:spPr>
              <a:xfrm>
                <a:off x="4335132" y="1319508"/>
                <a:ext cx="4849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132" y="1319508"/>
                <a:ext cx="484941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1625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 стрелкой 5"/>
          <p:cNvCxnSpPr/>
          <p:nvPr/>
        </p:nvCxnSpPr>
        <p:spPr>
          <a:xfrm flipV="1">
            <a:off x="3909492" y="1693602"/>
            <a:ext cx="673200" cy="2070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799366" y="2077137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5453930" y="376266"/>
            <a:ext cx="860079" cy="430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314009" y="325242"/>
            <a:ext cx="1426343" cy="532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7740352" y="375397"/>
            <a:ext cx="901920" cy="430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1556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101746" y="3507340"/>
                <a:ext cx="8649099" cy="484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е)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16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6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sz="1600" i="1">
                                <a:latin typeface="Cambria Math"/>
                              </a:rPr>
                              <m:t>  </m:t>
                            </m:r>
                            <m:acc>
                              <m:accPr>
                                <m:chr m:val="⃗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</m:e>
                        </m:acc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ru-RU" sz="1600" b="0" i="1" smtClean="0">
                            <a:latin typeface="Cambria Math"/>
                            <a:ea typeface="Cambria Math"/>
                          </a:rPr>
                          <m:t>18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0°</m:t>
                        </m:r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ru-RU" sz="16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ru-RU" sz="16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=</m:t>
                    </m:r>
                    <m:r>
                      <a:rPr lang="ru-RU" sz="16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16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6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1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46" y="3507340"/>
                <a:ext cx="8649099" cy="484556"/>
              </a:xfrm>
              <a:prstGeom prst="rect">
                <a:avLst/>
              </a:prstGeom>
              <a:blipFill rotWithShape="1">
                <a:blip r:embed="rId3"/>
                <a:stretch>
                  <a:fillRect b="-3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TextBox 36"/>
              <p:cNvSpPr txBox="1"/>
              <p:nvPr/>
            </p:nvSpPr>
            <p:spPr>
              <a:xfrm>
                <a:off x="247221" y="267494"/>
                <a:ext cx="6534738" cy="430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</a:rPr>
                          <m:t>𝐴𝐷</m:t>
                        </m:r>
                      </m:e>
                    </m:acc>
                    <m:r>
                      <a:rPr lang="en-US" sz="1600" i="1" smtClean="0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16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𝐴𝐷</m:t>
                            </m:r>
                          </m:e>
                        </m:acc>
                      </m:e>
                    </m:d>
                    <m:r>
                      <a:rPr lang="en-US" sz="1600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sz="16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1600" b="0" i="1" smtClean="0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𝐴𝐷</m:t>
                                </m:r>
                              </m:e>
                            </m:acc>
                            <m:r>
                              <a:rPr lang="en-US" sz="1600" b="0" i="1" smtClean="0">
                                <a:latin typeface="Cambria Math"/>
                              </a:rPr>
                              <m:t>  </m:t>
                            </m:r>
                            <m:acc>
                              <m:accPr>
                                <m:chr m:val="⃗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</m:e>
                        </m:acc>
                      </m:e>
                    </m:func>
                    <m:r>
                      <a:rPr lang="en-US" sz="16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0°</m:t>
                        </m:r>
                      </m:e>
                    </m:func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∙1=</m:t>
                    </m:r>
                    <m:sSup>
                      <m:sSup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221" y="267494"/>
                <a:ext cx="6534738" cy="430311"/>
              </a:xfrm>
              <a:prstGeom prst="rect">
                <a:avLst/>
              </a:prstGeom>
              <a:blipFill rotWithShape="1">
                <a:blip r:embed="rId4"/>
                <a:stretch>
                  <a:fillRect l="-560" r="-187"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TextBox 37"/>
              <p:cNvSpPr txBox="1"/>
              <p:nvPr/>
            </p:nvSpPr>
            <p:spPr>
              <a:xfrm>
                <a:off x="247221" y="896160"/>
                <a:ext cx="8474564" cy="430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б)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</a:rPr>
                          <m:t>𝐴𝐶</m:t>
                        </m:r>
                      </m:e>
                    </m:acc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16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6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/>
                              </a:rPr>
                              <m:t>𝐶</m:t>
                            </m:r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𝐴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𝐶</m:t>
                                </m:r>
                              </m:e>
                            </m:acc>
                            <m:r>
                              <a:rPr lang="en-US" sz="1600" i="1">
                                <a:latin typeface="Cambria Math"/>
                              </a:rPr>
                              <m:t>  </m:t>
                            </m:r>
                            <m:acc>
                              <m:accPr>
                                <m:chr m:val="⃗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</m:e>
                        </m:acc>
                      </m:e>
                    </m:func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18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0°</m:t>
                        </m:r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/>
                          </a:rPr>
                          <m:t>−2</m:t>
                        </m:r>
                        <m:r>
                          <a:rPr lang="en-US" sz="1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221" y="896160"/>
                <a:ext cx="8474564" cy="430311"/>
              </a:xfrm>
              <a:prstGeom prst="rect">
                <a:avLst/>
              </a:prstGeom>
              <a:blipFill rotWithShape="1">
                <a:blip r:embed="rId5"/>
                <a:stretch>
                  <a:fillRect l="-432" b="-126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9" name="TextBox 38"/>
              <p:cNvSpPr txBox="1"/>
              <p:nvPr/>
            </p:nvSpPr>
            <p:spPr>
              <a:xfrm>
                <a:off x="250767" y="1563638"/>
                <a:ext cx="7483202" cy="430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в)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600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1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</a:rPr>
                          <m:t>𝐴</m:t>
                        </m:r>
                        <m:r>
                          <a:rPr lang="en-US" sz="1600" i="1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en-US" sz="16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600" i="1"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𝐴𝐶</m:t>
                            </m:r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/>
                                  </a:rPr>
                                  <m:t>𝐵</m:t>
                                </m:r>
                              </m:e>
                            </m:acc>
                            <m:r>
                              <a:rPr lang="en-US" sz="1600" i="1">
                                <a:latin typeface="Cambria Math"/>
                              </a:rPr>
                              <m:t>  </m:t>
                            </m:r>
                            <m:acc>
                              <m:accPr>
                                <m:chr m:val="⃗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𝐴𝐶</m:t>
                                </m:r>
                              </m:e>
                            </m:acc>
                          </m:e>
                        </m:acc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9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0°</m:t>
                        </m:r>
                      </m:e>
                    </m:func>
                    <m:r>
                      <a:rPr lang="en-US" sz="1600" i="1">
                        <a:latin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1600" i="1">
                        <a:latin typeface="Cambria Math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</a:rPr>
                      <m:t>0</m:t>
                    </m:r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67" y="1563638"/>
                <a:ext cx="7483202" cy="430311"/>
              </a:xfrm>
              <a:prstGeom prst="rect">
                <a:avLst/>
              </a:prstGeom>
              <a:blipFill rotWithShape="1">
                <a:blip r:embed="rId6"/>
                <a:stretch>
                  <a:fillRect l="-407"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" name="TextBox 39"/>
              <p:cNvSpPr txBox="1"/>
              <p:nvPr/>
            </p:nvSpPr>
            <p:spPr>
              <a:xfrm>
                <a:off x="250767" y="2211710"/>
                <a:ext cx="7726026" cy="4681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г)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1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6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𝐵</m:t>
                            </m:r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𝐵</m:t>
                            </m:r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𝐵</m:t>
                                </m:r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sz="1600" i="1">
                                <a:latin typeface="Cambria Math"/>
                              </a:rPr>
                              <m:t>  </m:t>
                            </m:r>
                            <m:acc>
                              <m:accPr>
                                <m:chr m:val="⃗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𝐵</m:t>
                                </m:r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</m:e>
                        </m:acc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6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0°</m:t>
                        </m:r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16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67" y="2211710"/>
                <a:ext cx="7726026" cy="468141"/>
              </a:xfrm>
              <a:prstGeom prst="rect">
                <a:avLst/>
              </a:prstGeom>
              <a:blipFill rotWithShape="1">
                <a:blip r:embed="rId7"/>
                <a:stretch>
                  <a:fillRect l="-394" b="-38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TextBox 40"/>
              <p:cNvSpPr txBox="1"/>
              <p:nvPr/>
            </p:nvSpPr>
            <p:spPr>
              <a:xfrm>
                <a:off x="247221" y="2859782"/>
                <a:ext cx="7870168" cy="484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д)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16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6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sz="1600" i="1">
                                <a:latin typeface="Cambria Math"/>
                              </a:rPr>
                              <m:t>  </m:t>
                            </m:r>
                            <m:acc>
                              <m:accPr>
                                <m:chr m:val="⃗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</m:e>
                        </m:acc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16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0°</m:t>
                        </m:r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16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221" y="2859782"/>
                <a:ext cx="7870168" cy="484556"/>
              </a:xfrm>
              <a:prstGeom prst="rect">
                <a:avLst/>
              </a:prstGeom>
              <a:blipFill rotWithShape="1">
                <a:blip r:embed="rId8"/>
                <a:stretch>
                  <a:fillRect l="-465" b="-3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3" name="TextBox 42"/>
              <p:cNvSpPr txBox="1"/>
              <p:nvPr/>
            </p:nvSpPr>
            <p:spPr>
              <a:xfrm>
                <a:off x="248242" y="4155926"/>
                <a:ext cx="8156079" cy="5934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ж)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𝐵</m:t>
                            </m:r>
                            <m:r>
                              <a:rPr lang="en-US" sz="1600" b="0" i="1" smtClean="0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16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sz="16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𝐵𝑂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600" i="1"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𝐵𝑂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sz="1600" i="1">
                                <a:latin typeface="Cambria Math"/>
                              </a:rPr>
                              <m:t>  </m:t>
                            </m:r>
                            <m:acc>
                              <m:accPr>
                                <m:chr m:val="⃗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/>
                                  </a:rPr>
                                  <m:t>𝐵</m:t>
                                </m:r>
                              </m:e>
                            </m:acc>
                          </m:e>
                        </m:acc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60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15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0°</m:t>
                        </m:r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sz="16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6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1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242" y="4155926"/>
                <a:ext cx="8156079" cy="593432"/>
              </a:xfrm>
              <a:prstGeom prst="rect">
                <a:avLst/>
              </a:prstGeom>
              <a:blipFill rotWithShape="1">
                <a:blip r:embed="rId9"/>
                <a:stretch>
                  <a:fillRect l="-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673783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143501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37000">
                <a:srgbClr val="F7F9F1"/>
              </a:gs>
              <a:gs pos="83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8398" y="159290"/>
            <a:ext cx="5359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latin typeface="Times New Roman" pitchFamily="18" charset="0"/>
                <a:cs typeface="Times New Roman" pitchFamily="18" charset="0"/>
              </a:rPr>
              <a:t>Скалярное произведение векторов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latin typeface="Times New Roman" pitchFamily="18" charset="0"/>
                <a:cs typeface="Times New Roman" pitchFamily="18" charset="0"/>
              </a:rPr>
              <a:t>в координатах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683569" y="627534"/>
                <a:ext cx="1149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9" y="627534"/>
                <a:ext cx="1149738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22951" r="-370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683568" y="1195052"/>
                <a:ext cx="1156599" cy="410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195052"/>
                <a:ext cx="1156599" cy="410625"/>
              </a:xfrm>
              <a:prstGeom prst="rect">
                <a:avLst/>
              </a:prstGeom>
              <a:blipFill rotWithShape="1">
                <a:blip r:embed="rId4"/>
                <a:stretch>
                  <a:fillRect r="-3684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3851920" y="882658"/>
                <a:ext cx="3210431" cy="5162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0000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40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ru-RU" sz="240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882658"/>
                <a:ext cx="3210431" cy="516232"/>
              </a:xfrm>
              <a:prstGeom prst="rect">
                <a:avLst/>
              </a:prstGeom>
              <a:blipFill rotWithShape="1">
                <a:blip r:embed="rId5"/>
                <a:stretch>
                  <a:fillRect b="-9091"/>
                </a:stretch>
              </a:blipFill>
              <a:ln w="12700">
                <a:solidFill>
                  <a:srgbClr val="C00000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920431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143501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37000">
                <a:srgbClr val="F7F9F1"/>
              </a:gs>
              <a:gs pos="83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683569" y="627534"/>
                <a:ext cx="14577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9" y="627534"/>
                <a:ext cx="1457707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22951" r="-292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683568" y="1195052"/>
                <a:ext cx="1469890" cy="410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195052"/>
                <a:ext cx="1469890" cy="410625"/>
              </a:xfrm>
              <a:prstGeom prst="rect">
                <a:avLst/>
              </a:prstGeom>
              <a:blipFill rotWithShape="1">
                <a:blip r:embed="rId4"/>
                <a:stretch>
                  <a:fillRect r="-2905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3851920" y="882658"/>
                <a:ext cx="4349909" cy="5162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0000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40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ru-RU" sz="240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882658"/>
                <a:ext cx="4349909" cy="516232"/>
              </a:xfrm>
              <a:prstGeom prst="rect">
                <a:avLst/>
              </a:prstGeom>
              <a:blipFill rotWithShape="1">
                <a:blip r:embed="rId5"/>
                <a:stretch>
                  <a:fillRect b="-9091"/>
                </a:stretch>
              </a:blipFill>
              <a:ln w="12700">
                <a:solidFill>
                  <a:srgbClr val="C00000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48398" y="159290"/>
            <a:ext cx="5359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latin typeface="Times New Roman" pitchFamily="18" charset="0"/>
                <a:cs typeface="Times New Roman" pitchFamily="18" charset="0"/>
              </a:rPr>
              <a:t>Скалярное произведение векторов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latin typeface="Times New Roman" pitchFamily="18" charset="0"/>
                <a:cs typeface="Times New Roman" pitchFamily="18" charset="0"/>
              </a:rPr>
              <a:t>в координатах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-57244" y="1779662"/>
            <a:ext cx="9252520" cy="345638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1735304" y="1892963"/>
                <a:ext cx="13965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1" i="1" smtClean="0">
                          <a:latin typeface="Cambria Math"/>
                        </a:rPr>
                        <m:t> {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latin typeface="Cambria Math"/>
                        </a:rPr>
                        <m:t>;−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5304" y="1892963"/>
                <a:ext cx="1396536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480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3888331" y="1851670"/>
                <a:ext cx="1393330" cy="4108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b="1" i="1" smtClean="0">
                          <a:latin typeface="Cambria Math"/>
                        </a:rPr>
                        <m:t> {−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331" y="1851670"/>
                <a:ext cx="1393330" cy="410818"/>
              </a:xfrm>
              <a:prstGeom prst="rect">
                <a:avLst/>
              </a:prstGeom>
              <a:blipFill rotWithShape="1">
                <a:blip r:embed="rId7"/>
                <a:stretch>
                  <a:fillRect r="-5263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6012160" y="1872316"/>
                <a:ext cx="11977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/>
                            </a:rPr>
                            <m:t>𝒄</m:t>
                          </m:r>
                        </m:e>
                      </m:acc>
                      <m:r>
                        <a:rPr lang="en-US" b="1" i="1" smtClean="0">
                          <a:latin typeface="Cambria Math"/>
                        </a:rPr>
                        <m:t> {</m:t>
                      </m:r>
                      <m:r>
                        <a:rPr lang="en-US" b="1" i="1" smtClean="0">
                          <a:latin typeface="Cambria Math"/>
                        </a:rPr>
                        <m:t>𝟓</m:t>
                      </m:r>
                      <m:r>
                        <a:rPr lang="en-US" b="1" i="1" smtClean="0"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latin typeface="Cambria Math"/>
                        </a:rPr>
                        <m:t>𝟔</m:t>
                      </m:r>
                      <m:r>
                        <a:rPr lang="en-US" b="1" i="1" smtClean="0"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1872316"/>
                <a:ext cx="1197764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609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100377" y="2393550"/>
                <a:ext cx="4517455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7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700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ru-RU" sz="1700" i="1" smtClean="0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170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7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e>
                      </m:acc>
                      <m:r>
                        <a:rPr lang="en-US" sz="1700" b="0" i="1" smtClean="0">
                          <a:latin typeface="Cambria Math"/>
                        </a:rPr>
                        <m:t>=1</m:t>
                      </m:r>
                      <m:r>
                        <a:rPr lang="en-US" sz="1700" b="0" i="1" smtClean="0">
                          <a:latin typeface="Cambria Math"/>
                          <a:ea typeface="Cambria Math"/>
                        </a:rPr>
                        <m:t>∙5+</m:t>
                      </m:r>
                      <m:d>
                        <m:dPr>
                          <m:ctrlPr>
                            <a:rPr lang="en-US" sz="17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7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e>
                      </m:d>
                      <m:r>
                        <a:rPr lang="en-US" sz="1700" b="0" i="1" smtClean="0">
                          <a:latin typeface="Cambria Math"/>
                          <a:ea typeface="Cambria Math"/>
                        </a:rPr>
                        <m:t>∙6+2∙2=5−6+4=3</m:t>
                      </m:r>
                    </m:oMath>
                  </m:oMathPara>
                </a14:m>
                <a:endParaRPr lang="ru-RU" sz="17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77" y="2393550"/>
                <a:ext cx="4517455" cy="353943"/>
              </a:xfrm>
              <a:prstGeom prst="rect">
                <a:avLst/>
              </a:prstGeom>
              <a:blipFill rotWithShape="1">
                <a:blip r:embed="rId9"/>
                <a:stretch>
                  <a:fillRect t="-13793" r="-943" b="-224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103777" y="2796826"/>
                <a:ext cx="5039328" cy="3926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7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700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ru-RU" sz="1700" i="1" smtClean="0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170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7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acc>
                      <m:r>
                        <a:rPr lang="en-US" sz="1700" b="0" i="1" smtClean="0">
                          <a:latin typeface="Cambria Math"/>
                        </a:rPr>
                        <m:t>=1</m:t>
                      </m:r>
                      <m:r>
                        <a:rPr lang="en-US" sz="1700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17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7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e>
                      </m:d>
                      <m:r>
                        <a:rPr lang="en-US" sz="1700" b="0" i="1" smtClean="0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en-US" sz="17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7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e>
                      </m:d>
                      <m:r>
                        <a:rPr lang="en-US" sz="1700" b="0" i="1" smtClean="0">
                          <a:latin typeface="Cambria Math"/>
                          <a:ea typeface="Cambria Math"/>
                        </a:rPr>
                        <m:t>∙1+2∙1=−1−1+2=0</m:t>
                      </m:r>
                    </m:oMath>
                  </m:oMathPara>
                </a14:m>
                <a:endParaRPr lang="ru-RU" sz="17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77" y="2796826"/>
                <a:ext cx="5039328" cy="392608"/>
              </a:xfrm>
              <a:prstGeom prst="rect">
                <a:avLst/>
              </a:prstGeom>
              <a:blipFill rotWithShape="1">
                <a:blip r:embed="rId10"/>
                <a:stretch>
                  <a:fillRect t="-1563" r="-846" b="-21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100377" y="3233274"/>
                <a:ext cx="4675639" cy="3926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7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700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ru-RU" sz="1700" i="1" smtClean="0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170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7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e>
                      </m:acc>
                      <m:r>
                        <a:rPr lang="en-US" sz="17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7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7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1700" b="0" i="1" smtClean="0">
                          <a:latin typeface="Cambria Math"/>
                          <a:ea typeface="Cambria Math"/>
                        </a:rPr>
                        <m:t>∙5+1∙6+1∙2=−5+6+2=3</m:t>
                      </m:r>
                    </m:oMath>
                  </m:oMathPara>
                </a14:m>
                <a:endParaRPr lang="ru-RU" sz="17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77" y="3233274"/>
                <a:ext cx="4675639" cy="392608"/>
              </a:xfrm>
              <a:prstGeom prst="rect">
                <a:avLst/>
              </a:prstGeom>
              <a:blipFill rotWithShape="1">
                <a:blip r:embed="rId11"/>
                <a:stretch>
                  <a:fillRect t="-1538" r="-104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Box 20"/>
              <p:cNvSpPr txBox="1"/>
              <p:nvPr/>
            </p:nvSpPr>
            <p:spPr>
              <a:xfrm>
                <a:off x="100376" y="3665322"/>
                <a:ext cx="6944850" cy="5354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7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700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ru-RU" sz="1700" i="1" smtClean="0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170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7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acc>
                      <m:r>
                        <a:rPr lang="en-US" sz="17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700" b="0" i="1" smtClean="0">
                              <a:latin typeface="Cambria Math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en-US" sz="17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7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</m:e>
                        <m:sup>
                          <m:r>
                            <a:rPr lang="en-US" sz="17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7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7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7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700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1700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en-US" sz="17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7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7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7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700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1700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7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  <m:sup>
                                      <m:r>
                                        <a:rPr lang="en-US" sz="17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700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17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700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700" b="0" i="1" smtClean="0">
                                              <a:latin typeface="Cambria Math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7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700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17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7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sz="17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7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7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7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700" i="1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7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700" b="0" i="1" smtClean="0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sz="1700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1700" b="0" i="1" smtClean="0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sz="1700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1700" b="0" i="1" smtClean="0">
                                      <a:latin typeface="Cambria Math"/>
                                    </a:rPr>
                                    <m:t>4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7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7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7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700" i="1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7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700" b="0" i="1" smtClean="0">
                                      <a:latin typeface="Cambria Math"/>
                                    </a:rPr>
                                    <m:t>6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7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7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ru-RU" sz="17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76" y="3665322"/>
                <a:ext cx="6944850" cy="535468"/>
              </a:xfrm>
              <a:prstGeom prst="rect">
                <a:avLst/>
              </a:prstGeom>
              <a:blipFill rotWithShape="1">
                <a:blip r:embed="rId12"/>
                <a:stretch>
                  <a:fillRect r="-351" b="-34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83043" y="4246292"/>
                <a:ext cx="5241820" cy="6327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17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acc>
                            <m:accPr>
                              <m:chr m:val="⃗"/>
                              <m:ctrlPr>
                                <a:rPr lang="ru-RU" sz="17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7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  <m:r>
                            <a:rPr lang="ru-RU" sz="17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ru-RU" sz="1700" i="1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1700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rad>
                      <m:r>
                        <a:rPr lang="en-US" sz="17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7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700" i="1"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⃗"/>
                                  <m:ctrlPr>
                                    <a:rPr lang="en-US" sz="17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1700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7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17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7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7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7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17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700" b="0" i="1" smtClean="0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17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17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700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17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7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en-US" sz="17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7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7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700" b="0" i="1" smtClean="0">
                                  <a:latin typeface="Cambria Math"/>
                                </a:rPr>
                                <m:t>(−1)</m:t>
                              </m:r>
                            </m:e>
                            <m:sup>
                              <m:r>
                                <a:rPr lang="en-US" sz="17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700" i="1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7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7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17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700" i="1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7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7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17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1700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7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17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ru-RU" sz="17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3" y="4246292"/>
                <a:ext cx="5241820" cy="632737"/>
              </a:xfrm>
              <a:prstGeom prst="rect">
                <a:avLst/>
              </a:prstGeom>
              <a:blipFill rotWithShape="1">
                <a:blip r:embed="rId13"/>
                <a:stretch>
                  <a:fillRect r="-581" b="-19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657192" y="2393550"/>
            <a:ext cx="2304256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961448" y="2393549"/>
            <a:ext cx="1178503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139951" y="2383866"/>
            <a:ext cx="477881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83570" y="2814410"/>
            <a:ext cx="2611336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294906" y="2814409"/>
            <a:ext cx="1322926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617832" y="2804726"/>
            <a:ext cx="429065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40057" y="3271939"/>
            <a:ext cx="2321391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961449" y="3271938"/>
            <a:ext cx="1322520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283969" y="3262255"/>
            <a:ext cx="719415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83570" y="3788508"/>
            <a:ext cx="504053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196397" y="3788508"/>
            <a:ext cx="604355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800752" y="3665322"/>
            <a:ext cx="2320149" cy="535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120901" y="3697745"/>
            <a:ext cx="1536215" cy="535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724128" y="3665322"/>
            <a:ext cx="792088" cy="535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516216" y="3665322"/>
            <a:ext cx="432047" cy="535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808067" y="4246292"/>
            <a:ext cx="690507" cy="6175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498575" y="4319250"/>
            <a:ext cx="769169" cy="535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267745" y="4351673"/>
            <a:ext cx="560506" cy="535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643676" y="4319250"/>
            <a:ext cx="742105" cy="535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851586" y="4339134"/>
            <a:ext cx="1924429" cy="535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83952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5" grpId="0" animBg="1"/>
      <p:bldP spid="5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2" grpId="0" animBg="1"/>
      <p:bldP spid="4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141687" y="2820126"/>
                <a:ext cx="6133859" cy="977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ru-RU" i="1" smtClean="0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−5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=5−2+0=3&gt;0</m:t>
                    </m:r>
                  </m:oMath>
                </a14:m>
                <a:endParaRPr lang="en-US" b="0" dirty="0" smtClean="0">
                  <a:latin typeface="Times New Roman" pitchFamily="18" charset="0"/>
                  <a:ea typeface="Cambria Math"/>
                </a:endParaRPr>
              </a:p>
              <a:p>
                <a:pPr marL="176213">
                  <a:lnSpc>
                    <a:spcPct val="130000"/>
                  </a:lnSpc>
                </a:pPr>
                <a:r>
                  <a:rPr lang="ru-RU" dirty="0" smtClean="0"/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ru-RU" i="1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&gt;0     ⟹     </m:t>
                    </m:r>
                    <m:acc>
                      <m:accPr>
                        <m:chr m:val="̂"/>
                        <m:ctrlPr>
                          <a:rPr lang="ru-RU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𝑏</m:t>
                            </m:r>
                          </m:e>
                        </m:acc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𝑐</m:t>
                            </m:r>
                          </m:e>
                        </m:acc>
                      </m:e>
                    </m:acc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острый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87" y="2820126"/>
                <a:ext cx="6133859" cy="977960"/>
              </a:xfrm>
              <a:prstGeom prst="rect">
                <a:avLst/>
              </a:prstGeom>
              <a:blipFill rotWithShape="1">
                <a:blip r:embed="rId3"/>
                <a:stretch>
                  <a:fillRect l="-795" r="-994" b="-3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Прямоугольник 4"/>
              <p:cNvSpPr/>
              <p:nvPr/>
            </p:nvSpPr>
            <p:spPr>
              <a:xfrm>
                <a:off x="141688" y="197354"/>
                <a:ext cx="8640960" cy="10694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Пользуясь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координатами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>
                        <a:latin typeface="Cambria Math"/>
                      </a:rPr>
                      <m:t> {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3</m:t>
                    </m:r>
                    <m:r>
                      <a:rPr lang="en-US" b="0" i="1">
                        <a:latin typeface="Cambria Math"/>
                      </a:rPr>
                      <m:t>;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−1</m:t>
                    </m:r>
                    <m:r>
                      <a:rPr lang="en-US" b="0" i="1">
                        <a:latin typeface="Cambria Math"/>
                      </a:rPr>
                      <m:t>;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1</m:t>
                    </m:r>
                    <m:r>
                      <a:rPr lang="en-US" b="0" i="1">
                        <a:latin typeface="Cambria Math"/>
                      </a:rPr>
                      <m:t>}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>
                        <a:latin typeface="Cambria Math"/>
                      </a:rPr>
                      <m:t> {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−5</m:t>
                    </m:r>
                    <m:r>
                      <a:rPr lang="en-US" b="0" i="1">
                        <a:latin typeface="Cambria Math"/>
                      </a:rPr>
                      <m:t>;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1</m:t>
                    </m:r>
                    <m:r>
                      <a:rPr lang="en-US" b="0" i="1">
                        <a:latin typeface="Cambria Math"/>
                      </a:rPr>
                      <m:t>;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0</m:t>
                    </m:r>
                    <m:r>
                      <a:rPr lang="en-US" b="0" i="1">
                        <a:latin typeface="Cambria Math"/>
                      </a:rPr>
                      <m:t>}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en-US" b="0" i="1">
                        <a:latin typeface="Cambria Math"/>
                      </a:rPr>
                      <m:t> {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−1</m:t>
                    </m:r>
                    <m:r>
                      <a:rPr lang="en-US" b="0" i="1">
                        <a:latin typeface="Cambria Math"/>
                      </a:rPr>
                      <m:t>;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−2</m:t>
                    </m:r>
                    <m:r>
                      <a:rPr lang="en-US" b="0" i="1">
                        <a:latin typeface="Cambria Math"/>
                      </a:rPr>
                      <m:t>;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1</m:t>
                    </m:r>
                    <m:r>
                      <a:rPr lang="en-US" b="0" i="1">
                        <a:latin typeface="Cambria Math"/>
                      </a:rPr>
                      <m:t>}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выяснить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каким является угол между парами векторов: острым, прямым или тупым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а)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𝑏</m:t>
                            </m:r>
                          </m:e>
                        </m:acc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                          б)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𝑏</m:t>
                            </m:r>
                          </m:e>
                        </m:acc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𝑐</m:t>
                            </m:r>
                          </m:e>
                        </m:acc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                          в)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𝑐</m:t>
                            </m:r>
                          </m:e>
                        </m:acc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88" y="197354"/>
                <a:ext cx="8640960" cy="1069460"/>
              </a:xfrm>
              <a:prstGeom prst="rect">
                <a:avLst/>
              </a:prstGeom>
              <a:blipFill rotWithShape="1">
                <a:blip r:embed="rId4"/>
                <a:stretch>
                  <a:fillRect l="-564" t="-3409" b="-6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141688" y="1338322"/>
            <a:ext cx="1149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41688" y="1779662"/>
                <a:ext cx="6378221" cy="977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ru-RU" i="1" smtClean="0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−5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=−15−1+0=−16&lt;0</m:t>
                    </m:r>
                  </m:oMath>
                </a14:m>
                <a:endParaRPr lang="en-US" b="0" dirty="0" smtClean="0">
                  <a:latin typeface="Times New Roman" pitchFamily="18" charset="0"/>
                  <a:ea typeface="Cambria Math"/>
                </a:endParaRPr>
              </a:p>
              <a:p>
                <a:pPr marL="176213">
                  <a:lnSpc>
                    <a:spcPct val="130000"/>
                  </a:lnSpc>
                </a:pPr>
                <a:r>
                  <a:rPr lang="ru-RU" dirty="0" smtClean="0"/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ru-RU" i="1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&lt;0     ⟹     </m:t>
                    </m:r>
                    <m:acc>
                      <m:accPr>
                        <m:chr m:val="̂"/>
                        <m:ctrlPr>
                          <a:rPr lang="ru-RU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𝑏</m:t>
                            </m:r>
                          </m:e>
                        </m:acc>
                      </m:e>
                    </m:acc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тупой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88" y="1779662"/>
                <a:ext cx="6378221" cy="919226"/>
              </a:xfrm>
              <a:prstGeom prst="rect">
                <a:avLst/>
              </a:prstGeom>
              <a:blipFill rotWithShape="1">
                <a:blip r:embed="rId5"/>
                <a:stretch>
                  <a:fillRect l="-764" r="-860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141686" y="3945878"/>
                <a:ext cx="5873146" cy="858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ru-RU" i="1" smtClean="0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=−3+2+1=0</m:t>
                    </m:r>
                  </m:oMath>
                </a14:m>
                <a:endParaRPr lang="en-US" b="0" dirty="0" smtClean="0">
                  <a:latin typeface="Times New Roman" pitchFamily="18" charset="0"/>
                  <a:ea typeface="Cambria Math"/>
                </a:endParaRPr>
              </a:p>
              <a:p>
                <a:pPr marL="176213">
                  <a:lnSpc>
                    <a:spcPct val="130000"/>
                  </a:lnSpc>
                </a:pPr>
                <a:r>
                  <a:rPr lang="ru-RU" dirty="0" smtClean="0"/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ru-RU" i="1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=0     ⟹     </m:t>
                    </m:r>
                    <m:acc>
                      <m:accPr>
                        <m:chr m:val="̂"/>
                        <m:ctrlPr>
                          <a:rPr lang="ru-RU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𝑐</m:t>
                            </m:r>
                          </m:e>
                        </m:acc>
                      </m:e>
                    </m:acc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прямой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86" y="3945878"/>
                <a:ext cx="5873146" cy="858120"/>
              </a:xfrm>
              <a:prstGeom prst="rect">
                <a:avLst/>
              </a:prstGeom>
              <a:blipFill rotWithShape="1">
                <a:blip r:embed="rId6"/>
                <a:stretch>
                  <a:fillRect l="-830" t="-3546" r="-1037" b="-56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916844" y="1877548"/>
            <a:ext cx="280831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16844" y="2931814"/>
            <a:ext cx="315110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916844" y="4003565"/>
            <a:ext cx="315110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25156" y="1914218"/>
            <a:ext cx="149491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220072" y="1877443"/>
            <a:ext cx="72008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14832" y="1877443"/>
            <a:ext cx="72008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475656" y="2263361"/>
            <a:ext cx="2016224" cy="46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067944" y="2945768"/>
            <a:ext cx="1236458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304403" y="2945768"/>
            <a:ext cx="419725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24128" y="2945768"/>
            <a:ext cx="432048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604898" y="3331686"/>
            <a:ext cx="2016224" cy="46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067944" y="4014898"/>
            <a:ext cx="1368151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514264" y="4014898"/>
            <a:ext cx="500567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595632" y="4363605"/>
            <a:ext cx="2016224" cy="46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952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76848"/>
            <a:ext cx="8640960" cy="1183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Прямоугольник 5"/>
              <p:cNvSpPr/>
              <p:nvPr/>
            </p:nvSpPr>
            <p:spPr>
              <a:xfrm>
                <a:off x="379710" y="3546448"/>
                <a:ext cx="8368754" cy="1006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Косинус угла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между ненулевыми векторами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acc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{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;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;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}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</m:acc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{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;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;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}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выражается формулой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𝒄𝒐𝒔</m:t>
                        </m:r>
                      </m:fName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func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ru-RU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10" y="3546448"/>
                <a:ext cx="8368754" cy="1006429"/>
              </a:xfrm>
              <a:prstGeom prst="rect">
                <a:avLst/>
              </a:prstGeom>
              <a:blipFill rotWithShape="1">
                <a:blip r:embed="rId4"/>
                <a:stretch>
                  <a:fillRect t="-12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Прямоугольник 6"/>
              <p:cNvSpPr/>
              <p:nvPr/>
            </p:nvSpPr>
            <p:spPr>
              <a:xfrm>
                <a:off x="251520" y="321780"/>
                <a:ext cx="7628242" cy="2610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ru-RU" b="0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en-US" b="0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en-US" b="0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unc>
                        <m:funcPr>
                          <m:ctrlP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𝒄𝒐𝒔</m:t>
                          </m:r>
                        </m:fName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</m:func>
                      <m:r>
                        <a:rPr lang="ru-RU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                                        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ru-RU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acc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𝒄𝒐𝒔</m:t>
                          </m:r>
                        </m:fName>
                        <m:e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</m:func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</m:acc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</m:d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𝒄𝒐𝒔</m:t>
                          </m:r>
                        </m:fName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</m:func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ru-RU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21780"/>
                <a:ext cx="7628242" cy="26100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883952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6211895" y="154418"/>
            <a:ext cx="3112634" cy="545124"/>
          </a:xfrm>
          <a:prstGeom prst="snip2DiagRect">
            <a:avLst>
              <a:gd name="adj1" fmla="val 24980"/>
              <a:gd name="adj2" fmla="val 24628"/>
            </a:avLst>
          </a:prstGeom>
          <a:solidFill>
            <a:srgbClr val="FFFFEB"/>
          </a:solidFill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41688" y="953390"/>
                <a:ext cx="5870472" cy="15739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 {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;−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ru-RU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−3</m:t>
                        </m:r>
                      </m:e>
                    </m:d>
                  </m:oMath>
                </a14:m>
                <a:endParaRPr lang="ru-RU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𝑎</m:t>
                                </m:r>
                              </m:e>
                            </m:acc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𝑏</m:t>
                                </m:r>
                              </m:e>
                            </m:acc>
                          </m:e>
                        </m:acc>
                      </m:e>
                    </m:func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(−2)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(−3)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(−2)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(−3)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cs typeface="Times New Roman" pitchFamily="18" charset="0"/>
                          </a:rPr>
                          <m:t>cos</m:t>
                        </m:r>
                      </m:fName>
                      <m:e>
                        <m:r>
                          <a:rPr lang="ru-RU" b="0" i="1" smtClean="0">
                            <a:latin typeface="Cambria Math"/>
                            <a:cs typeface="Times New Roman" pitchFamily="18" charset="0"/>
                          </a:rPr>
                          <m:t>60</m:t>
                        </m:r>
                        <m:r>
                          <a:rPr lang="ru-RU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°</m:t>
                        </m:r>
                      </m:e>
                    </m:func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b="0" i="1" smtClean="0">
                        <a:latin typeface="Cambria Math"/>
                      </a:rPr>
                      <m:t>    </m:t>
                    </m:r>
                    <m:r>
                      <a:rPr lang="ru-RU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  </m:t>
                    </m:r>
                    <m:acc>
                      <m:accPr>
                        <m:chr m:val="̂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𝑏</m:t>
                            </m:r>
                          </m:e>
                        </m:acc>
                      </m:e>
                    </m:acc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=60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endPara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88" y="953390"/>
                <a:ext cx="5870472" cy="1573957"/>
              </a:xfrm>
              <a:prstGeom prst="rect">
                <a:avLst/>
              </a:prstGeom>
              <a:blipFill rotWithShape="1">
                <a:blip r:embed="rId3"/>
                <a:stretch>
                  <a:fillRect l="-831" t="-7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Прямоугольник 7"/>
              <p:cNvSpPr/>
              <p:nvPr/>
            </p:nvSpPr>
            <p:spPr>
              <a:xfrm>
                <a:off x="6256908" y="208331"/>
                <a:ext cx="2889538" cy="4372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1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1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𝒄𝒐𝒔</m:t>
                        </m:r>
                      </m:fName>
                      <m:e>
                        <m:r>
                          <a:rPr lang="en-US" sz="14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func>
                    <m:r>
                      <a:rPr lang="en-US" sz="14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ru-RU" sz="1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sz="14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sz="1400" dirty="0" smtClean="0"/>
                  <a:t/>
                </a:r>
                <a:endParaRPr lang="ru-RU" sz="14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908" y="208331"/>
                <a:ext cx="2889538" cy="4372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141688" y="2965118"/>
                <a:ext cx="4587987" cy="18056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б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 {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ru-RU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−3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−3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</m:oMath>
                </a14:m>
                <a:endParaRPr lang="ru-RU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𝑎</m:t>
                                </m:r>
                              </m:e>
                            </m:acc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𝑏</m:t>
                                </m:r>
                              </m:e>
                            </m:acc>
                          </m:e>
                        </m:acc>
                      </m:e>
                    </m:func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(−3)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  <m:r>
                          <a:rPr lang="en-US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i="1">
                            <a:latin typeface="Cambria Math"/>
                            <a:ea typeface="Cambria Math"/>
                          </a:rPr>
                          <m:t>(−3)</m:t>
                        </m:r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(−3)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(−3)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b="0" i="1" smtClean="0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cs typeface="Times New Roman" pitchFamily="18" charset="0"/>
                          </a:rPr>
                          <m:t>cos</m:t>
                        </m:r>
                      </m:fName>
                      <m:e>
                        <m:r>
                          <a:rPr lang="ru-RU" b="0" i="1" smtClean="0">
                            <a:latin typeface="Cambria Math"/>
                            <a:cs typeface="Times New Roman" pitchFamily="18" charset="0"/>
                          </a:rPr>
                          <m:t>135</m:t>
                        </m:r>
                        <m:r>
                          <a:rPr lang="ru-RU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°</m:t>
                        </m:r>
                      </m:e>
                    </m:func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ru-RU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b="0" i="1" smtClean="0">
                        <a:latin typeface="Cambria Math"/>
                      </a:rPr>
                      <m:t>    </m:t>
                    </m:r>
                    <m:r>
                      <a:rPr lang="ru-RU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  </m:t>
                    </m:r>
                    <m:acc>
                      <m:accPr>
                        <m:chr m:val="̂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𝑏</m:t>
                            </m:r>
                          </m:e>
                        </m:acc>
                      </m:e>
                    </m:acc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ru-RU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135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endPara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88" y="2965118"/>
                <a:ext cx="4587987" cy="1805623"/>
              </a:xfrm>
              <a:prstGeom prst="rect">
                <a:avLst/>
              </a:prstGeom>
              <a:blipFill rotWithShape="1">
                <a:blip r:embed="rId5"/>
                <a:stretch>
                  <a:fillRect l="-1062" t="-673" r="-14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Прямоугольник 16"/>
              <p:cNvSpPr/>
              <p:nvPr/>
            </p:nvSpPr>
            <p:spPr>
              <a:xfrm>
                <a:off x="141688" y="141062"/>
                <a:ext cx="5870472" cy="4103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Найти величину угла между векторами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88" y="141062"/>
                <a:ext cx="5870472" cy="410305"/>
              </a:xfrm>
              <a:prstGeom prst="rect">
                <a:avLst/>
              </a:prstGeom>
              <a:blipFill rotWithShape="1">
                <a:blip r:embed="rId6"/>
                <a:stretch>
                  <a:fillRect l="-831" t="-8955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рямоугольник 17"/>
          <p:cNvSpPr/>
          <p:nvPr/>
        </p:nvSpPr>
        <p:spPr>
          <a:xfrm>
            <a:off x="141688" y="546234"/>
            <a:ext cx="1149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83952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17" grpId="0" animBg="1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с двумя вырезанными противолежащими углами 16"/>
          <p:cNvSpPr/>
          <p:nvPr/>
        </p:nvSpPr>
        <p:spPr>
          <a:xfrm>
            <a:off x="6211895" y="154418"/>
            <a:ext cx="3112634" cy="545124"/>
          </a:xfrm>
          <a:prstGeom prst="snip2DiagRect">
            <a:avLst>
              <a:gd name="adj1" fmla="val 24980"/>
              <a:gd name="adj2" fmla="val 24628"/>
            </a:avLst>
          </a:prstGeom>
          <a:solidFill>
            <a:srgbClr val="FFFFEB"/>
          </a:solidFill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Прямоугольник 4"/>
              <p:cNvSpPr/>
              <p:nvPr/>
            </p:nvSpPr>
            <p:spPr>
              <a:xfrm>
                <a:off x="141688" y="141062"/>
                <a:ext cx="5870472" cy="4103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Найти величину угла между векторами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88" y="141062"/>
                <a:ext cx="5870472" cy="410305"/>
              </a:xfrm>
              <a:prstGeom prst="rect">
                <a:avLst/>
              </a:prstGeom>
              <a:blipFill rotWithShape="1">
                <a:blip r:embed="rId3"/>
                <a:stretch>
                  <a:fillRect l="-831" t="-8955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141688" y="546234"/>
            <a:ext cx="1149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Прямоугольник 7"/>
              <p:cNvSpPr/>
              <p:nvPr/>
            </p:nvSpPr>
            <p:spPr>
              <a:xfrm>
                <a:off x="6256908" y="208331"/>
                <a:ext cx="2889538" cy="4372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1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1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𝒄𝒐𝒔</m:t>
                        </m:r>
                      </m:fName>
                      <m:e>
                        <m:r>
                          <a:rPr lang="en-US" sz="14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func>
                    <m:r>
                      <a:rPr lang="en-US" sz="14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ru-RU" sz="1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sz="14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sz="1400" dirty="0" smtClean="0"/>
                  <a:t/>
                </a:r>
                <a:endParaRPr lang="ru-RU" sz="14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908" y="208331"/>
                <a:ext cx="2889538" cy="4372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157050" y="941204"/>
                <a:ext cx="4195572" cy="18162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 {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  <m:r>
                      <a:rPr lang="ru-RU" i="1" smtClean="0">
                        <a:solidFill>
                          <a:schemeClr val="tx1"/>
                        </a:solidFill>
                        <a:latin typeface="Cambria Math"/>
                      </a:rPr>
                      <m:t>5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ru-RU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ru-RU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e>
                        </m:rad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endParaRPr lang="ru-RU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𝑎</m:t>
                                </m:r>
                              </m:e>
                            </m:acc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𝑏</m:t>
                                </m:r>
                              </m:e>
                            </m:acc>
                          </m:e>
                        </m:acc>
                      </m:e>
                    </m:func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ru-RU" i="1">
                                <a:latin typeface="Cambria Math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3</m:t>
                                </m:r>
                              </m:e>
                            </m:rad>
                          </m:e>
                        </m:d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5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1">
                                        <a:latin typeface="Cambria Math"/>
                                      </a:rPr>
                                      <m:t>−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ru-RU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i="1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ru-RU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endParaRPr lang="ru-RU" i="1" dirty="0" smtClean="0">
                  <a:latin typeface="Cambria Math"/>
                  <a:cs typeface="Times New Roman" pitchFamily="18" charset="0"/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cs typeface="Times New Roman" pitchFamily="18" charset="0"/>
                          </a:rPr>
                          <m:t>cos</m:t>
                        </m:r>
                      </m:fName>
                      <m:e>
                        <m:r>
                          <a:rPr lang="ru-RU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ru-RU" b="0" i="1" smtClean="0">
                            <a:latin typeface="Cambria Math"/>
                            <a:cs typeface="Times New Roman" pitchFamily="18" charset="0"/>
                          </a:rPr>
                          <m:t>50</m:t>
                        </m:r>
                        <m:r>
                          <a:rPr lang="ru-RU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°</m:t>
                        </m:r>
                      </m:e>
                    </m:func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ru-RU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    </m:t>
                    </m:r>
                    <m:r>
                      <a:rPr lang="ru-RU" i="1">
                        <a:latin typeface="Cambria Math"/>
                        <a:ea typeface="Cambria Math"/>
                        <a:cs typeface="Times New Roman" pitchFamily="18" charset="0"/>
                      </a:rPr>
                      <m:t>⟹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 pitchFamily="18" charset="0"/>
                      </a:rPr>
                      <m:t>  </m:t>
                    </m:r>
                    <m:acc>
                      <m:accPr>
                        <m:chr m:val="̂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𝑏</m:t>
                            </m:r>
                          </m:e>
                        </m:acc>
                      </m:e>
                    </m:acc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ru-RU" i="1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1</m:t>
                    </m:r>
                    <m:r>
                      <a:rPr lang="ru-RU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50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°</m:t>
                    </m:r>
                    <m:r>
                      <m:rPr>
                        <m:nor/>
                      </m:rP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50" y="941204"/>
                <a:ext cx="4195572" cy="1816266"/>
              </a:xfrm>
              <a:prstGeom prst="rect">
                <a:avLst/>
              </a:prstGeom>
              <a:blipFill rotWithShape="1">
                <a:blip r:embed="rId5"/>
                <a:stretch>
                  <a:fillRect l="-1308" r="-1308" b="-10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141688" y="2978160"/>
                <a:ext cx="4769511" cy="17839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г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 {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−2,5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2,5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ru-RU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 {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−5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5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5</m:t>
                    </m:r>
                    <m:rad>
                      <m:radPr>
                        <m:degHide m:val="on"/>
                        <m:ctrlP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}</m:t>
                    </m:r>
                  </m:oMath>
                </a14:m>
                <a:endParaRPr lang="ru-RU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𝑎</m:t>
                                </m:r>
                              </m:e>
                            </m:acc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𝑏</m:t>
                                </m:r>
                              </m:e>
                            </m:acc>
                          </m:e>
                        </m:acc>
                      </m:e>
                    </m:func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i="1">
                                <a:latin typeface="Cambria Math"/>
                              </a:rPr>
                              <m:t>−2,5</m:t>
                            </m:r>
                          </m:e>
                        </m:d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ru-RU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−5</m:t>
                            </m:r>
                          </m:e>
                        </m:d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2,5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i="1">
                            <a:latin typeface="Cambria Math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1">
                                        <a:latin typeface="Cambria Math"/>
                                      </a:rPr>
                                      <m:t>−2,5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2,5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(−5)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5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ru-RU" i="1">
                                    <a:latin typeface="Cambria Math"/>
                                  </a:rPr>
                                  <m:t>5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endPara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cs typeface="Times New Roman" pitchFamily="18" charset="0"/>
                          </a:rPr>
                          <m:t>cos</m:t>
                        </m:r>
                      </m:fName>
                      <m:e>
                        <m:r>
                          <a:rPr lang="ru-RU" b="0" i="1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  <m:r>
                          <a:rPr lang="ru-RU" i="1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  <m:r>
                          <a:rPr lang="ru-RU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°</m:t>
                        </m:r>
                      </m:e>
                    </m:func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    </m:t>
                    </m:r>
                    <m:r>
                      <a:rPr lang="ru-RU" i="1">
                        <a:latin typeface="Cambria Math"/>
                        <a:ea typeface="Cambria Math"/>
                        <a:cs typeface="Times New Roman" pitchFamily="18" charset="0"/>
                      </a:rPr>
                      <m:t>⟹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 pitchFamily="18" charset="0"/>
                      </a:rPr>
                      <m:t>  </m:t>
                    </m:r>
                    <m:acc>
                      <m:accPr>
                        <m:chr m:val="̂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𝑏</m:t>
                            </m:r>
                          </m:e>
                        </m:acc>
                      </m:e>
                    </m:acc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ru-RU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4</m:t>
                    </m:r>
                    <m:r>
                      <a:rPr lang="ru-RU" i="1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5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°</m:t>
                    </m:r>
                    <m:r>
                      <m:rPr>
                        <m:nor/>
                      </m:rP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88" y="2978160"/>
                <a:ext cx="4769511" cy="1783950"/>
              </a:xfrm>
              <a:prstGeom prst="rect">
                <a:avLst/>
              </a:prstGeom>
              <a:blipFill rotWithShape="1">
                <a:blip r:embed="rId6"/>
                <a:stretch>
                  <a:fillRect l="-1022" t="-685" r="-1277" b="-13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838565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487" y="299602"/>
            <a:ext cx="8669337" cy="9572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75556" y="378862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Определение.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Скалярным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произведением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двух векторов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называется</a:t>
            </a:r>
          </a:p>
          <a:p>
            <a:pPr algn="ctr">
              <a:lnSpc>
                <a:spcPct val="120000"/>
              </a:lnSpc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произведение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длин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косинус угла между 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2864194" y="3723878"/>
                <a:ext cx="3407921" cy="606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ru-RU" sz="24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4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400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</m:e>
                      </m:d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400" b="1" i="1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</m:acc>
                        </m:e>
                      </m:d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∙</m:t>
                      </m:r>
                      <m:func>
                        <m:funcPr>
                          <m:ctrlPr>
                            <a:rPr lang="en-US" sz="2400" b="1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𝐜𝐨𝐬</m:t>
                          </m:r>
                        </m:fName>
                        <m:e>
                          <m:acc>
                            <m:accPr>
                              <m:chr m:val="̂"/>
                              <m:ctrlP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acc>
                                <m:accPr>
                                  <m:chr m:val="⃗"/>
                                  <m:ctrlPr>
                                    <a:rPr lang="ru-RU" sz="2400" b="1" i="1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1" i="1" smtClean="0">
                                      <a:latin typeface="Cambria Math"/>
                                      <a:ea typeface="Cambria Math"/>
                                    </a:rPr>
                                    <m:t>𝒂</m:t>
                                  </m:r>
                                </m:e>
                              </m:acc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ru-RU" sz="2400" b="1" i="1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1" i="1">
                                      <a:latin typeface="Cambria Math"/>
                                      <a:ea typeface="Cambria Math"/>
                                    </a:rPr>
                                    <m:t>𝒃</m:t>
                                  </m:r>
                                </m:e>
                              </m:acc>
                            </m:e>
                          </m:acc>
                        </m:e>
                      </m:func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194" y="3723878"/>
                <a:ext cx="3407921" cy="606513"/>
              </a:xfrm>
              <a:prstGeom prst="rect">
                <a:avLst/>
              </a:prstGeom>
              <a:blipFill rotWithShape="1">
                <a:blip r:embed="rId4"/>
                <a:stretch>
                  <a:fillRect b="-5600"/>
                </a:stretch>
              </a:blipFill>
              <a:ln>
                <a:solidFill>
                  <a:srgbClr val="002060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 стрелкой 9"/>
          <p:cNvCxnSpPr/>
          <p:nvPr/>
        </p:nvCxnSpPr>
        <p:spPr>
          <a:xfrm flipV="1">
            <a:off x="2966222" y="2067694"/>
            <a:ext cx="1404156" cy="792088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154354" y="2571750"/>
            <a:ext cx="2073830" cy="288032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3391297" y="2155956"/>
                <a:ext cx="371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1297" y="2155956"/>
                <a:ext cx="371447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23333" r="-2623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4903465" y="2335000"/>
                <a:ext cx="367665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3465" y="2335000"/>
                <a:ext cx="367665" cy="410305"/>
              </a:xfrm>
              <a:prstGeom prst="rect">
                <a:avLst/>
              </a:prstGeom>
              <a:blipFill rotWithShape="1">
                <a:blip r:embed="rId6"/>
                <a:stretch>
                  <a:fillRect r="-21311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92642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5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6211895" y="154418"/>
            <a:ext cx="3112634" cy="545124"/>
          </a:xfrm>
          <a:prstGeom prst="snip2DiagRect">
            <a:avLst>
              <a:gd name="adj1" fmla="val 24980"/>
              <a:gd name="adj2" fmla="val 24628"/>
            </a:avLst>
          </a:prstGeom>
          <a:solidFill>
            <a:srgbClr val="FFFFEB"/>
          </a:solidFill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Прямоугольник 4"/>
              <p:cNvSpPr/>
              <p:nvPr/>
            </p:nvSpPr>
            <p:spPr>
              <a:xfrm>
                <a:off x="141688" y="141062"/>
                <a:ext cx="5870472" cy="4103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Найти величину угла между векторами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88" y="141062"/>
                <a:ext cx="5870472" cy="410305"/>
              </a:xfrm>
              <a:prstGeom prst="rect">
                <a:avLst/>
              </a:prstGeom>
              <a:blipFill rotWithShape="1">
                <a:blip r:embed="rId3"/>
                <a:stretch>
                  <a:fillRect l="-831" t="-8955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141688" y="546234"/>
            <a:ext cx="1149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Прямоугольник 7"/>
              <p:cNvSpPr/>
              <p:nvPr/>
            </p:nvSpPr>
            <p:spPr>
              <a:xfrm>
                <a:off x="6256908" y="208331"/>
                <a:ext cx="2889538" cy="4372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1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1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𝒄𝒐𝒔</m:t>
                        </m:r>
                      </m:fName>
                      <m:e>
                        <m:r>
                          <a:rPr lang="en-US" sz="14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func>
                    <m:r>
                      <a:rPr lang="en-US" sz="14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ru-RU" sz="1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sz="14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1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sz="1400" dirty="0" smtClean="0"/>
                  <a:t/>
                </a:r>
                <a:endParaRPr lang="ru-RU" sz="14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908" y="208331"/>
                <a:ext cx="2889538" cy="4372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141688" y="843558"/>
                <a:ext cx="5269648" cy="2000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д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 {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−2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ru-RU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endParaRPr lang="ru-RU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𝑎</m:t>
                                </m:r>
                              </m:e>
                            </m:acc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𝑏</m:t>
                                </m:r>
                              </m:e>
                            </m:acc>
                          </m:e>
                        </m:acc>
                      </m:e>
                    </m:func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i="1">
                                <a:latin typeface="Cambria Math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2</m:t>
                                </m:r>
                              </m:e>
                            </m:rad>
                          </m:e>
                        </m:d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i="1">
                                <a:latin typeface="Cambria Math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2</m:t>
                                </m:r>
                              </m:e>
                            </m:rad>
                          </m:e>
                        </m:d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(−2)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b="0" i="1" smtClean="0">
                            <a:latin typeface="Cambria Math"/>
                          </a:rPr>
                          <m:t>(−1)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1">
                                        <a:latin typeface="Cambria Math"/>
                                      </a:rPr>
                                      <m:t>−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1">
                                        <a:latin typeface="Cambria Math"/>
                                      </a:rPr>
                                      <m:t>−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(−2)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(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ru-RU" i="1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ru-RU" b="0" i="1" smtClean="0">
                                    <a:latin typeface="Cambria Math"/>
                                  </a:rPr>
                                  <m:t>−1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ru-RU" b="0" i="1" dirty="0" smtClean="0">
                    <a:solidFill>
                      <a:schemeClr val="tx1"/>
                    </a:solidFill>
                    <a:latin typeface="Cambria Math"/>
                  </a:rPr>
                  <a:t/>
                </a: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cs typeface="Times New Roman" pitchFamily="18" charset="0"/>
                          </a:rPr>
                          <m:t>cos</m:t>
                        </m:r>
                      </m:fName>
                      <m:e>
                        <m:r>
                          <a:rPr lang="ru-RU" b="0" i="1" smtClean="0">
                            <a:latin typeface="Cambria Math"/>
                            <a:cs typeface="Times New Roman" pitchFamily="18" charset="0"/>
                          </a:rPr>
                          <m:t>90</m:t>
                        </m:r>
                        <m:r>
                          <a:rPr lang="ru-RU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°</m:t>
                        </m:r>
                      </m:e>
                    </m:func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ru-RU" b="0" i="1" smtClean="0">
                        <a:latin typeface="Cambria Math"/>
                      </a:rPr>
                      <m:t>0</m:t>
                    </m:r>
                    <m:r>
                      <a:rPr lang="ru-RU" i="1">
                        <a:latin typeface="Cambria Math"/>
                      </a:rPr>
                      <m:t>    </m:t>
                    </m:r>
                    <m:r>
                      <a:rPr lang="ru-RU" i="1">
                        <a:latin typeface="Cambria Math"/>
                        <a:ea typeface="Cambria Math"/>
                        <a:cs typeface="Times New Roman" pitchFamily="18" charset="0"/>
                      </a:rPr>
                      <m:t>⟹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 pitchFamily="18" charset="0"/>
                      </a:rPr>
                      <m:t>  </m:t>
                    </m:r>
                    <m:acc>
                      <m:accPr>
                        <m:chr m:val="̂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𝑏</m:t>
                            </m:r>
                          </m:e>
                        </m:acc>
                      </m:e>
                    </m:acc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ru-RU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90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°</m:t>
                    </m:r>
                    <m:r>
                      <m:rPr>
                        <m:nor/>
                      </m:rP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88" y="843558"/>
                <a:ext cx="5269648" cy="2000291"/>
              </a:xfrm>
              <a:prstGeom prst="rect">
                <a:avLst/>
              </a:prstGeom>
              <a:blipFill rotWithShape="1">
                <a:blip r:embed="rId5"/>
                <a:stretch>
                  <a:fillRect l="-925" r="-925" b="-3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898489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248705" y="1122502"/>
                <a:ext cx="3456267" cy="439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0" i="0" dirty="0" smtClean="0">
                    <a:latin typeface="Times New Roman" pitchFamily="18" charset="0"/>
                    <a:cs typeface="Times New Roman" pitchFamily="18" charset="0"/>
                  </a:rPr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sz="2000" b="1" i="1" smtClean="0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𝒂</m:t>
                            </m:r>
                          </m:e>
                        </m:acc>
                      </m:e>
                      <m:sup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20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0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;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</m:e>
                      <m:sup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если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≠</m:t>
                    </m:r>
                    <m:acc>
                      <m:accPr>
                        <m:chr m:val="⃗"/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</m:acc>
                  </m:oMath>
                </a14:m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05" y="1122502"/>
                <a:ext cx="3456267" cy="439479"/>
              </a:xfrm>
              <a:prstGeom prst="rect">
                <a:avLst/>
              </a:prstGeom>
              <a:blipFill rotWithShape="1">
                <a:blip r:embed="rId2"/>
                <a:stretch>
                  <a:fillRect l="-1940" r="-2646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248705" y="1963324"/>
                <a:ext cx="4711546" cy="4458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i="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b="0" i="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𝒂</m:t>
                        </m:r>
                      </m:e>
                    </m:acc>
                    <m:r>
                      <a:rPr lang="en-US" sz="20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𝒃</m:t>
                        </m:r>
                      </m:e>
                    </m:acc>
                    <m:r>
                      <a:rPr lang="en-US" sz="20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𝒃</m:t>
                        </m:r>
                      </m:e>
                    </m:acc>
                    <m:r>
                      <a:rPr lang="ru-RU" sz="20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</m:acc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 (переместительный закон)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05" y="1963324"/>
                <a:ext cx="4711546" cy="445891"/>
              </a:xfrm>
              <a:prstGeom prst="rect">
                <a:avLst/>
              </a:prstGeom>
              <a:blipFill rotWithShape="1">
                <a:blip r:embed="rId3"/>
                <a:stretch>
                  <a:fillRect l="-1423" r="-1682" b="-246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248705" y="2885903"/>
                <a:ext cx="6224781" cy="4705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i="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ru-RU" sz="2000" b="0" i="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2000" b="1" i="1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𝒂</m:t>
                            </m:r>
                          </m:e>
                        </m:acc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2000" b="1" i="1" smtClean="0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/>
                              </a:rPr>
                              <m:t>𝒃</m:t>
                            </m:r>
                          </m:e>
                        </m:acc>
                      </m:e>
                    </m:d>
                    <m:r>
                      <a:rPr lang="en-US" sz="20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𝒄</m:t>
                        </m:r>
                      </m:e>
                    </m:acc>
                    <m:r>
                      <a:rPr lang="en-US" sz="20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𝒂</m:t>
                        </m:r>
                      </m:e>
                    </m:acc>
                    <m:r>
                      <a:rPr lang="ru-RU" sz="20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𝒄</m:t>
                        </m:r>
                      </m:e>
                    </m:acc>
                    <m:r>
                      <a:rPr lang="en-US" sz="20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2000" b="1" i="1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𝒃</m:t>
                        </m:r>
                      </m:e>
                    </m:acc>
                    <m:r>
                      <a:rPr lang="ru-RU" sz="2000" b="1" i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000" b="1" i="1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1" i="1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𝒄</m:t>
                        </m:r>
                      </m:e>
                    </m:acc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 (распределительный закон)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05" y="2885903"/>
                <a:ext cx="6224781" cy="470513"/>
              </a:xfrm>
              <a:prstGeom prst="rect">
                <a:avLst/>
              </a:prstGeom>
              <a:blipFill rotWithShape="1">
                <a:blip r:embed="rId4"/>
                <a:stretch>
                  <a:fillRect l="-1077" r="-1175" b="-1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248705" y="3819867"/>
                <a:ext cx="5010411" cy="4458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i="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ru-RU" sz="2000" b="0" i="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𝒌</m:t>
                        </m:r>
                        <m:acc>
                          <m:accPr>
                            <m:chr m:val="⃗"/>
                            <m:ctrlPr>
                              <a:rPr lang="ru-RU" sz="2000" b="1" i="1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𝒂</m:t>
                            </m:r>
                          </m:e>
                        </m:acc>
                      </m:e>
                    </m:d>
                    <m:r>
                      <a:rPr lang="en-US" sz="20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𝒃</m:t>
                        </m:r>
                      </m:e>
                    </m:acc>
                    <m:r>
                      <a:rPr lang="en-US" sz="20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𝒌</m:t>
                    </m:r>
                    <m:r>
                      <a:rPr lang="en-US" sz="20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𝒂</m:t>
                        </m:r>
                      </m:e>
                    </m:acc>
                    <m:r>
                      <a:rPr lang="ru-RU" sz="20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𝒃</m:t>
                        </m:r>
                      </m:e>
                    </m:acc>
                    <m:r>
                      <a:rPr lang="en-US" sz="20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)</m:t>
                    </m:r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 (сочетательный закон)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05" y="3819867"/>
                <a:ext cx="5010411" cy="445891"/>
              </a:xfrm>
              <a:prstGeom prst="rect">
                <a:avLst/>
              </a:prstGeom>
              <a:blipFill rotWithShape="1">
                <a:blip r:embed="rId5"/>
                <a:stretch>
                  <a:fillRect l="-1338" r="-1460" b="-246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49494" y="190580"/>
            <a:ext cx="6784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u="sng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Свойства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скалярного произведения векторов: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1262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4034180"/>
              </p:ext>
            </p:extLst>
          </p:nvPr>
        </p:nvGraphicFramePr>
        <p:xfrm>
          <a:off x="-38100" y="-28576"/>
          <a:ext cx="9201150" cy="5192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6084"/>
                <a:gridCol w="4735066"/>
              </a:tblGrid>
              <a:tr h="80012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i="1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55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Скалярное произведение векторов</a:t>
                      </a:r>
                    </a:p>
                  </a:txBody>
                  <a:tcPr marL="137160" marR="137160" marT="137160" marB="13716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B5CD">
                        <a:alpha val="7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2488">
                <a:tc>
                  <a:txBody>
                    <a:bodyPr/>
                    <a:lstStyle/>
                    <a:p>
                      <a:endParaRPr lang="ru-RU" sz="2400" dirty="0">
                        <a:effectLst/>
                      </a:endParaRPr>
                    </a:p>
                  </a:txBody>
                  <a:tcPr marL="137160" marR="137160" marT="137160" marB="13716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u="sng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sng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Свойства</a:t>
                      </a:r>
                      <a:endParaRPr lang="ru-RU" sz="1600" u="sng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effectLst/>
                      </a:endParaRPr>
                    </a:p>
                  </a:txBody>
                  <a:tcPr marL="137160" marR="137160" marT="137160" marB="13716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9E9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258644" y="2683626"/>
                <a:ext cx="3342966" cy="41049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0000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ru-RU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44" y="2683626"/>
                <a:ext cx="3342966" cy="410497"/>
              </a:xfrm>
              <a:prstGeom prst="rect">
                <a:avLst/>
              </a:prstGeom>
              <a:blipFill rotWithShape="1">
                <a:blip r:embed="rId3"/>
                <a:stretch>
                  <a:fillRect b="-2128"/>
                </a:stretch>
              </a:blipFill>
              <a:ln w="12700">
                <a:solidFill>
                  <a:srgbClr val="C00000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251521" y="1445855"/>
                <a:ext cx="2534027" cy="47782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C00000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ru-RU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unc>
                        <m:funcPr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acc>
                            <m:accPr>
                              <m:chr m:val="̂"/>
                              <m:ctrlPr>
                                <a:rPr lang="en-US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acc>
                                <m:accPr>
                                  <m:chr m:val="⃗"/>
                                  <m:ctrlPr>
                                    <a:rPr lang="ru-RU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𝑎</m:t>
                                  </m:r>
                                </m:e>
                              </m:acc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ru-RU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</m:acc>
                            </m:e>
                          </m:acc>
                        </m:e>
                      </m:func>
                    </m:oMath>
                  </m:oMathPara>
                </a14:m>
                <a:endParaRPr lang="ru-R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1" y="1445855"/>
                <a:ext cx="2534027" cy="4778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Прямоугольник 4"/>
              <p:cNvSpPr/>
              <p:nvPr/>
            </p:nvSpPr>
            <p:spPr>
              <a:xfrm>
                <a:off x="258644" y="3867894"/>
                <a:ext cx="3882334" cy="5357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C00000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𝒄𝒐𝒔</m:t>
                        </m:r>
                      </m:fName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func>
                    <m:r>
                      <a:rPr lang="en-US" b="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ru-RU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b="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b="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b="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b="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b="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b="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b="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ru-RU" dirty="0" smtClean="0">
                    <a:solidFill>
                      <a:srgbClr val="002060"/>
                    </a:solidFill>
                  </a:rPr>
                  <a:t/>
                </a:r>
                <a:endParaRPr lang="ru-R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44" y="3867894"/>
                <a:ext cx="3882334" cy="53578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5508104" y="1568820"/>
                <a:ext cx="1107932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0" i="0" dirty="0" smtClean="0">
                    <a:latin typeface="Times New Roman" pitchFamily="18" charset="0"/>
                    <a:cs typeface="Times New Roman" pitchFamily="18" charset="0"/>
                  </a:rPr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</m:e>
                      <m:sup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1568820"/>
                <a:ext cx="1107932" cy="375552"/>
              </a:xfrm>
              <a:prstGeom prst="rect">
                <a:avLst/>
              </a:prstGeom>
              <a:blipFill rotWithShape="1">
                <a:blip r:embed="rId6"/>
                <a:stretch>
                  <a:fillRect l="-4972" t="-6452" r="-8840" b="-241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5508104" y="2201235"/>
                <a:ext cx="2897396" cy="6874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b="0" i="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𝒃</m:t>
                        </m:r>
                      </m:e>
                    </m:acc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𝒃</m:t>
                        </m:r>
                      </m:e>
                    </m:acc>
                    <m:r>
                      <a:rPr lang="ru-RU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</m:acc>
                  </m:oMath>
                </a14:m>
                <a:endParaRPr lang="en-US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266700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переместительный закон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2201235"/>
                <a:ext cx="2897396" cy="687496"/>
              </a:xfrm>
              <a:prstGeom prst="rect">
                <a:avLst/>
              </a:prstGeom>
              <a:blipFill rotWithShape="1">
                <a:blip r:embed="rId7"/>
                <a:stretch>
                  <a:fillRect l="-1895" r="-2737" b="-13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5508104" y="3137125"/>
                <a:ext cx="2989601" cy="709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ru-RU" b="0" i="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𝒃</m:t>
                            </m:r>
                          </m:e>
                        </m:acc>
                      </m:e>
                    </m:d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𝒄</m:t>
                        </m:r>
                      </m:e>
                    </m:acc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  <m:r>
                      <a:rPr lang="ru-RU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𝒄</m:t>
                        </m:r>
                      </m:e>
                    </m:acc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𝒃</m:t>
                        </m:r>
                      </m:e>
                    </m:acc>
                    <m:r>
                      <a:rPr lang="ru-RU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𝒄</m:t>
                        </m:r>
                      </m:e>
                    </m:acc>
                  </m:oMath>
                </a14:m>
                <a:endParaRPr lang="ru-RU" b="1" i="0" dirty="0" smtClean="0">
                  <a:solidFill>
                    <a:srgbClr val="002060"/>
                  </a:solidFill>
                  <a:latin typeface="Times New Roman" pitchFamily="18" charset="0"/>
                  <a:ea typeface="Cambria Math"/>
                </a:endParaRPr>
              </a:p>
              <a:p>
                <a:pPr marL="266700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распределительный закон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137125"/>
                <a:ext cx="2989601" cy="709746"/>
              </a:xfrm>
              <a:prstGeom prst="rect">
                <a:avLst/>
              </a:prstGeom>
              <a:blipFill rotWithShape="1">
                <a:blip r:embed="rId8"/>
                <a:stretch>
                  <a:fillRect l="-1837" r="-2653" b="-137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5508104" y="4111486"/>
                <a:ext cx="2502608" cy="6874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ru-RU" b="0" i="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𝒌</m:t>
                        </m:r>
                        <m:acc>
                          <m:accPr>
                            <m:chr m:val="⃗"/>
                            <m:ctrlPr>
                              <a:rPr lang="ru-RU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</m:e>
                    </m:d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𝒃</m:t>
                        </m:r>
                      </m:e>
                    </m:acc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</a:rPr>
                      <m:t>𝒌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  <m:r>
                      <a:rPr lang="ru-RU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𝒃</m:t>
                        </m:r>
                      </m:e>
                    </m:acc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ru-RU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266700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сочетательный закон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111486"/>
                <a:ext cx="2502608" cy="687496"/>
              </a:xfrm>
              <a:prstGeom prst="rect">
                <a:avLst/>
              </a:prstGeom>
              <a:blipFill rotWithShape="1">
                <a:blip r:embed="rId9"/>
                <a:stretch>
                  <a:fillRect l="-2195" r="-3415" b="-13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4355976" y="786414"/>
            <a:ext cx="4896544" cy="4449632"/>
          </a:xfrm>
          <a:prstGeom prst="rect">
            <a:avLst/>
          </a:prstGeom>
          <a:solidFill>
            <a:srgbClr val="EE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0448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5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785786" y="205979"/>
            <a:ext cx="7901014" cy="65125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500180"/>
            <a:ext cx="438150" cy="276225"/>
          </a:xfrm>
          <a:prstGeom prst="rect">
            <a:avLst/>
          </a:prstGeom>
          <a:noFill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1500180"/>
            <a:ext cx="1457325" cy="295275"/>
          </a:xfrm>
          <a:prstGeom prst="rect">
            <a:avLst/>
          </a:prstGeom>
          <a:noFill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1500180"/>
            <a:ext cx="400050" cy="295275"/>
          </a:xfrm>
          <a:prstGeom prst="rect">
            <a:avLst/>
          </a:prstGeom>
          <a:noFill/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500180"/>
            <a:ext cx="29289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Найдите скалярное произведение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3357554" y="1500180"/>
            <a:ext cx="5802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если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45720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5715008" y="1500180"/>
            <a:ext cx="6142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0˚.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1928808"/>
            <a:ext cx="438150" cy="276225"/>
          </a:xfrm>
          <a:prstGeom prst="rect">
            <a:avLst/>
          </a:prstGeom>
          <a:noFill/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1928808"/>
            <a:ext cx="2047875" cy="276225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1928808"/>
            <a:ext cx="4292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Вычислите скалярное произведение векторов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4714876" y="1928808"/>
            <a:ext cx="6286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2571750"/>
            <a:ext cx="304800" cy="276225"/>
          </a:xfrm>
          <a:prstGeom prst="rect">
            <a:avLst/>
          </a:prstGeom>
          <a:noFill/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2571750"/>
            <a:ext cx="228600" cy="276225"/>
          </a:xfrm>
          <a:prstGeom prst="rect">
            <a:avLst/>
          </a:prstGeom>
          <a:noFill/>
        </p:spPr>
      </p:pic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2571750"/>
            <a:ext cx="73248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ABCDA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куб, ребро которого равно 1. Найдите скалярное произведение векторов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7643834" y="2500312"/>
            <a:ext cx="3706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14282" y="3357568"/>
            <a:ext cx="8572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 </a:t>
            </a:r>
            <a:r>
              <a:rPr lang="ru-RU" dirty="0" smtClean="0">
                <a:solidFill>
                  <a:srgbClr val="0070C0"/>
                </a:solidFill>
              </a:rPr>
              <a:t>1) Написать краткий конспект урока в тетради;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		    2) Выполнить самостоятельную работу  в тетради.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Сфотографировать и отправить на электронную почту преподавателя </a:t>
            </a:r>
            <a:r>
              <a:rPr lang="en-US" dirty="0" smtClean="0">
                <a:solidFill>
                  <a:srgbClr val="C00000"/>
                </a:solidFill>
                <a:hlinkClick r:id="rId8"/>
              </a:rPr>
              <a:t>olgadumnova80@mail.ru</a:t>
            </a:r>
            <a:r>
              <a:rPr lang="ru-RU" dirty="0" smtClean="0">
                <a:solidFill>
                  <a:srgbClr val="C00000"/>
                </a:solidFill>
              </a:rPr>
              <a:t> или в личные сообщения «В контакте» </a:t>
            </a:r>
            <a:r>
              <a:rPr lang="ru-RU" u="sng" dirty="0" smtClean="0">
                <a:hlinkClick r:id="rId9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единительная линия 32"/>
          <p:cNvCxnSpPr/>
          <p:nvPr/>
        </p:nvCxnSpPr>
        <p:spPr>
          <a:xfrm>
            <a:off x="2795622" y="4545249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795081" y="2074855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>
            <a:off x="1559423" y="3309592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>
            <a:off x="4030738" y="3310513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901751" y="3764834"/>
            <a:ext cx="247131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901210" y="1294440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>
            <a:off x="2665552" y="2529176"/>
            <a:ext cx="247131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>
            <a:off x="5136867" y="2530098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2795082" y="1293519"/>
            <a:ext cx="1106128" cy="7804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2794541" y="3764834"/>
            <a:ext cx="1106669" cy="77949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5265856" y="3765756"/>
            <a:ext cx="1107210" cy="779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5265856" y="1295362"/>
            <a:ext cx="1106669" cy="778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TextBox 44"/>
              <p:cNvSpPr txBox="1"/>
              <p:nvPr/>
            </p:nvSpPr>
            <p:spPr>
              <a:xfrm>
                <a:off x="2447290" y="4379388"/>
                <a:ext cx="34833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290" y="4379388"/>
                <a:ext cx="348332" cy="333565"/>
              </a:xfrm>
              <a:prstGeom prst="rect">
                <a:avLst/>
              </a:prstGeom>
              <a:blipFill rotWithShape="1">
                <a:blip r:embed="rId3"/>
                <a:stretch>
                  <a:fillRect t="-9091" r="-27586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TextBox 45"/>
              <p:cNvSpPr txBox="1"/>
              <p:nvPr/>
            </p:nvSpPr>
            <p:spPr>
              <a:xfrm>
                <a:off x="3578448" y="3537833"/>
                <a:ext cx="357713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448" y="3537833"/>
                <a:ext cx="357713" cy="333565"/>
              </a:xfrm>
              <a:prstGeom prst="rect">
                <a:avLst/>
              </a:prstGeom>
              <a:blipFill rotWithShape="1">
                <a:blip r:embed="rId4"/>
                <a:stretch>
                  <a:fillRect t="-9091" r="-27119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7" name="TextBox 46"/>
              <p:cNvSpPr txBox="1"/>
              <p:nvPr/>
            </p:nvSpPr>
            <p:spPr>
              <a:xfrm>
                <a:off x="6359584" y="3537833"/>
                <a:ext cx="357713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9584" y="3537833"/>
                <a:ext cx="357713" cy="333565"/>
              </a:xfrm>
              <a:prstGeom prst="rect">
                <a:avLst/>
              </a:prstGeom>
              <a:blipFill rotWithShape="1">
                <a:blip r:embed="rId5"/>
                <a:stretch>
                  <a:fillRect t="-9091" r="-25424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8" name="TextBox 47"/>
              <p:cNvSpPr txBox="1"/>
              <p:nvPr/>
            </p:nvSpPr>
            <p:spPr>
              <a:xfrm>
                <a:off x="5266937" y="4379388"/>
                <a:ext cx="365416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6937" y="4379388"/>
                <a:ext cx="365416" cy="333565"/>
              </a:xfrm>
              <a:prstGeom prst="rect">
                <a:avLst/>
              </a:prstGeom>
              <a:blipFill rotWithShape="1">
                <a:blip r:embed="rId6"/>
                <a:stretch>
                  <a:fillRect t="-9091" r="-25000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9" name="TextBox 48"/>
              <p:cNvSpPr txBox="1"/>
              <p:nvPr/>
            </p:nvSpPr>
            <p:spPr>
              <a:xfrm>
                <a:off x="2402235" y="1951086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2235" y="1951086"/>
                <a:ext cx="438442" cy="333565"/>
              </a:xfrm>
              <a:prstGeom prst="rect">
                <a:avLst/>
              </a:prstGeom>
              <a:blipFill rotWithShape="1">
                <a:blip r:embed="rId7"/>
                <a:stretch>
                  <a:fillRect t="-9091" r="-23611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0" name="TextBox 49"/>
              <p:cNvSpPr txBox="1"/>
              <p:nvPr/>
            </p:nvSpPr>
            <p:spPr>
              <a:xfrm>
                <a:off x="5230424" y="1951086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0424" y="1951086"/>
                <a:ext cx="438442" cy="333565"/>
              </a:xfrm>
              <a:prstGeom prst="rect">
                <a:avLst/>
              </a:prstGeom>
              <a:blipFill rotWithShape="1">
                <a:blip r:embed="rId8"/>
                <a:stretch>
                  <a:fillRect t="-9091" r="-23611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1" name="TextBox 50"/>
              <p:cNvSpPr txBox="1"/>
              <p:nvPr/>
            </p:nvSpPr>
            <p:spPr>
              <a:xfrm>
                <a:off x="3520878" y="1004342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0878" y="1004342"/>
                <a:ext cx="438442" cy="333565"/>
              </a:xfrm>
              <a:prstGeom prst="rect">
                <a:avLst/>
              </a:prstGeom>
              <a:blipFill rotWithShape="1">
                <a:blip r:embed="rId9"/>
                <a:stretch>
                  <a:fillRect t="-9259" r="-23944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2" name="TextBox 51"/>
              <p:cNvSpPr txBox="1"/>
              <p:nvPr/>
            </p:nvSpPr>
            <p:spPr>
              <a:xfrm>
                <a:off x="6309724" y="1004342"/>
                <a:ext cx="418984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724" y="1004342"/>
                <a:ext cx="418984" cy="333565"/>
              </a:xfrm>
              <a:prstGeom prst="rect">
                <a:avLst/>
              </a:prstGeom>
              <a:blipFill rotWithShape="1">
                <a:blip r:embed="rId10"/>
                <a:stretch>
                  <a:fillRect t="-9259" r="-24638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3901751" y="4465648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751" y="4465648"/>
                <a:ext cx="380232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2258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3" name="TextBox 52"/>
              <p:cNvSpPr txBox="1"/>
              <p:nvPr/>
            </p:nvSpPr>
            <p:spPr>
              <a:xfrm>
                <a:off x="3096340" y="3849622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340" y="3849622"/>
                <a:ext cx="380232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6557" r="-2096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4" name="TextBox 53"/>
              <p:cNvSpPr txBox="1"/>
              <p:nvPr/>
            </p:nvSpPr>
            <p:spPr>
              <a:xfrm>
                <a:off x="2485869" y="3056265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869" y="3056265"/>
                <a:ext cx="380232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2096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>
            <a:off x="3901209" y="1293518"/>
            <a:ext cx="1362278" cy="781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795622" y="1295362"/>
            <a:ext cx="3563962" cy="7785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5" name="TextBox 54"/>
              <p:cNvSpPr txBox="1"/>
              <p:nvPr/>
            </p:nvSpPr>
            <p:spPr>
              <a:xfrm>
                <a:off x="4335132" y="1315316"/>
                <a:ext cx="4849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132" y="1315316"/>
                <a:ext cx="484941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333" r="-1625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3379672" y="301402"/>
                <a:ext cx="23672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𝐴𝐵𝐶𝐷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куб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672" y="301402"/>
                <a:ext cx="2367251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359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345838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5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" grpId="0" animBg="1"/>
      <p:bldP spid="53" grpId="0" animBg="1"/>
      <p:bldP spid="54" grpId="0" animBg="1"/>
      <p:bldP spid="55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1304631" y="352172"/>
                <a:ext cx="6534738" cy="430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</a:rPr>
                          <m:t>𝐴𝐷</m:t>
                        </m:r>
                      </m:e>
                    </m:acc>
                    <m:r>
                      <a:rPr lang="en-US" sz="1600" i="1" smtClean="0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16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𝐴𝐷</m:t>
                            </m:r>
                          </m:e>
                        </m:acc>
                      </m:e>
                    </m:d>
                    <m:r>
                      <a:rPr lang="en-US" sz="1600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sz="16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1600" b="0" i="1" smtClean="0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𝐴𝐷</m:t>
                                </m:r>
                              </m:e>
                            </m:acc>
                            <m:r>
                              <a:rPr lang="en-US" sz="1600" b="0" i="1" smtClean="0">
                                <a:latin typeface="Cambria Math"/>
                              </a:rPr>
                              <m:t>  </m:t>
                            </m:r>
                            <m:acc>
                              <m:accPr>
                                <m:chr m:val="⃗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</m:e>
                        </m:acc>
                      </m:e>
                    </m:func>
                    <m:r>
                      <a:rPr lang="en-US" sz="16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0°</m:t>
                        </m:r>
                      </m:e>
                    </m:func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∙1=</m:t>
                    </m:r>
                    <m:sSup>
                      <m:sSup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631" y="352172"/>
                <a:ext cx="6534738" cy="430311"/>
              </a:xfrm>
              <a:prstGeom prst="rect">
                <a:avLst/>
              </a:prstGeom>
              <a:blipFill rotWithShape="1">
                <a:blip r:embed="rId3"/>
                <a:stretch>
                  <a:fillRect r="-746"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Прямая соединительная линия 34"/>
          <p:cNvCxnSpPr/>
          <p:nvPr/>
        </p:nvCxnSpPr>
        <p:spPr>
          <a:xfrm>
            <a:off x="2799907" y="4547531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799366" y="2077137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>
            <a:off x="1563708" y="3311874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>
            <a:off x="4035023" y="3312795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906036" y="3767116"/>
            <a:ext cx="247131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905495" y="1296722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6200000">
            <a:off x="2669837" y="2531458"/>
            <a:ext cx="247131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6200000">
            <a:off x="5141152" y="2532380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2799367" y="1295801"/>
            <a:ext cx="1106128" cy="7804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2798826" y="3767116"/>
            <a:ext cx="1106669" cy="77949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270141" y="3768038"/>
            <a:ext cx="1107210" cy="779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5270141" y="1297644"/>
            <a:ext cx="1106669" cy="778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7" name="TextBox 46"/>
              <p:cNvSpPr txBox="1"/>
              <p:nvPr/>
            </p:nvSpPr>
            <p:spPr>
              <a:xfrm>
                <a:off x="2451575" y="4381670"/>
                <a:ext cx="34833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575" y="4381670"/>
                <a:ext cx="348332" cy="333565"/>
              </a:xfrm>
              <a:prstGeom prst="rect">
                <a:avLst/>
              </a:prstGeom>
              <a:blipFill rotWithShape="1">
                <a:blip r:embed="rId4"/>
                <a:stretch>
                  <a:fillRect t="-9259" r="-29825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8" name="TextBox 47"/>
              <p:cNvSpPr txBox="1"/>
              <p:nvPr/>
            </p:nvSpPr>
            <p:spPr>
              <a:xfrm>
                <a:off x="3582733" y="3540115"/>
                <a:ext cx="357713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733" y="3540115"/>
                <a:ext cx="357713" cy="333565"/>
              </a:xfrm>
              <a:prstGeom prst="rect">
                <a:avLst/>
              </a:prstGeom>
              <a:blipFill rotWithShape="1">
                <a:blip r:embed="rId5"/>
                <a:stretch>
                  <a:fillRect t="-9259" r="-27586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9" name="TextBox 48"/>
              <p:cNvSpPr txBox="1"/>
              <p:nvPr/>
            </p:nvSpPr>
            <p:spPr>
              <a:xfrm>
                <a:off x="6363869" y="3540115"/>
                <a:ext cx="357713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869" y="3540115"/>
                <a:ext cx="357713" cy="333565"/>
              </a:xfrm>
              <a:prstGeom prst="rect">
                <a:avLst/>
              </a:prstGeom>
              <a:blipFill rotWithShape="1">
                <a:blip r:embed="rId6"/>
                <a:stretch>
                  <a:fillRect t="-9259" r="-23729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0" name="TextBox 49"/>
              <p:cNvSpPr txBox="1"/>
              <p:nvPr/>
            </p:nvSpPr>
            <p:spPr>
              <a:xfrm>
                <a:off x="5271222" y="4381670"/>
                <a:ext cx="365416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222" y="4381670"/>
                <a:ext cx="365416" cy="333565"/>
              </a:xfrm>
              <a:prstGeom prst="rect">
                <a:avLst/>
              </a:prstGeom>
              <a:blipFill rotWithShape="1">
                <a:blip r:embed="rId7"/>
                <a:stretch>
                  <a:fillRect t="-9259" r="-25000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1" name="TextBox 50"/>
              <p:cNvSpPr txBox="1"/>
              <p:nvPr/>
            </p:nvSpPr>
            <p:spPr>
              <a:xfrm>
                <a:off x="2406520" y="1953368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520" y="1953368"/>
                <a:ext cx="438442" cy="333565"/>
              </a:xfrm>
              <a:prstGeom prst="rect">
                <a:avLst/>
              </a:prstGeom>
              <a:blipFill rotWithShape="1">
                <a:blip r:embed="rId8"/>
                <a:stretch>
                  <a:fillRect t="-9091" r="-22222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2" name="TextBox 51"/>
              <p:cNvSpPr txBox="1"/>
              <p:nvPr/>
            </p:nvSpPr>
            <p:spPr>
              <a:xfrm>
                <a:off x="5234709" y="1953368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709" y="1953368"/>
                <a:ext cx="438442" cy="333565"/>
              </a:xfrm>
              <a:prstGeom prst="rect">
                <a:avLst/>
              </a:prstGeom>
              <a:blipFill rotWithShape="1">
                <a:blip r:embed="rId9"/>
                <a:stretch>
                  <a:fillRect t="-9091" r="-22222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3" name="TextBox 52"/>
              <p:cNvSpPr txBox="1"/>
              <p:nvPr/>
            </p:nvSpPr>
            <p:spPr>
              <a:xfrm>
                <a:off x="3525163" y="1006624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163" y="1006624"/>
                <a:ext cx="438442" cy="333565"/>
              </a:xfrm>
              <a:prstGeom prst="rect">
                <a:avLst/>
              </a:prstGeom>
              <a:blipFill rotWithShape="1">
                <a:blip r:embed="rId10"/>
                <a:stretch>
                  <a:fillRect t="-9091" r="-23611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4" name="TextBox 53"/>
              <p:cNvSpPr txBox="1"/>
              <p:nvPr/>
            </p:nvSpPr>
            <p:spPr>
              <a:xfrm>
                <a:off x="6314009" y="1006624"/>
                <a:ext cx="418984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009" y="1006624"/>
                <a:ext cx="418984" cy="333565"/>
              </a:xfrm>
              <a:prstGeom prst="rect">
                <a:avLst/>
              </a:prstGeom>
              <a:blipFill rotWithShape="1">
                <a:blip r:embed="rId11"/>
                <a:stretch>
                  <a:fillRect t="-9091" r="-25000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7" name="TextBox 66"/>
              <p:cNvSpPr txBox="1"/>
              <p:nvPr/>
            </p:nvSpPr>
            <p:spPr>
              <a:xfrm>
                <a:off x="3901751" y="4469840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751" y="4469840"/>
                <a:ext cx="380232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2258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8" name="TextBox 67"/>
              <p:cNvSpPr txBox="1"/>
              <p:nvPr/>
            </p:nvSpPr>
            <p:spPr>
              <a:xfrm>
                <a:off x="4951577" y="988740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1577" y="988740"/>
                <a:ext cx="380232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Прямая соединительная линия 69"/>
          <p:cNvCxnSpPr/>
          <p:nvPr/>
        </p:nvCxnSpPr>
        <p:spPr>
          <a:xfrm>
            <a:off x="3901209" y="1297710"/>
            <a:ext cx="1362278" cy="781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2795622" y="1299554"/>
            <a:ext cx="3563962" cy="7785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2" name="TextBox 71"/>
              <p:cNvSpPr txBox="1"/>
              <p:nvPr/>
            </p:nvSpPr>
            <p:spPr>
              <a:xfrm>
                <a:off x="4335132" y="1319508"/>
                <a:ext cx="4849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132" y="1319508"/>
                <a:ext cx="484941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1625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Прямая соединительная линия 72"/>
          <p:cNvCxnSpPr/>
          <p:nvPr/>
        </p:nvCxnSpPr>
        <p:spPr>
          <a:xfrm>
            <a:off x="2799907" y="4546609"/>
            <a:ext cx="2471315" cy="0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3905495" y="1295800"/>
            <a:ext cx="2471315" cy="0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485869" y="352172"/>
            <a:ext cx="2590187" cy="430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5076057" y="352171"/>
            <a:ext cx="648072" cy="430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5724129" y="352170"/>
            <a:ext cx="639739" cy="430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6376809" y="352172"/>
            <a:ext cx="902920" cy="430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7279729" y="352169"/>
            <a:ext cx="469353" cy="430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0448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67" grpId="0" animBg="1"/>
      <p:bldP spid="68" grpId="0" animBg="1"/>
      <p:bldP spid="5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Полилиния 78"/>
          <p:cNvSpPr/>
          <p:nvPr/>
        </p:nvSpPr>
        <p:spPr>
          <a:xfrm>
            <a:off x="2794441" y="3767116"/>
            <a:ext cx="3576638" cy="776288"/>
          </a:xfrm>
          <a:custGeom>
            <a:avLst/>
            <a:gdLst>
              <a:gd name="connsiteX0" fmla="*/ 0 w 3576638"/>
              <a:gd name="connsiteY0" fmla="*/ 776288 h 776288"/>
              <a:gd name="connsiteX1" fmla="*/ 1109663 w 3576638"/>
              <a:gd name="connsiteY1" fmla="*/ 0 h 776288"/>
              <a:gd name="connsiteX2" fmla="*/ 3576638 w 3576638"/>
              <a:gd name="connsiteY2" fmla="*/ 0 h 776288"/>
              <a:gd name="connsiteX3" fmla="*/ 0 w 3576638"/>
              <a:gd name="connsiteY3" fmla="*/ 776288 h 77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6638" h="776288">
                <a:moveTo>
                  <a:pt x="0" y="776288"/>
                </a:moveTo>
                <a:lnTo>
                  <a:pt x="1109663" y="0"/>
                </a:lnTo>
                <a:lnTo>
                  <a:pt x="3576638" y="0"/>
                </a:lnTo>
                <a:lnTo>
                  <a:pt x="0" y="776288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334718" y="352172"/>
                <a:ext cx="8474564" cy="430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б)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</a:rPr>
                          <m:t>𝐴𝐶</m:t>
                        </m:r>
                      </m:e>
                    </m:acc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16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6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/>
                              </a:rPr>
                              <m:t>𝐶</m:t>
                            </m:r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𝐴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𝐶</m:t>
                                </m:r>
                              </m:e>
                            </m:acc>
                            <m:r>
                              <a:rPr lang="en-US" sz="1600" i="1">
                                <a:latin typeface="Cambria Math"/>
                              </a:rPr>
                              <m:t>  </m:t>
                            </m:r>
                            <m:acc>
                              <m:accPr>
                                <m:chr m:val="⃗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</m:e>
                        </m:acc>
                      </m:e>
                    </m:func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18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0°</m:t>
                        </m:r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/>
                          </a:rPr>
                          <m:t>−2</m:t>
                        </m:r>
                        <m:r>
                          <a:rPr lang="en-US" sz="1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18" y="352172"/>
                <a:ext cx="8474564" cy="430311"/>
              </a:xfrm>
              <a:prstGeom prst="rect">
                <a:avLst/>
              </a:prstGeom>
              <a:blipFill rotWithShape="1">
                <a:blip r:embed="rId3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/>
          <p:cNvCxnSpPr/>
          <p:nvPr/>
        </p:nvCxnSpPr>
        <p:spPr>
          <a:xfrm>
            <a:off x="2799907" y="4547531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799366" y="2077137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>
            <a:off x="1563708" y="3311874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906036" y="3767116"/>
            <a:ext cx="247131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>
            <a:off x="2669837" y="2531458"/>
            <a:ext cx="247131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>
            <a:off x="5141152" y="2532380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2798826" y="3767116"/>
            <a:ext cx="1106669" cy="77949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270141" y="3768038"/>
            <a:ext cx="1107210" cy="779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270141" y="1297644"/>
            <a:ext cx="1106669" cy="778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9" name="TextBox 58"/>
              <p:cNvSpPr txBox="1"/>
              <p:nvPr/>
            </p:nvSpPr>
            <p:spPr>
              <a:xfrm>
                <a:off x="2451575" y="4381670"/>
                <a:ext cx="34833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575" y="4381670"/>
                <a:ext cx="348332" cy="333565"/>
              </a:xfrm>
              <a:prstGeom prst="rect">
                <a:avLst/>
              </a:prstGeom>
              <a:blipFill rotWithShape="1">
                <a:blip r:embed="rId4"/>
                <a:stretch>
                  <a:fillRect t="-9259" r="-29825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0" name="TextBox 59"/>
              <p:cNvSpPr txBox="1"/>
              <p:nvPr/>
            </p:nvSpPr>
            <p:spPr>
              <a:xfrm>
                <a:off x="3582733" y="3540115"/>
                <a:ext cx="357713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733" y="3540115"/>
                <a:ext cx="357713" cy="333565"/>
              </a:xfrm>
              <a:prstGeom prst="rect">
                <a:avLst/>
              </a:prstGeom>
              <a:blipFill rotWithShape="1">
                <a:blip r:embed="rId5"/>
                <a:stretch>
                  <a:fillRect t="-9259" r="-27586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1" name="TextBox 60"/>
              <p:cNvSpPr txBox="1"/>
              <p:nvPr/>
            </p:nvSpPr>
            <p:spPr>
              <a:xfrm>
                <a:off x="6363869" y="3540115"/>
                <a:ext cx="357713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869" y="3540115"/>
                <a:ext cx="357713" cy="333565"/>
              </a:xfrm>
              <a:prstGeom prst="rect">
                <a:avLst/>
              </a:prstGeom>
              <a:blipFill rotWithShape="1">
                <a:blip r:embed="rId6"/>
                <a:stretch>
                  <a:fillRect t="-9259" r="-23729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2" name="TextBox 61"/>
              <p:cNvSpPr txBox="1"/>
              <p:nvPr/>
            </p:nvSpPr>
            <p:spPr>
              <a:xfrm>
                <a:off x="5271222" y="4381670"/>
                <a:ext cx="365416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222" y="4381670"/>
                <a:ext cx="365416" cy="333565"/>
              </a:xfrm>
              <a:prstGeom prst="rect">
                <a:avLst/>
              </a:prstGeom>
              <a:blipFill rotWithShape="1">
                <a:blip r:embed="rId7"/>
                <a:stretch>
                  <a:fillRect t="-9259" r="-25000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3" name="TextBox 62"/>
              <p:cNvSpPr txBox="1"/>
              <p:nvPr/>
            </p:nvSpPr>
            <p:spPr>
              <a:xfrm>
                <a:off x="2406520" y="1953368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520" y="1953368"/>
                <a:ext cx="438442" cy="333565"/>
              </a:xfrm>
              <a:prstGeom prst="rect">
                <a:avLst/>
              </a:prstGeom>
              <a:blipFill rotWithShape="1">
                <a:blip r:embed="rId8"/>
                <a:stretch>
                  <a:fillRect t="-9091" r="-22222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4" name="TextBox 63"/>
              <p:cNvSpPr txBox="1"/>
              <p:nvPr/>
            </p:nvSpPr>
            <p:spPr>
              <a:xfrm>
                <a:off x="5234709" y="1953368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709" y="1953368"/>
                <a:ext cx="438442" cy="333565"/>
              </a:xfrm>
              <a:prstGeom prst="rect">
                <a:avLst/>
              </a:prstGeom>
              <a:blipFill rotWithShape="1">
                <a:blip r:embed="rId9"/>
                <a:stretch>
                  <a:fillRect t="-9091" r="-22222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6" name="TextBox 65"/>
              <p:cNvSpPr txBox="1"/>
              <p:nvPr/>
            </p:nvSpPr>
            <p:spPr>
              <a:xfrm>
                <a:off x="6314009" y="1006624"/>
                <a:ext cx="418984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009" y="1006624"/>
                <a:ext cx="418984" cy="333565"/>
              </a:xfrm>
              <a:prstGeom prst="rect">
                <a:avLst/>
              </a:prstGeom>
              <a:blipFill rotWithShape="1">
                <a:blip r:embed="rId10"/>
                <a:stretch>
                  <a:fillRect t="-9091" r="-25000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7" name="TextBox 66"/>
              <p:cNvSpPr txBox="1"/>
              <p:nvPr/>
            </p:nvSpPr>
            <p:spPr>
              <a:xfrm>
                <a:off x="4951577" y="3476862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1577" y="3476862"/>
                <a:ext cx="380232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8" name="TextBox 67"/>
              <p:cNvSpPr txBox="1"/>
              <p:nvPr/>
            </p:nvSpPr>
            <p:spPr>
              <a:xfrm>
                <a:off x="3096340" y="3853814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340" y="3853814"/>
                <a:ext cx="380232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2096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9" name="TextBox 68"/>
              <p:cNvSpPr txBox="1"/>
              <p:nvPr/>
            </p:nvSpPr>
            <p:spPr>
              <a:xfrm>
                <a:off x="3162315" y="1348598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315" y="1348598"/>
                <a:ext cx="380232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2096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Прямая соединительная линия 69"/>
          <p:cNvCxnSpPr/>
          <p:nvPr/>
        </p:nvCxnSpPr>
        <p:spPr>
          <a:xfrm>
            <a:off x="3901209" y="1297710"/>
            <a:ext cx="1362278" cy="781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59" idx="3"/>
          </p:cNvCxnSpPr>
          <p:nvPr/>
        </p:nvCxnSpPr>
        <p:spPr>
          <a:xfrm flipV="1">
            <a:off x="2799907" y="3768039"/>
            <a:ext cx="3580296" cy="78041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1621439" y="267495"/>
            <a:ext cx="2556617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4178056" y="413246"/>
            <a:ext cx="1106892" cy="430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5284948" y="413247"/>
            <a:ext cx="909564" cy="430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6194512" y="413245"/>
            <a:ext cx="1689856" cy="430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7884368" y="352172"/>
            <a:ext cx="924914" cy="430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800350" y="1295400"/>
            <a:ext cx="3576638" cy="776288"/>
          </a:xfrm>
          <a:custGeom>
            <a:avLst/>
            <a:gdLst>
              <a:gd name="connsiteX0" fmla="*/ 0 w 3576638"/>
              <a:gd name="connsiteY0" fmla="*/ 776288 h 776288"/>
              <a:gd name="connsiteX1" fmla="*/ 1109663 w 3576638"/>
              <a:gd name="connsiteY1" fmla="*/ 0 h 776288"/>
              <a:gd name="connsiteX2" fmla="*/ 3576638 w 3576638"/>
              <a:gd name="connsiteY2" fmla="*/ 0 h 776288"/>
              <a:gd name="connsiteX3" fmla="*/ 0 w 3576638"/>
              <a:gd name="connsiteY3" fmla="*/ 776288 h 77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6638" h="776288">
                <a:moveTo>
                  <a:pt x="0" y="776288"/>
                </a:moveTo>
                <a:lnTo>
                  <a:pt x="1109663" y="0"/>
                </a:lnTo>
                <a:lnTo>
                  <a:pt x="3576638" y="0"/>
                </a:lnTo>
                <a:lnTo>
                  <a:pt x="0" y="776288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905495" y="1296722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2799367" y="1295801"/>
            <a:ext cx="1106128" cy="7804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5" name="TextBox 64"/>
              <p:cNvSpPr txBox="1"/>
              <p:nvPr/>
            </p:nvSpPr>
            <p:spPr>
              <a:xfrm>
                <a:off x="3525163" y="1006624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163" y="1006624"/>
                <a:ext cx="438442" cy="333565"/>
              </a:xfrm>
              <a:prstGeom prst="rect">
                <a:avLst/>
              </a:prstGeom>
              <a:blipFill rotWithShape="1">
                <a:blip r:embed="rId14"/>
                <a:stretch>
                  <a:fillRect t="-9091" r="-23611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Прямая соединительная линия 70"/>
          <p:cNvCxnSpPr/>
          <p:nvPr/>
        </p:nvCxnSpPr>
        <p:spPr>
          <a:xfrm flipV="1">
            <a:off x="2795622" y="1299554"/>
            <a:ext cx="3563962" cy="7785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2" name="TextBox 71"/>
              <p:cNvSpPr txBox="1"/>
              <p:nvPr/>
            </p:nvSpPr>
            <p:spPr>
              <a:xfrm>
                <a:off x="4335132" y="1319508"/>
                <a:ext cx="4849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132" y="1319508"/>
                <a:ext cx="484941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1625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Прямая соединительная линия 72"/>
          <p:cNvCxnSpPr/>
          <p:nvPr/>
        </p:nvCxnSpPr>
        <p:spPr>
          <a:xfrm flipV="1">
            <a:off x="2800367" y="1300563"/>
            <a:ext cx="3563962" cy="778573"/>
          </a:xfrm>
          <a:prstGeom prst="line">
            <a:avLst/>
          </a:prstGeom>
          <a:ln w="28575"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>
            <a:off x="4035023" y="3312795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0" name="TextBox 79"/>
              <p:cNvSpPr txBox="1"/>
              <p:nvPr/>
            </p:nvSpPr>
            <p:spPr>
              <a:xfrm>
                <a:off x="4951577" y="1001984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1577" y="1001984"/>
                <a:ext cx="380232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811141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79" grpId="1" animBg="1"/>
      <p:bldP spid="27" grpId="0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4" grpId="0" animBg="1"/>
      <p:bldP spid="75" grpId="0" animBg="1"/>
      <p:bldP spid="76" grpId="0" animBg="1"/>
      <p:bldP spid="77" grpId="0" animBg="1"/>
      <p:bldP spid="78" grpId="0" animBg="1"/>
      <p:bldP spid="9" grpId="0" animBg="1"/>
      <p:bldP spid="9" grpId="1" animBg="1"/>
      <p:bldP spid="80" grpId="0" animBg="1"/>
      <p:bldP spid="8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907343" y="352171"/>
                <a:ext cx="7329314" cy="430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в)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600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1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</a:rPr>
                          <m:t>𝐴</m:t>
                        </m:r>
                        <m:r>
                          <a:rPr lang="en-US" sz="1600" i="1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en-US" sz="16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600" i="1"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𝐴𝐶</m:t>
                            </m:r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/>
                                  </a:rPr>
                                  <m:t>𝐵</m:t>
                                </m:r>
                              </m:e>
                            </m:acc>
                            <m:r>
                              <a:rPr lang="en-US" sz="1600" i="1">
                                <a:latin typeface="Cambria Math"/>
                              </a:rPr>
                              <m:t>  </m:t>
                            </m:r>
                            <m:acc>
                              <m:accPr>
                                <m:chr m:val="⃗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𝐴𝐶</m:t>
                                </m:r>
                              </m:e>
                            </m:acc>
                          </m:e>
                        </m:acc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9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0°</m:t>
                        </m:r>
                      </m:e>
                    </m:func>
                    <m:r>
                      <a:rPr lang="en-US" sz="1600" i="1">
                        <a:latin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1600" i="1">
                        <a:latin typeface="Cambria Math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</a:rPr>
                      <m:t>0</m:t>
                    </m:r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343" y="352171"/>
                <a:ext cx="7329314" cy="430311"/>
              </a:xfrm>
              <a:prstGeom prst="rect">
                <a:avLst/>
              </a:prstGeom>
              <a:blipFill rotWithShape="1">
                <a:blip r:embed="rId3"/>
                <a:stretch>
                  <a:fillRect l="-83" r="-582"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Полилиния 72"/>
          <p:cNvSpPr/>
          <p:nvPr/>
        </p:nvSpPr>
        <p:spPr>
          <a:xfrm>
            <a:off x="2794441" y="3767116"/>
            <a:ext cx="3576638" cy="776288"/>
          </a:xfrm>
          <a:custGeom>
            <a:avLst/>
            <a:gdLst>
              <a:gd name="connsiteX0" fmla="*/ 0 w 3576638"/>
              <a:gd name="connsiteY0" fmla="*/ 776288 h 776288"/>
              <a:gd name="connsiteX1" fmla="*/ 1109663 w 3576638"/>
              <a:gd name="connsiteY1" fmla="*/ 0 h 776288"/>
              <a:gd name="connsiteX2" fmla="*/ 3576638 w 3576638"/>
              <a:gd name="connsiteY2" fmla="*/ 0 h 776288"/>
              <a:gd name="connsiteX3" fmla="*/ 0 w 3576638"/>
              <a:gd name="connsiteY3" fmla="*/ 776288 h 77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6638" h="776288">
                <a:moveTo>
                  <a:pt x="0" y="776288"/>
                </a:moveTo>
                <a:lnTo>
                  <a:pt x="1109663" y="0"/>
                </a:lnTo>
                <a:lnTo>
                  <a:pt x="3576638" y="0"/>
                </a:lnTo>
                <a:lnTo>
                  <a:pt x="0" y="776288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450556" y="4024313"/>
            <a:ext cx="376238" cy="69056"/>
          </a:xfrm>
          <a:custGeom>
            <a:avLst/>
            <a:gdLst>
              <a:gd name="connsiteX0" fmla="*/ 0 w 376238"/>
              <a:gd name="connsiteY0" fmla="*/ 45243 h 69056"/>
              <a:gd name="connsiteX1" fmla="*/ 223838 w 376238"/>
              <a:gd name="connsiteY1" fmla="*/ 0 h 69056"/>
              <a:gd name="connsiteX2" fmla="*/ 376238 w 376238"/>
              <a:gd name="connsiteY2" fmla="*/ 69056 h 69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6238" h="69056">
                <a:moveTo>
                  <a:pt x="0" y="45243"/>
                </a:moveTo>
                <a:lnTo>
                  <a:pt x="223838" y="0"/>
                </a:lnTo>
                <a:lnTo>
                  <a:pt x="376238" y="69056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3906036" y="3767116"/>
            <a:ext cx="247131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>
            <a:off x="2669837" y="2531458"/>
            <a:ext cx="247131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>
            <a:off x="5141152" y="2532380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2798826" y="3767116"/>
            <a:ext cx="1106669" cy="77949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9" name="TextBox 58"/>
              <p:cNvSpPr txBox="1"/>
              <p:nvPr/>
            </p:nvSpPr>
            <p:spPr>
              <a:xfrm>
                <a:off x="2451575" y="4381670"/>
                <a:ext cx="34833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575" y="4381670"/>
                <a:ext cx="348332" cy="333565"/>
              </a:xfrm>
              <a:prstGeom prst="rect">
                <a:avLst/>
              </a:prstGeom>
              <a:blipFill rotWithShape="1">
                <a:blip r:embed="rId4"/>
                <a:stretch>
                  <a:fillRect t="-9259" r="-29825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0" name="TextBox 59"/>
              <p:cNvSpPr txBox="1"/>
              <p:nvPr/>
            </p:nvSpPr>
            <p:spPr>
              <a:xfrm>
                <a:off x="3582733" y="3540115"/>
                <a:ext cx="357713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733" y="3540115"/>
                <a:ext cx="357713" cy="333565"/>
              </a:xfrm>
              <a:prstGeom prst="rect">
                <a:avLst/>
              </a:prstGeom>
              <a:blipFill rotWithShape="1">
                <a:blip r:embed="rId5"/>
                <a:stretch>
                  <a:fillRect t="-9259" r="-27586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1" name="TextBox 60"/>
              <p:cNvSpPr txBox="1"/>
              <p:nvPr/>
            </p:nvSpPr>
            <p:spPr>
              <a:xfrm>
                <a:off x="6363869" y="3540115"/>
                <a:ext cx="357713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869" y="3540115"/>
                <a:ext cx="357713" cy="333565"/>
              </a:xfrm>
              <a:prstGeom prst="rect">
                <a:avLst/>
              </a:prstGeom>
              <a:blipFill rotWithShape="1">
                <a:blip r:embed="rId6"/>
                <a:stretch>
                  <a:fillRect t="-9259" r="-23729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2" name="TextBox 61"/>
              <p:cNvSpPr txBox="1"/>
              <p:nvPr/>
            </p:nvSpPr>
            <p:spPr>
              <a:xfrm>
                <a:off x="5271222" y="4381670"/>
                <a:ext cx="365416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222" y="4381670"/>
                <a:ext cx="365416" cy="333565"/>
              </a:xfrm>
              <a:prstGeom prst="rect">
                <a:avLst/>
              </a:prstGeom>
              <a:blipFill rotWithShape="1">
                <a:blip r:embed="rId7"/>
                <a:stretch>
                  <a:fillRect t="-9259" r="-25000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3" name="TextBox 62"/>
              <p:cNvSpPr txBox="1"/>
              <p:nvPr/>
            </p:nvSpPr>
            <p:spPr>
              <a:xfrm>
                <a:off x="2406520" y="1953368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520" y="1953368"/>
                <a:ext cx="438442" cy="333565"/>
              </a:xfrm>
              <a:prstGeom prst="rect">
                <a:avLst/>
              </a:prstGeom>
              <a:blipFill rotWithShape="1">
                <a:blip r:embed="rId8"/>
                <a:stretch>
                  <a:fillRect t="-9091" r="-22222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6" name="TextBox 65"/>
              <p:cNvSpPr txBox="1"/>
              <p:nvPr/>
            </p:nvSpPr>
            <p:spPr>
              <a:xfrm>
                <a:off x="6314009" y="1006624"/>
                <a:ext cx="418984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009" y="1006624"/>
                <a:ext cx="418984" cy="333565"/>
              </a:xfrm>
              <a:prstGeom prst="rect">
                <a:avLst/>
              </a:prstGeom>
              <a:blipFill rotWithShape="1">
                <a:blip r:embed="rId9"/>
                <a:stretch>
                  <a:fillRect t="-9091" r="-25000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7" name="TextBox 66"/>
              <p:cNvSpPr txBox="1"/>
              <p:nvPr/>
            </p:nvSpPr>
            <p:spPr>
              <a:xfrm>
                <a:off x="4760920" y="3469242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920" y="3469242"/>
                <a:ext cx="380232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2096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8" name="TextBox 67"/>
              <p:cNvSpPr txBox="1"/>
              <p:nvPr/>
            </p:nvSpPr>
            <p:spPr>
              <a:xfrm>
                <a:off x="3096340" y="3869054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340" y="3869054"/>
                <a:ext cx="380232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2096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9" name="TextBox 68"/>
              <p:cNvSpPr txBox="1"/>
              <p:nvPr/>
            </p:nvSpPr>
            <p:spPr>
              <a:xfrm>
                <a:off x="3595737" y="2402324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737" y="2402324"/>
                <a:ext cx="380232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2096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 flipV="1">
            <a:off x="2795622" y="3754609"/>
            <a:ext cx="3582000" cy="792000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799907" y="4547531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>
            <a:off x="1563708" y="3311874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>
            <a:off x="4035023" y="3312795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270141" y="3768038"/>
            <a:ext cx="1107210" cy="779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3905250" y="1300163"/>
            <a:ext cx="1357313" cy="2462212"/>
          </a:xfrm>
          <a:custGeom>
            <a:avLst/>
            <a:gdLst>
              <a:gd name="connsiteX0" fmla="*/ 0 w 1357313"/>
              <a:gd name="connsiteY0" fmla="*/ 2462212 h 2462212"/>
              <a:gd name="connsiteX1" fmla="*/ 0 w 1357313"/>
              <a:gd name="connsiteY1" fmla="*/ 0 h 2462212"/>
              <a:gd name="connsiteX2" fmla="*/ 1357313 w 1357313"/>
              <a:gd name="connsiteY2" fmla="*/ 776287 h 2462212"/>
              <a:gd name="connsiteX3" fmla="*/ 0 w 1357313"/>
              <a:gd name="connsiteY3" fmla="*/ 2462212 h 246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7313" h="2462212">
                <a:moveTo>
                  <a:pt x="0" y="2462212"/>
                </a:moveTo>
                <a:lnTo>
                  <a:pt x="0" y="0"/>
                </a:lnTo>
                <a:lnTo>
                  <a:pt x="1357313" y="776287"/>
                </a:lnTo>
                <a:lnTo>
                  <a:pt x="0" y="2462212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799366" y="2077137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905495" y="1296722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2799367" y="1295801"/>
            <a:ext cx="1106128" cy="7804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270141" y="1297644"/>
            <a:ext cx="1106669" cy="778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4" name="TextBox 63"/>
              <p:cNvSpPr txBox="1"/>
              <p:nvPr/>
            </p:nvSpPr>
            <p:spPr>
              <a:xfrm>
                <a:off x="5234709" y="1953368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709" y="1953368"/>
                <a:ext cx="438442" cy="333565"/>
              </a:xfrm>
              <a:prstGeom prst="rect">
                <a:avLst/>
              </a:prstGeom>
              <a:blipFill rotWithShape="1">
                <a:blip r:embed="rId13"/>
                <a:stretch>
                  <a:fillRect t="-9091" r="-22222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5" name="TextBox 64"/>
              <p:cNvSpPr txBox="1"/>
              <p:nvPr/>
            </p:nvSpPr>
            <p:spPr>
              <a:xfrm>
                <a:off x="3525163" y="1006624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163" y="1006624"/>
                <a:ext cx="438442" cy="333565"/>
              </a:xfrm>
              <a:prstGeom prst="rect">
                <a:avLst/>
              </a:prstGeom>
              <a:blipFill rotWithShape="1">
                <a:blip r:embed="rId14"/>
                <a:stretch>
                  <a:fillRect t="-9091" r="-23611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Прямая соединительная линия 69"/>
          <p:cNvCxnSpPr/>
          <p:nvPr/>
        </p:nvCxnSpPr>
        <p:spPr>
          <a:xfrm>
            <a:off x="3901209" y="1297710"/>
            <a:ext cx="1362278" cy="781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2795622" y="1299554"/>
            <a:ext cx="3563962" cy="7785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2" name="TextBox 71"/>
              <p:cNvSpPr txBox="1"/>
              <p:nvPr/>
            </p:nvSpPr>
            <p:spPr>
              <a:xfrm>
                <a:off x="4335132" y="1319508"/>
                <a:ext cx="4849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132" y="1319508"/>
                <a:ext cx="484941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1625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 стрелкой 5"/>
          <p:cNvCxnSpPr/>
          <p:nvPr/>
        </p:nvCxnSpPr>
        <p:spPr>
          <a:xfrm flipH="1">
            <a:off x="3901922" y="2076038"/>
            <a:ext cx="1368000" cy="1692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4" name="TextBox 73"/>
              <p:cNvSpPr txBox="1"/>
              <p:nvPr/>
            </p:nvSpPr>
            <p:spPr>
              <a:xfrm>
                <a:off x="4708396" y="1521708"/>
                <a:ext cx="66967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𝒂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396" y="1521708"/>
                <a:ext cx="669671" cy="401970"/>
              </a:xfrm>
              <a:prstGeom prst="rect">
                <a:avLst/>
              </a:prstGeom>
              <a:blipFill rotWithShape="1">
                <a:blip r:embed="rId16"/>
                <a:stretch>
                  <a:fillRect r="-11818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Прямоугольник 74"/>
          <p:cNvSpPr/>
          <p:nvPr/>
        </p:nvSpPr>
        <p:spPr>
          <a:xfrm>
            <a:off x="2051720" y="402016"/>
            <a:ext cx="2448272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4499992" y="350994"/>
            <a:ext cx="598588" cy="67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5602580" y="474892"/>
            <a:ext cx="779464" cy="430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6382043" y="423868"/>
            <a:ext cx="1344556" cy="532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7726599" y="474023"/>
            <a:ext cx="510913" cy="430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5098579" y="420452"/>
            <a:ext cx="504000" cy="539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rot="16200000">
            <a:off x="4032090" y="3317851"/>
            <a:ext cx="247131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3906878" y="3762067"/>
            <a:ext cx="1362278" cy="78133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>
            <a:off x="5043488" y="4205288"/>
            <a:ext cx="223837" cy="207168"/>
          </a:xfrm>
          <a:custGeom>
            <a:avLst/>
            <a:gdLst>
              <a:gd name="connsiteX0" fmla="*/ 223837 w 223837"/>
              <a:gd name="connsiteY0" fmla="*/ 138112 h 207168"/>
              <a:gd name="connsiteX1" fmla="*/ 0 w 223837"/>
              <a:gd name="connsiteY1" fmla="*/ 0 h 207168"/>
              <a:gd name="connsiteX2" fmla="*/ 0 w 223837"/>
              <a:gd name="connsiteY2" fmla="*/ 207168 h 20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837" h="207168">
                <a:moveTo>
                  <a:pt x="223837" y="138112"/>
                </a:moveTo>
                <a:lnTo>
                  <a:pt x="0" y="0"/>
                </a:lnTo>
                <a:lnTo>
                  <a:pt x="0" y="207168"/>
                </a:lnTo>
              </a:path>
            </a:pathLst>
          </a:cu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333742" y="2067669"/>
                <a:ext cx="2061077" cy="11529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𝐵</m:t>
                      </m:r>
                      <m:r>
                        <a:rPr lang="en-US" sz="14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4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4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1400" b="0" i="1" smtClean="0">
                                          <a:solidFill>
                                            <a:schemeClr val="bg2">
                                              <a:lumMod val="2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chemeClr val="bg2">
                                              <a:lumMod val="2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14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1400" b="0" i="1" dirty="0" smtClean="0">
                  <a:solidFill>
                    <a:schemeClr val="bg2">
                      <a:lumMod val="25000"/>
                    </a:schemeClr>
                  </a:solidFill>
                  <a:latin typeface="Cambria Math"/>
                </a:endParaRPr>
              </a:p>
              <a:p>
                <a:pPr marL="35560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4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14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𝑎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ru-RU" sz="14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42" y="2067669"/>
                <a:ext cx="2061077" cy="115294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105497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73" grpId="0" animBg="1"/>
      <p:bldP spid="73" grpId="1" animBg="1"/>
      <p:bldP spid="13" grpId="0" animBg="1"/>
      <p:bldP spid="13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11" grpId="0" animBg="1"/>
      <p:bldP spid="11" grpId="1" animBg="1"/>
      <p:bldP spid="74" grpId="0" animBg="1"/>
      <p:bldP spid="74" grpId="1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12" grpId="0" animBg="1"/>
      <p:bldP spid="1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634436" y="352171"/>
                <a:ext cx="7862795" cy="4681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г)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1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6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𝐵</m:t>
                            </m:r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𝐵</m:t>
                            </m:r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𝐵</m:t>
                                </m:r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sz="1600" i="1">
                                <a:latin typeface="Cambria Math"/>
                              </a:rPr>
                              <m:t>  </m:t>
                            </m:r>
                            <m:acc>
                              <m:accPr>
                                <m:chr m:val="⃗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𝐵</m:t>
                                </m:r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</m:e>
                        </m:acc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6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0°</m:t>
                        </m:r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16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36" y="352171"/>
                <a:ext cx="7862795" cy="468141"/>
              </a:xfrm>
              <a:prstGeom prst="rect">
                <a:avLst/>
              </a:prstGeom>
              <a:blipFill rotWithShape="1">
                <a:blip r:embed="rId3"/>
                <a:stretch>
                  <a:fillRect b="-38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я соединительная линия 32"/>
          <p:cNvCxnSpPr/>
          <p:nvPr/>
        </p:nvCxnSpPr>
        <p:spPr>
          <a:xfrm rot="16200000">
            <a:off x="2669837" y="2531458"/>
            <a:ext cx="247131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270141" y="3768038"/>
            <a:ext cx="1107210" cy="779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1979712" y="343923"/>
            <a:ext cx="260263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4582347" y="292901"/>
            <a:ext cx="1090804" cy="67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5673152" y="416799"/>
            <a:ext cx="771056" cy="430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6444208" y="365775"/>
            <a:ext cx="1368151" cy="532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7812360" y="415930"/>
            <a:ext cx="720080" cy="430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803585" y="1311215"/>
            <a:ext cx="3554083" cy="2467154"/>
          </a:xfrm>
          <a:custGeom>
            <a:avLst/>
            <a:gdLst>
              <a:gd name="connsiteX0" fmla="*/ 0 w 3554083"/>
              <a:gd name="connsiteY0" fmla="*/ 776377 h 2467154"/>
              <a:gd name="connsiteX1" fmla="*/ 1104181 w 3554083"/>
              <a:gd name="connsiteY1" fmla="*/ 2467154 h 2467154"/>
              <a:gd name="connsiteX2" fmla="*/ 3554083 w 3554083"/>
              <a:gd name="connsiteY2" fmla="*/ 0 h 2467154"/>
              <a:gd name="connsiteX3" fmla="*/ 0 w 3554083"/>
              <a:gd name="connsiteY3" fmla="*/ 776377 h 2467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4083" h="2467154">
                <a:moveTo>
                  <a:pt x="0" y="776377"/>
                </a:moveTo>
                <a:lnTo>
                  <a:pt x="1104181" y="2467154"/>
                </a:lnTo>
                <a:lnTo>
                  <a:pt x="3554083" y="0"/>
                </a:lnTo>
                <a:lnTo>
                  <a:pt x="0" y="776377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905495" y="1296722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2799367" y="1295801"/>
            <a:ext cx="1106128" cy="7804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5" name="TextBox 64"/>
              <p:cNvSpPr txBox="1"/>
              <p:nvPr/>
            </p:nvSpPr>
            <p:spPr>
              <a:xfrm>
                <a:off x="3525163" y="1006624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163" y="1006624"/>
                <a:ext cx="438442" cy="333565"/>
              </a:xfrm>
              <a:prstGeom prst="rect">
                <a:avLst/>
              </a:prstGeom>
              <a:blipFill rotWithShape="1">
                <a:blip r:embed="rId4"/>
                <a:stretch>
                  <a:fillRect t="-9091" r="-23611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Прямая соединительная линия 69"/>
          <p:cNvCxnSpPr/>
          <p:nvPr/>
        </p:nvCxnSpPr>
        <p:spPr>
          <a:xfrm>
            <a:off x="3901209" y="1297710"/>
            <a:ext cx="1362278" cy="781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2795622" y="1299554"/>
            <a:ext cx="3563962" cy="7785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2" name="TextBox 61"/>
              <p:cNvSpPr txBox="1"/>
              <p:nvPr/>
            </p:nvSpPr>
            <p:spPr>
              <a:xfrm>
                <a:off x="5271222" y="4381670"/>
                <a:ext cx="365416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222" y="4381670"/>
                <a:ext cx="365416" cy="333565"/>
              </a:xfrm>
              <a:prstGeom prst="rect">
                <a:avLst/>
              </a:prstGeom>
              <a:blipFill rotWithShape="1">
                <a:blip r:embed="rId5"/>
                <a:stretch>
                  <a:fillRect t="-9259" r="-25000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/>
          <p:cNvCxnSpPr/>
          <p:nvPr/>
        </p:nvCxnSpPr>
        <p:spPr>
          <a:xfrm>
            <a:off x="2799907" y="4547531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799366" y="2077137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2798826" y="3767116"/>
            <a:ext cx="1106669" cy="77949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0" name="TextBox 59"/>
              <p:cNvSpPr txBox="1"/>
              <p:nvPr/>
            </p:nvSpPr>
            <p:spPr>
              <a:xfrm>
                <a:off x="3582733" y="3568690"/>
                <a:ext cx="357713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733" y="3568690"/>
                <a:ext cx="357713" cy="333565"/>
              </a:xfrm>
              <a:prstGeom prst="rect">
                <a:avLst/>
              </a:prstGeom>
              <a:blipFill rotWithShape="1">
                <a:blip r:embed="rId6"/>
                <a:stretch>
                  <a:fillRect t="-9091" r="-27586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 стрелкой 5"/>
          <p:cNvCxnSpPr/>
          <p:nvPr/>
        </p:nvCxnSpPr>
        <p:spPr>
          <a:xfrm flipH="1" flipV="1">
            <a:off x="2801012" y="2075116"/>
            <a:ext cx="1098000" cy="1692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9" name="TextBox 58"/>
              <p:cNvSpPr txBox="1"/>
              <p:nvPr/>
            </p:nvSpPr>
            <p:spPr>
              <a:xfrm>
                <a:off x="2451575" y="4381670"/>
                <a:ext cx="34833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575" y="4381670"/>
                <a:ext cx="348332" cy="333565"/>
              </a:xfrm>
              <a:prstGeom prst="rect">
                <a:avLst/>
              </a:prstGeom>
              <a:blipFill rotWithShape="1">
                <a:blip r:embed="rId7"/>
                <a:stretch>
                  <a:fillRect t="-9259" r="-29825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3" name="TextBox 62"/>
              <p:cNvSpPr txBox="1"/>
              <p:nvPr/>
            </p:nvSpPr>
            <p:spPr>
              <a:xfrm>
                <a:off x="2406520" y="1953368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520" y="1953368"/>
                <a:ext cx="438442" cy="333565"/>
              </a:xfrm>
              <a:prstGeom prst="rect">
                <a:avLst/>
              </a:prstGeom>
              <a:blipFill rotWithShape="1">
                <a:blip r:embed="rId8"/>
                <a:stretch>
                  <a:fillRect t="-9091" r="-22222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 rot="16200000">
            <a:off x="1563708" y="3311874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0" name="TextBox 79"/>
              <p:cNvSpPr txBox="1"/>
              <p:nvPr/>
            </p:nvSpPr>
            <p:spPr>
              <a:xfrm>
                <a:off x="2801012" y="3075806"/>
                <a:ext cx="66967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𝒂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1012" y="3075806"/>
                <a:ext cx="669671" cy="401970"/>
              </a:xfrm>
              <a:prstGeom prst="rect">
                <a:avLst/>
              </a:prstGeom>
              <a:blipFill rotWithShape="1">
                <a:blip r:embed="rId9"/>
                <a:stretch>
                  <a:fillRect r="-11818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Прямая со стрелкой 72"/>
          <p:cNvCxnSpPr/>
          <p:nvPr/>
        </p:nvCxnSpPr>
        <p:spPr>
          <a:xfrm flipV="1">
            <a:off x="3899012" y="1295800"/>
            <a:ext cx="2464857" cy="247131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6" name="TextBox 65"/>
              <p:cNvSpPr txBox="1"/>
              <p:nvPr/>
            </p:nvSpPr>
            <p:spPr>
              <a:xfrm>
                <a:off x="6314009" y="1006624"/>
                <a:ext cx="418984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009" y="1006624"/>
                <a:ext cx="418984" cy="333565"/>
              </a:xfrm>
              <a:prstGeom prst="rect">
                <a:avLst/>
              </a:prstGeom>
              <a:blipFill rotWithShape="1">
                <a:blip r:embed="rId10"/>
                <a:stretch>
                  <a:fillRect t="-9091" r="-25000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единительная линия 30"/>
          <p:cNvCxnSpPr/>
          <p:nvPr/>
        </p:nvCxnSpPr>
        <p:spPr>
          <a:xfrm>
            <a:off x="3906036" y="3767116"/>
            <a:ext cx="247131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>
            <a:off x="5141152" y="2532380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1" name="TextBox 60"/>
              <p:cNvSpPr txBox="1"/>
              <p:nvPr/>
            </p:nvSpPr>
            <p:spPr>
              <a:xfrm>
                <a:off x="6363869" y="3540115"/>
                <a:ext cx="357713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869" y="3540115"/>
                <a:ext cx="357713" cy="333565"/>
              </a:xfrm>
              <a:prstGeom prst="rect">
                <a:avLst/>
              </a:prstGeom>
              <a:blipFill rotWithShape="1">
                <a:blip r:embed="rId11"/>
                <a:stretch>
                  <a:fillRect t="-9259" r="-23729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2" name="TextBox 71"/>
              <p:cNvSpPr txBox="1"/>
              <p:nvPr/>
            </p:nvSpPr>
            <p:spPr>
              <a:xfrm>
                <a:off x="4335132" y="1319508"/>
                <a:ext cx="4849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132" y="1319508"/>
                <a:ext cx="484941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1625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Прямая соединительная линия 57"/>
          <p:cNvCxnSpPr/>
          <p:nvPr/>
        </p:nvCxnSpPr>
        <p:spPr>
          <a:xfrm flipH="1">
            <a:off x="5270141" y="1297644"/>
            <a:ext cx="1106669" cy="778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4" name="TextBox 63"/>
              <p:cNvSpPr txBox="1"/>
              <p:nvPr/>
            </p:nvSpPr>
            <p:spPr>
              <a:xfrm>
                <a:off x="5234709" y="1953368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709" y="1953368"/>
                <a:ext cx="438442" cy="333565"/>
              </a:xfrm>
              <a:prstGeom prst="rect">
                <a:avLst/>
              </a:prstGeom>
              <a:blipFill rotWithShape="1">
                <a:blip r:embed="rId13"/>
                <a:stretch>
                  <a:fillRect t="-9091" r="-22222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1" name="TextBox 80"/>
              <p:cNvSpPr txBox="1"/>
              <p:nvPr/>
            </p:nvSpPr>
            <p:spPr>
              <a:xfrm>
                <a:off x="4694417" y="2715766"/>
                <a:ext cx="66967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𝒂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417" y="2715766"/>
                <a:ext cx="669671" cy="401970"/>
              </a:xfrm>
              <a:prstGeom prst="rect">
                <a:avLst/>
              </a:prstGeom>
              <a:blipFill rotWithShape="1">
                <a:blip r:embed="rId14"/>
                <a:stretch>
                  <a:fillRect r="-11818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/>
          <p:cNvCxnSpPr/>
          <p:nvPr/>
        </p:nvCxnSpPr>
        <p:spPr>
          <a:xfrm rot="16200000">
            <a:off x="4035023" y="3312795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42394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10" grpId="0" animBg="1"/>
      <p:bldP spid="80" grpId="0" animBg="1"/>
      <p:bldP spid="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630749" y="343963"/>
                <a:ext cx="7870168" cy="484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д)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16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6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sz="1600" i="1">
                                <a:latin typeface="Cambria Math"/>
                              </a:rPr>
                              <m:t>  </m:t>
                            </m:r>
                            <m:acc>
                              <m:accPr>
                                <m:chr m:val="⃗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</m:e>
                        </m:acc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16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0°</m:t>
                        </m:r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16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49" y="343963"/>
                <a:ext cx="7870168" cy="484556"/>
              </a:xfrm>
              <a:prstGeom prst="rect">
                <a:avLst/>
              </a:prstGeom>
              <a:blipFill rotWithShape="1">
                <a:blip r:embed="rId3"/>
                <a:stretch>
                  <a:fillRect r="-464" b="-3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/>
          <p:cNvCxnSpPr/>
          <p:nvPr/>
        </p:nvCxnSpPr>
        <p:spPr>
          <a:xfrm>
            <a:off x="2799907" y="4547531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799366" y="2077137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>
            <a:off x="1563708" y="3311874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>
            <a:off x="4035023" y="3312795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906036" y="3767116"/>
            <a:ext cx="247131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905495" y="1296722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>
            <a:off x="2669837" y="2531458"/>
            <a:ext cx="247131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>
            <a:off x="5141152" y="2532380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2799367" y="1295801"/>
            <a:ext cx="1106128" cy="7804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2798826" y="3767116"/>
            <a:ext cx="1106669" cy="77949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270141" y="3768038"/>
            <a:ext cx="1107210" cy="779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270141" y="1297644"/>
            <a:ext cx="1106669" cy="778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9" name="TextBox 58"/>
              <p:cNvSpPr txBox="1"/>
              <p:nvPr/>
            </p:nvSpPr>
            <p:spPr>
              <a:xfrm>
                <a:off x="2451575" y="4381670"/>
                <a:ext cx="34833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575" y="4381670"/>
                <a:ext cx="348332" cy="333565"/>
              </a:xfrm>
              <a:prstGeom prst="rect">
                <a:avLst/>
              </a:prstGeom>
              <a:blipFill rotWithShape="1">
                <a:blip r:embed="rId4"/>
                <a:stretch>
                  <a:fillRect t="-9259" r="-29825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0" name="TextBox 59"/>
              <p:cNvSpPr txBox="1"/>
              <p:nvPr/>
            </p:nvSpPr>
            <p:spPr>
              <a:xfrm>
                <a:off x="3582733" y="3540115"/>
                <a:ext cx="357713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733" y="3540115"/>
                <a:ext cx="357713" cy="333565"/>
              </a:xfrm>
              <a:prstGeom prst="rect">
                <a:avLst/>
              </a:prstGeom>
              <a:blipFill rotWithShape="1">
                <a:blip r:embed="rId5"/>
                <a:stretch>
                  <a:fillRect t="-9259" r="-27586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1" name="TextBox 60"/>
              <p:cNvSpPr txBox="1"/>
              <p:nvPr/>
            </p:nvSpPr>
            <p:spPr>
              <a:xfrm>
                <a:off x="6363869" y="3540115"/>
                <a:ext cx="357713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869" y="3540115"/>
                <a:ext cx="357713" cy="333565"/>
              </a:xfrm>
              <a:prstGeom prst="rect">
                <a:avLst/>
              </a:prstGeom>
              <a:blipFill rotWithShape="1">
                <a:blip r:embed="rId6"/>
                <a:stretch>
                  <a:fillRect t="-9259" r="-23729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2" name="TextBox 61"/>
              <p:cNvSpPr txBox="1"/>
              <p:nvPr/>
            </p:nvSpPr>
            <p:spPr>
              <a:xfrm>
                <a:off x="5271222" y="4381670"/>
                <a:ext cx="365416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222" y="4381670"/>
                <a:ext cx="365416" cy="333565"/>
              </a:xfrm>
              <a:prstGeom prst="rect">
                <a:avLst/>
              </a:prstGeom>
              <a:blipFill rotWithShape="1">
                <a:blip r:embed="rId7"/>
                <a:stretch>
                  <a:fillRect t="-9259" r="-25000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3" name="TextBox 62"/>
              <p:cNvSpPr txBox="1"/>
              <p:nvPr/>
            </p:nvSpPr>
            <p:spPr>
              <a:xfrm>
                <a:off x="2406520" y="1953368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520" y="1953368"/>
                <a:ext cx="438442" cy="333565"/>
              </a:xfrm>
              <a:prstGeom prst="rect">
                <a:avLst/>
              </a:prstGeom>
              <a:blipFill rotWithShape="1">
                <a:blip r:embed="rId8"/>
                <a:stretch>
                  <a:fillRect t="-9091" r="-22222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4" name="TextBox 63"/>
              <p:cNvSpPr txBox="1"/>
              <p:nvPr/>
            </p:nvSpPr>
            <p:spPr>
              <a:xfrm>
                <a:off x="5234709" y="1953368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709" y="1953368"/>
                <a:ext cx="438442" cy="333565"/>
              </a:xfrm>
              <a:prstGeom prst="rect">
                <a:avLst/>
              </a:prstGeom>
              <a:blipFill rotWithShape="1">
                <a:blip r:embed="rId9"/>
                <a:stretch>
                  <a:fillRect t="-9091" r="-22222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5" name="TextBox 64"/>
              <p:cNvSpPr txBox="1"/>
              <p:nvPr/>
            </p:nvSpPr>
            <p:spPr>
              <a:xfrm>
                <a:off x="3525163" y="1006624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163" y="1006624"/>
                <a:ext cx="438442" cy="333565"/>
              </a:xfrm>
              <a:prstGeom prst="rect">
                <a:avLst/>
              </a:prstGeom>
              <a:blipFill rotWithShape="1">
                <a:blip r:embed="rId10"/>
                <a:stretch>
                  <a:fillRect t="-9091" r="-23611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6" name="TextBox 65"/>
              <p:cNvSpPr txBox="1"/>
              <p:nvPr/>
            </p:nvSpPr>
            <p:spPr>
              <a:xfrm>
                <a:off x="6314009" y="1006624"/>
                <a:ext cx="418984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009" y="1006624"/>
                <a:ext cx="418984" cy="333565"/>
              </a:xfrm>
              <a:prstGeom prst="rect">
                <a:avLst/>
              </a:prstGeom>
              <a:blipFill rotWithShape="1">
                <a:blip r:embed="rId11"/>
                <a:stretch>
                  <a:fillRect t="-9091" r="-25000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Прямая соединительная линия 69"/>
          <p:cNvCxnSpPr/>
          <p:nvPr/>
        </p:nvCxnSpPr>
        <p:spPr>
          <a:xfrm>
            <a:off x="3901209" y="1297710"/>
            <a:ext cx="1362278" cy="781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2795622" y="1299554"/>
            <a:ext cx="3563962" cy="7785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2" name="TextBox 71"/>
              <p:cNvSpPr txBox="1"/>
              <p:nvPr/>
            </p:nvSpPr>
            <p:spPr>
              <a:xfrm>
                <a:off x="4335132" y="1319508"/>
                <a:ext cx="4849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132" y="1319508"/>
                <a:ext cx="484941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1625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Прямая соединительная линия 72"/>
          <p:cNvCxnSpPr/>
          <p:nvPr/>
        </p:nvCxnSpPr>
        <p:spPr>
          <a:xfrm flipV="1">
            <a:off x="2813389" y="1295800"/>
            <a:ext cx="3563962" cy="778573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11628" y="1666038"/>
            <a:ext cx="1782000" cy="388800"/>
          </a:xfrm>
          <a:prstGeom prst="line">
            <a:avLst/>
          </a:prstGeom>
          <a:ln w="28575">
            <a:solidFill>
              <a:srgbClr val="FF6D6D"/>
            </a:solidFill>
            <a:headEnd type="none" w="med" len="med"/>
            <a:tailEnd type="arrow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2027101" y="281537"/>
            <a:ext cx="2933278" cy="62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4932040" y="195486"/>
            <a:ext cx="630000" cy="7755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5976041" y="416799"/>
            <a:ext cx="666940" cy="430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6642980" y="365775"/>
            <a:ext cx="1258663" cy="532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7918896" y="415930"/>
            <a:ext cx="613544" cy="430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1" name="TextBox 80"/>
              <p:cNvSpPr txBox="1"/>
              <p:nvPr/>
            </p:nvSpPr>
            <p:spPr>
              <a:xfrm>
                <a:off x="4472022" y="1640684"/>
                <a:ext cx="66967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𝒂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022" y="1640684"/>
                <a:ext cx="669671" cy="401970"/>
              </a:xfrm>
              <a:prstGeom prst="rect">
                <a:avLst/>
              </a:prstGeom>
              <a:blipFill rotWithShape="1">
                <a:blip r:embed="rId13"/>
                <a:stretch>
                  <a:fillRect r="-11927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2" name="TextBox 81"/>
              <p:cNvSpPr txBox="1"/>
              <p:nvPr/>
            </p:nvSpPr>
            <p:spPr>
              <a:xfrm>
                <a:off x="3470845" y="1305972"/>
                <a:ext cx="553421" cy="5371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𝒂</m:t>
                        </m:r>
                        <m:rad>
                          <m:radPr>
                            <m:degHide m:val="on"/>
                            <m:ctrlPr>
                              <a:rPr lang="en-US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</a:rPr>
                  <a:t/>
                </a:r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845" y="1305972"/>
                <a:ext cx="553421" cy="537135"/>
              </a:xfrm>
              <a:prstGeom prst="rect">
                <a:avLst/>
              </a:prstGeom>
              <a:blipFill rotWithShape="1">
                <a:blip r:embed="rId14"/>
                <a:stretch>
                  <a:fillRect r="-18681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Прямоугольник 37"/>
          <p:cNvSpPr/>
          <p:nvPr/>
        </p:nvSpPr>
        <p:spPr>
          <a:xfrm>
            <a:off x="5562041" y="195485"/>
            <a:ext cx="414000" cy="7755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3881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1" grpId="0" animBg="1"/>
      <p:bldP spid="82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241285" y="343963"/>
                <a:ext cx="8649099" cy="484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е)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16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60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ru-RU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sz="1600" i="1">
                                <a:latin typeface="Cambria Math"/>
                              </a:rPr>
                              <m:t>  </m:t>
                            </m:r>
                            <m:acc>
                              <m:accPr>
                                <m:chr m:val="⃗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</m:e>
                        </m:acc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ru-RU" sz="1600" b="0" i="1" smtClean="0">
                            <a:latin typeface="Cambria Math"/>
                            <a:ea typeface="Cambria Math"/>
                          </a:rPr>
                          <m:t>18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0°</m:t>
                        </m:r>
                      </m:e>
                    </m:func>
                    <m:r>
                      <a:rPr lang="en-US" sz="16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16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en-US" sz="16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ru-RU" sz="16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ru-RU" sz="16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=</m:t>
                    </m:r>
                    <m:r>
                      <a:rPr lang="ru-RU" sz="16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16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6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1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285" y="343963"/>
                <a:ext cx="8649099" cy="484556"/>
              </a:xfrm>
              <a:prstGeom prst="rect">
                <a:avLst/>
              </a:prstGeom>
              <a:blipFill rotWithShape="1">
                <a:blip r:embed="rId3"/>
                <a:stretch>
                  <a:fillRect b="-3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/>
          <p:cNvCxnSpPr/>
          <p:nvPr/>
        </p:nvCxnSpPr>
        <p:spPr>
          <a:xfrm>
            <a:off x="2799907" y="4547531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799366" y="2077137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>
            <a:off x="1563708" y="3311874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>
            <a:off x="4035023" y="3312795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906036" y="3767116"/>
            <a:ext cx="247131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905495" y="1296722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>
            <a:off x="2669837" y="2531458"/>
            <a:ext cx="247131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>
            <a:off x="5141152" y="2532380"/>
            <a:ext cx="24713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2799367" y="1295801"/>
            <a:ext cx="1106128" cy="7804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2798826" y="3767116"/>
            <a:ext cx="1106669" cy="77949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270141" y="3768038"/>
            <a:ext cx="1107210" cy="779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270141" y="1297644"/>
            <a:ext cx="1106669" cy="778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9" name="TextBox 58"/>
              <p:cNvSpPr txBox="1"/>
              <p:nvPr/>
            </p:nvSpPr>
            <p:spPr>
              <a:xfrm>
                <a:off x="2451575" y="4381670"/>
                <a:ext cx="34833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575" y="4381670"/>
                <a:ext cx="348332" cy="333565"/>
              </a:xfrm>
              <a:prstGeom prst="rect">
                <a:avLst/>
              </a:prstGeom>
              <a:blipFill rotWithShape="1">
                <a:blip r:embed="rId4"/>
                <a:stretch>
                  <a:fillRect t="-9259" r="-29825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0" name="TextBox 59"/>
              <p:cNvSpPr txBox="1"/>
              <p:nvPr/>
            </p:nvSpPr>
            <p:spPr>
              <a:xfrm>
                <a:off x="3582733" y="3540115"/>
                <a:ext cx="357713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733" y="3540115"/>
                <a:ext cx="357713" cy="333565"/>
              </a:xfrm>
              <a:prstGeom prst="rect">
                <a:avLst/>
              </a:prstGeom>
              <a:blipFill rotWithShape="1">
                <a:blip r:embed="rId5"/>
                <a:stretch>
                  <a:fillRect t="-9259" r="-27586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1" name="TextBox 60"/>
              <p:cNvSpPr txBox="1"/>
              <p:nvPr/>
            </p:nvSpPr>
            <p:spPr>
              <a:xfrm>
                <a:off x="6363869" y="3540115"/>
                <a:ext cx="357713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869" y="3540115"/>
                <a:ext cx="357713" cy="333565"/>
              </a:xfrm>
              <a:prstGeom prst="rect">
                <a:avLst/>
              </a:prstGeom>
              <a:blipFill rotWithShape="1">
                <a:blip r:embed="rId6"/>
                <a:stretch>
                  <a:fillRect t="-9259" r="-23729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2" name="TextBox 61"/>
              <p:cNvSpPr txBox="1"/>
              <p:nvPr/>
            </p:nvSpPr>
            <p:spPr>
              <a:xfrm>
                <a:off x="5271222" y="4381670"/>
                <a:ext cx="365416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222" y="4381670"/>
                <a:ext cx="365416" cy="333565"/>
              </a:xfrm>
              <a:prstGeom prst="rect">
                <a:avLst/>
              </a:prstGeom>
              <a:blipFill rotWithShape="1">
                <a:blip r:embed="rId7"/>
                <a:stretch>
                  <a:fillRect t="-9259" r="-25000" b="-40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3" name="TextBox 62"/>
              <p:cNvSpPr txBox="1"/>
              <p:nvPr/>
            </p:nvSpPr>
            <p:spPr>
              <a:xfrm>
                <a:off x="2406520" y="1953368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520" y="1953368"/>
                <a:ext cx="438442" cy="333565"/>
              </a:xfrm>
              <a:prstGeom prst="rect">
                <a:avLst/>
              </a:prstGeom>
              <a:blipFill rotWithShape="1">
                <a:blip r:embed="rId8"/>
                <a:stretch>
                  <a:fillRect t="-9091" r="-22222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4" name="TextBox 63"/>
              <p:cNvSpPr txBox="1"/>
              <p:nvPr/>
            </p:nvSpPr>
            <p:spPr>
              <a:xfrm>
                <a:off x="5234709" y="1953368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709" y="1953368"/>
                <a:ext cx="438442" cy="333565"/>
              </a:xfrm>
              <a:prstGeom prst="rect">
                <a:avLst/>
              </a:prstGeom>
              <a:blipFill rotWithShape="1">
                <a:blip r:embed="rId9"/>
                <a:stretch>
                  <a:fillRect t="-9091" r="-22222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5" name="TextBox 64"/>
              <p:cNvSpPr txBox="1"/>
              <p:nvPr/>
            </p:nvSpPr>
            <p:spPr>
              <a:xfrm>
                <a:off x="3525163" y="1006624"/>
                <a:ext cx="438442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163" y="1006624"/>
                <a:ext cx="438442" cy="333565"/>
              </a:xfrm>
              <a:prstGeom prst="rect">
                <a:avLst/>
              </a:prstGeom>
              <a:blipFill rotWithShape="1">
                <a:blip r:embed="rId10"/>
                <a:stretch>
                  <a:fillRect t="-9091" r="-23611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6" name="TextBox 65"/>
              <p:cNvSpPr txBox="1"/>
              <p:nvPr/>
            </p:nvSpPr>
            <p:spPr>
              <a:xfrm>
                <a:off x="6314009" y="1006624"/>
                <a:ext cx="418984" cy="33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009" y="1006624"/>
                <a:ext cx="418984" cy="333565"/>
              </a:xfrm>
              <a:prstGeom prst="rect">
                <a:avLst/>
              </a:prstGeom>
              <a:blipFill rotWithShape="1">
                <a:blip r:embed="rId11"/>
                <a:stretch>
                  <a:fillRect t="-9091" r="-25000" b="-3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Прямая соединительная линия 69"/>
          <p:cNvCxnSpPr/>
          <p:nvPr/>
        </p:nvCxnSpPr>
        <p:spPr>
          <a:xfrm>
            <a:off x="3901209" y="1297710"/>
            <a:ext cx="1362278" cy="781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2795622" y="1299554"/>
            <a:ext cx="3563962" cy="7785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2" name="TextBox 71"/>
              <p:cNvSpPr txBox="1"/>
              <p:nvPr/>
            </p:nvSpPr>
            <p:spPr>
              <a:xfrm>
                <a:off x="4335132" y="1319508"/>
                <a:ext cx="4849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132" y="1319508"/>
                <a:ext cx="484941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1625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Прямая соединительная линия 72"/>
          <p:cNvCxnSpPr/>
          <p:nvPr/>
        </p:nvCxnSpPr>
        <p:spPr>
          <a:xfrm>
            <a:off x="3897202" y="1295800"/>
            <a:ext cx="680400" cy="388800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4580777" y="1683754"/>
            <a:ext cx="680400" cy="388800"/>
          </a:xfrm>
          <a:prstGeom prst="line">
            <a:avLst/>
          </a:prstGeom>
          <a:ln w="28575"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1746436" y="335297"/>
            <a:ext cx="2926451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4690138" y="292901"/>
            <a:ext cx="972000" cy="67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5647273" y="390921"/>
            <a:ext cx="876228" cy="430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6523501" y="322645"/>
            <a:ext cx="1562639" cy="532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8086140" y="365776"/>
            <a:ext cx="662324" cy="4804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0" name="TextBox 79"/>
              <p:cNvSpPr txBox="1"/>
              <p:nvPr/>
            </p:nvSpPr>
            <p:spPr>
              <a:xfrm>
                <a:off x="4018579" y="954495"/>
                <a:ext cx="553421" cy="5371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𝒂</m:t>
                        </m:r>
                        <m:rad>
                          <m:radPr>
                            <m:degHide m:val="on"/>
                            <m:ctrlPr>
                              <a:rPr lang="en-US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</a:rPr>
                  <a:t/>
                </a:r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579" y="954495"/>
                <a:ext cx="553421" cy="537135"/>
              </a:xfrm>
              <a:prstGeom prst="rect">
                <a:avLst/>
              </a:prstGeom>
              <a:blipFill rotWithShape="1">
                <a:blip r:embed="rId13"/>
                <a:stretch>
                  <a:fillRect r="-18681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1" name="TextBox 80"/>
              <p:cNvSpPr txBox="1"/>
              <p:nvPr/>
            </p:nvSpPr>
            <p:spPr>
              <a:xfrm>
                <a:off x="4903893" y="1480952"/>
                <a:ext cx="553421" cy="5371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𝒂</m:t>
                        </m:r>
                        <m:rad>
                          <m:radPr>
                            <m:degHide m:val="on"/>
                            <m:ctrlPr>
                              <a:rPr lang="en-US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</a:rPr>
                  <a:t/>
                </a:r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3893" y="1480952"/>
                <a:ext cx="553421" cy="537135"/>
              </a:xfrm>
              <a:prstGeom prst="rect">
                <a:avLst/>
              </a:prstGeom>
              <a:blipFill rotWithShape="1">
                <a:blip r:embed="rId14"/>
                <a:stretch>
                  <a:fillRect r="-18681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745487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140</Words>
  <Application>Microsoft Office PowerPoint</Application>
  <PresentationFormat>Экран (16:9)</PresentationFormat>
  <Paragraphs>240</Paragraphs>
  <Slides>23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Самостоятельная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SERGEY</cp:lastModifiedBy>
  <cp:revision>101</cp:revision>
  <dcterms:created xsi:type="dcterms:W3CDTF">2015-06-02T06:54:24Z</dcterms:created>
  <dcterms:modified xsi:type="dcterms:W3CDTF">2020-12-03T16:44:54Z</dcterms:modified>
</cp:coreProperties>
</file>