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75" r:id="rId3"/>
  </p:sldMasterIdLst>
  <p:sldIdLst>
    <p:sldId id="291" r:id="rId4"/>
    <p:sldId id="268" r:id="rId5"/>
    <p:sldId id="271" r:id="rId6"/>
    <p:sldId id="269" r:id="rId7"/>
    <p:sldId id="275" r:id="rId8"/>
    <p:sldId id="295" r:id="rId9"/>
    <p:sldId id="292" r:id="rId10"/>
    <p:sldId id="293" r:id="rId11"/>
    <p:sldId id="29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857364"/>
            <a:ext cx="7429552" cy="1470025"/>
          </a:xfrm>
        </p:spPr>
        <p:txBody>
          <a:bodyPr/>
          <a:lstStyle>
            <a:lvl1pPr>
              <a:defRPr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3108" y="5500702"/>
            <a:ext cx="5000660" cy="11430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8899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27732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36195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868346"/>
          </a:xfrm>
        </p:spPr>
        <p:txBody>
          <a:bodyPr/>
          <a:lstStyle>
            <a:lvl1pPr>
              <a:defRPr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303586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3C9FB9F7-15C8-4AC7-ACE0-87CF32387D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868346"/>
          </a:xfrm>
        </p:spPr>
        <p:txBody>
          <a:bodyPr/>
          <a:lstStyle>
            <a:lvl1pPr>
              <a:defRPr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30358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71832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49955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31502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13390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7425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86709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91784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solidFill>
                  <a:srgbClr val="000000"/>
                </a:solidFill>
                <a:latin typeface="굴림" pitchFamily="50" charset="-127"/>
                <a:cs typeface="+mn-cs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solidFill>
                  <a:srgbClr val="000000"/>
                </a:solidFill>
                <a:latin typeface="굴림" pitchFamily="50" charset="-127"/>
                <a:cs typeface="+mn-cs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solidFill>
                  <a:srgbClr val="000000"/>
                </a:solidFill>
                <a:latin typeface="굴림" pitchFamily="50" charset="-127"/>
                <a:cs typeface="+mn-cs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solidFill>
                  <a:srgbClr val="000000"/>
                </a:solidFill>
                <a:latin typeface="굴림" pitchFamily="50" charset="-127"/>
                <a:cs typeface="+mn-cs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solidFill>
                  <a:srgbClr val="000000"/>
                </a:solidFill>
                <a:latin typeface="굴림" pitchFamily="50" charset="-127"/>
                <a:cs typeface="+mn-cs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solidFill>
                  <a:srgbClr val="000000"/>
                </a:solidFill>
                <a:latin typeface="굴림" pitchFamily="50" charset="-127"/>
                <a:cs typeface="+mn-cs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solidFill>
                  <a:srgbClr val="000000"/>
                </a:solidFill>
                <a:latin typeface="굴림" pitchFamily="50" charset="-127"/>
                <a:cs typeface="+mn-cs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solidFill>
                  <a:srgbClr val="000000"/>
                </a:solidFill>
                <a:latin typeface="굴림" pitchFamily="50" charset="-127"/>
                <a:cs typeface="+mn-cs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solidFill>
                  <a:srgbClr val="000000"/>
                </a:solidFill>
                <a:latin typeface="굴림" pitchFamily="50" charset="-127"/>
                <a:cs typeface="+mn-cs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solidFill>
                  <a:srgbClr val="000000"/>
                </a:solidFill>
                <a:latin typeface="굴림" pitchFamily="50" charset="-127"/>
                <a:cs typeface="+mn-cs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solidFill>
                  <a:srgbClr val="000000"/>
                </a:solidFill>
                <a:latin typeface="굴림" pitchFamily="50" charset="-127"/>
                <a:cs typeface="+mn-cs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</p:grp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64275"/>
            <a:ext cx="2133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80808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64275"/>
            <a:ext cx="2895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80808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67450"/>
            <a:ext cx="2133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0808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D6D7EE0-6711-445A-8891-FCD696380E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85786" y="2500306"/>
            <a:ext cx="7429552" cy="1470025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Метод   подстановки</a:t>
            </a:r>
            <a:endParaRPr lang="ru-RU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Замена переменной </a:t>
            </a:r>
            <a:br>
              <a:rPr lang="ru-RU" sz="36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36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(метод подстановки)</a:t>
            </a:r>
            <a:endParaRPr lang="ru-RU" sz="36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Замена  переменной (метод подстановки) </a:t>
            </a:r>
            <a:r>
              <a:rPr lang="ru-RU" b="1" i="1" dirty="0" smtClean="0"/>
              <a:t>– это  метод, заключающийся   во  введении новой   переменной   с   целью преобразования   данного   интеграла    в табличный. </a:t>
            </a:r>
          </a:p>
          <a:p>
            <a:pPr>
              <a:buNone/>
            </a:pPr>
            <a:endParaRPr lang="ru-RU" sz="2800" b="1" i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Замена переменной </a:t>
            </a:r>
            <a:br>
              <a:rPr lang="ru-RU" sz="40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40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(метод подстановки)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Чаще   всего   этот   метод   используется,  если  в   подынтегральном    выражении   содержится    сложная    функция,   тогда     ее  промежуточный    аргумент   и    надо   обозначить    как    новую     переменную.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5643602" cy="868346"/>
          </a:xfrm>
        </p:spPr>
        <p:txBody>
          <a:bodyPr/>
          <a:lstStyle/>
          <a:p>
            <a:r>
              <a:rPr lang="ru-RU" sz="4000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Например </a:t>
            </a:r>
            <a:endParaRPr lang="ru-RU" sz="4000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401080" cy="4625989"/>
          </a:xfrm>
        </p:spPr>
        <p:txBody>
          <a:bodyPr/>
          <a:lstStyle/>
          <a:p>
            <a:pPr>
              <a:buNone/>
            </a:pPr>
            <a:r>
              <a:rPr lang="ru-RU" sz="2400" b="1" i="1" u="sng" dirty="0" smtClean="0">
                <a:solidFill>
                  <a:srgbClr val="C00000"/>
                </a:solidFill>
              </a:rPr>
              <a:t>Далее   необходимо   выполнить   следующие   действия:</a:t>
            </a:r>
          </a:p>
          <a:p>
            <a:r>
              <a:rPr lang="ru-RU" sz="2400" b="1" i="1" dirty="0" smtClean="0"/>
              <a:t>Найти  дифференциал  новой переменной                          ;</a:t>
            </a:r>
          </a:p>
          <a:p>
            <a:r>
              <a:rPr lang="ru-RU" sz="2400" b="1" i="1" dirty="0" smtClean="0"/>
              <a:t>Записать   прежний  интеграл, используя  только переменную </a:t>
            </a:r>
            <a:r>
              <a:rPr lang="en-US" sz="2800" b="1" i="1" dirty="0" smtClean="0">
                <a:solidFill>
                  <a:srgbClr val="C00000"/>
                </a:solidFill>
              </a:rPr>
              <a:t>t</a:t>
            </a:r>
            <a:r>
              <a:rPr lang="ru-RU" sz="2400" b="1" i="1" dirty="0" smtClean="0"/>
              <a:t>, если подстановка  сделана  правильно,  то полученный  интеграл                        должен быть табличным;</a:t>
            </a:r>
          </a:p>
          <a:p>
            <a:r>
              <a:rPr lang="ru-RU" sz="2400" b="1" i="1" dirty="0" smtClean="0"/>
              <a:t>используя  таблицу  интегралов,  записать  решение  для подынтегральной  функции </a:t>
            </a:r>
            <a:r>
              <a:rPr lang="en-US" sz="2400" b="1" i="1" dirty="0" smtClean="0"/>
              <a:t>      </a:t>
            </a:r>
            <a:r>
              <a:rPr lang="ru-RU" sz="2400" b="1" i="1" dirty="0" smtClean="0"/>
              <a:t>    </a:t>
            </a:r>
            <a:r>
              <a:rPr lang="en-US" sz="2400" b="1" i="1" dirty="0" smtClean="0"/>
              <a:t> </a:t>
            </a:r>
            <a:r>
              <a:rPr lang="ru-RU" sz="2400" b="1" i="1" dirty="0" smtClean="0"/>
              <a:t>    ;</a:t>
            </a:r>
          </a:p>
          <a:p>
            <a:r>
              <a:rPr lang="ru-RU" sz="2400" b="1" i="1" dirty="0" smtClean="0"/>
              <a:t>Осуществить  обратную   подстановку,  заменив переменную</a:t>
            </a:r>
            <a:r>
              <a:rPr lang="en-US" b="1" i="1" dirty="0" smtClean="0"/>
              <a:t> t</a:t>
            </a:r>
            <a:r>
              <a:rPr lang="ru-RU" b="1" i="1" dirty="0" smtClean="0"/>
              <a:t>.</a:t>
            </a:r>
            <a:r>
              <a:rPr lang="ru-RU" sz="2400" b="1" i="1" dirty="0" smtClean="0"/>
              <a:t> </a:t>
            </a:r>
          </a:p>
          <a:p>
            <a:endParaRPr lang="ru-RU" sz="2400" dirty="0"/>
          </a:p>
        </p:txBody>
      </p:sp>
      <p:pic>
        <p:nvPicPr>
          <p:cNvPr id="23554" name="Picture 2" descr="http://gigabaza.ru/images/72/142126/mb047a04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78" y="2000240"/>
            <a:ext cx="1802186" cy="445484"/>
          </a:xfrm>
          <a:prstGeom prst="rect">
            <a:avLst/>
          </a:prstGeom>
          <a:noFill/>
        </p:spPr>
      </p:pic>
      <p:pic>
        <p:nvPicPr>
          <p:cNvPr id="23556" name="Picture 4" descr="http://gigabaza.ru/images/72/142126/2ed5685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3143248"/>
            <a:ext cx="1500198" cy="500066"/>
          </a:xfrm>
          <a:prstGeom prst="rect">
            <a:avLst/>
          </a:prstGeom>
          <a:noFill/>
        </p:spPr>
      </p:pic>
      <p:pic>
        <p:nvPicPr>
          <p:cNvPr id="23558" name="Picture 6" descr="http://gigabaza.ru/images/72/142126/m77a5e813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28" y="4357694"/>
            <a:ext cx="857256" cy="422253"/>
          </a:xfrm>
          <a:prstGeom prst="rect">
            <a:avLst/>
          </a:prstGeom>
          <a:noFill/>
        </p:spPr>
      </p:pic>
      <p:pic>
        <p:nvPicPr>
          <p:cNvPr id="7" name="Picture 2" descr="http://gigabaza.ru/images/72/142126/6346e3f5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72066" y="214290"/>
            <a:ext cx="2611059" cy="8851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715436" cy="868346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l"/>
            <a:r>
              <a:rPr lang="ru-RU" sz="3200" u="sng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 № </a:t>
            </a:r>
            <a:r>
              <a:rPr lang="ru-RU" sz="3200" u="sng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3200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Найти неопределенный интеграл, используя метод замены переменной.</a:t>
            </a:r>
            <a:endParaRPr lang="ru-RU" sz="32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/>
          <a:lstStyle/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Сделаем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замену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переменной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t = sin x,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  тогда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dt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= (sin x)′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dx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dx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Исходный  интеграл  имеет  вид: </a:t>
            </a:r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Таким образом, мы получили неопределенный интеграл табличного вида: степенная функция. </a:t>
            </a:r>
            <a:endParaRPr lang="en-US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Используя правило нахождения неопределенного интеграла от степенной функции, найдем: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7890" name="Picture 2" descr="http://gigabaza.ru/images/72/142126/472583f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4678" y="1142984"/>
            <a:ext cx="2674639" cy="714380"/>
          </a:xfrm>
          <a:prstGeom prst="rect">
            <a:avLst/>
          </a:prstGeom>
          <a:noFill/>
        </p:spPr>
      </p:pic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642910" y="3643314"/>
          <a:ext cx="6011863" cy="1144587"/>
        </p:xfrm>
        <a:graphic>
          <a:graphicData uri="http://schemas.openxmlformats.org/presentationml/2006/ole">
            <p:oleObj spid="_x0000_s37891" name="Формула" r:id="rId4" imgW="240012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0"/>
            <a:ext cx="8715436" cy="1071570"/>
          </a:xfrm>
        </p:spPr>
        <p:txBody>
          <a:bodyPr/>
          <a:lstStyle/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Сделав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обратную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замену,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получим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окончательный ответ: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3071802" y="214290"/>
          <a:ext cx="2257425" cy="1049338"/>
        </p:xfrm>
        <a:graphic>
          <a:graphicData uri="http://schemas.openxmlformats.org/presentationml/2006/ole">
            <p:oleObj spid="_x0000_s68610" name="Формула" r:id="rId3" imgW="901440" imgH="419040" progId="Equation.3">
              <p:embed/>
            </p:oleObj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1357290" y="2786058"/>
          <a:ext cx="5679147" cy="1214446"/>
        </p:xfrm>
        <a:graphic>
          <a:graphicData uri="http://schemas.openxmlformats.org/presentationml/2006/ole">
            <p:oleObj spid="_x0000_s68611" name="Формула" r:id="rId4" imgW="1841400" imgH="39348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000232" y="5357826"/>
            <a:ext cx="21366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Ответ:   </a:t>
            </a:r>
            <a:endParaRPr lang="ru-RU" sz="36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3929058" y="5000636"/>
          <a:ext cx="2271713" cy="1214437"/>
        </p:xfrm>
        <a:graphic>
          <a:graphicData uri="http://schemas.openxmlformats.org/presentationml/2006/ole">
            <p:oleObj spid="_x0000_s68612" name="Формула" r:id="rId5" imgW="73656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4282" y="285728"/>
            <a:ext cx="3429024" cy="642942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Пример № </a:t>
            </a:r>
            <a:r>
              <a:rPr lang="ru-RU" sz="4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2.</a:t>
            </a:r>
            <a:endParaRPr lang="ru-RU" sz="40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6" name="Содержимое 5"/>
          <p:cNvGraphicFramePr>
            <a:graphicFrameLocks noChangeAspect="1"/>
          </p:cNvGraphicFramePr>
          <p:nvPr>
            <p:ph idx="1"/>
          </p:nvPr>
        </p:nvGraphicFramePr>
        <p:xfrm>
          <a:off x="4000500" y="214313"/>
          <a:ext cx="2571750" cy="869950"/>
        </p:xfrm>
        <a:graphic>
          <a:graphicData uri="http://schemas.openxmlformats.org/presentationml/2006/ole">
            <p:oleObj spid="_x0000_s65538" name="Формула" r:id="rId3" imgW="901440" imgH="30456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857620" y="1214422"/>
            <a:ext cx="19010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</a:rPr>
              <a:t>Решение:</a:t>
            </a:r>
            <a:endParaRPr lang="ru-RU" sz="3200" b="1" i="1" dirty="0">
              <a:solidFill>
                <a:srgbClr val="FF0000"/>
              </a:solidFill>
            </a:endParaRPr>
          </a:p>
        </p:txBody>
      </p:sp>
      <p:graphicFrame>
        <p:nvGraphicFramePr>
          <p:cNvPr id="60419" name="Содержимое 5"/>
          <p:cNvGraphicFramePr>
            <a:graphicFrameLocks noChangeAspect="1"/>
          </p:cNvGraphicFramePr>
          <p:nvPr/>
        </p:nvGraphicFramePr>
        <p:xfrm>
          <a:off x="785786" y="1857364"/>
          <a:ext cx="6570720" cy="4429127"/>
        </p:xfrm>
        <a:graphic>
          <a:graphicData uri="http://schemas.openxmlformats.org/presentationml/2006/ole">
            <p:oleObj spid="_x0000_s65539" name="Формула" r:id="rId4" imgW="2730240" imgH="1841400" progId="Equation.3">
              <p:embed/>
            </p:oleObj>
          </a:graphicData>
        </a:graphic>
      </p:graphicFrame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357166"/>
            <a:ext cx="3500462" cy="642942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Пример № </a:t>
            </a:r>
            <a:r>
              <a:rPr lang="ru-RU" sz="4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3.</a:t>
            </a:r>
            <a:endParaRPr lang="ru-RU" sz="40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6" name="Содержимое 5"/>
          <p:cNvGraphicFramePr>
            <a:graphicFrameLocks noChangeAspect="1"/>
          </p:cNvGraphicFramePr>
          <p:nvPr>
            <p:ph idx="1"/>
          </p:nvPr>
        </p:nvGraphicFramePr>
        <p:xfrm>
          <a:off x="3786188" y="214313"/>
          <a:ext cx="2157412" cy="1033462"/>
        </p:xfrm>
        <a:graphic>
          <a:graphicData uri="http://schemas.openxmlformats.org/presentationml/2006/ole">
            <p:oleObj spid="_x0000_s66562" name="Формула" r:id="rId3" imgW="609480" imgH="29196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0034" y="1357298"/>
            <a:ext cx="19010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</a:rPr>
              <a:t>Решение:</a:t>
            </a:r>
            <a:endParaRPr lang="ru-RU" sz="3200" b="1" i="1" dirty="0">
              <a:solidFill>
                <a:srgbClr val="FF0000"/>
              </a:solidFill>
            </a:endParaRPr>
          </a:p>
        </p:txBody>
      </p:sp>
      <p:graphicFrame>
        <p:nvGraphicFramePr>
          <p:cNvPr id="60419" name="Содержимое 5"/>
          <p:cNvGraphicFramePr>
            <a:graphicFrameLocks noChangeAspect="1"/>
          </p:cNvGraphicFramePr>
          <p:nvPr/>
        </p:nvGraphicFramePr>
        <p:xfrm>
          <a:off x="500035" y="1857364"/>
          <a:ext cx="7000924" cy="3929059"/>
        </p:xfrm>
        <a:graphic>
          <a:graphicData uri="http://schemas.openxmlformats.org/presentationml/2006/ole">
            <p:oleObj spid="_x0000_s66563" name="Формула" r:id="rId4" imgW="2577960" imgH="1447560" progId="Equation.3">
              <p:embed/>
            </p:oleObj>
          </a:graphicData>
        </a:graphic>
      </p:graphicFrame>
      <p:sp>
        <p:nvSpPr>
          <p:cNvPr id="6656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Домашнее задание: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Конспект в тетради;</a:t>
            </a:r>
          </a:p>
          <a:p>
            <a:r>
              <a:rPr lang="ru-RU" dirty="0" smtClean="0"/>
              <a:t>Найдите неопределенный интеграл, используя метод подстановки: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3185" name="Object 1"/>
          <p:cNvGraphicFramePr>
            <a:graphicFrameLocks noChangeAspect="1"/>
          </p:cNvGraphicFramePr>
          <p:nvPr/>
        </p:nvGraphicFramePr>
        <p:xfrm>
          <a:off x="1119188" y="3571875"/>
          <a:ext cx="2666994" cy="546100"/>
        </p:xfrm>
        <a:graphic>
          <a:graphicData uri="http://schemas.openxmlformats.org/presentationml/2006/ole">
            <p:oleObj spid="_x0000_s93185" name="Формула" r:id="rId3" imgW="1295280" imgH="279360" progId="Equation.3">
              <p:embed/>
            </p:oleObj>
          </a:graphicData>
        </a:graphic>
      </p:graphicFrame>
      <p:sp>
        <p:nvSpPr>
          <p:cNvPr id="9318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3187" name="Object 3"/>
          <p:cNvGraphicFramePr>
            <a:graphicFrameLocks noChangeAspect="1"/>
          </p:cNvGraphicFramePr>
          <p:nvPr/>
        </p:nvGraphicFramePr>
        <p:xfrm>
          <a:off x="1138238" y="4429125"/>
          <a:ext cx="2006600" cy="785813"/>
        </p:xfrm>
        <a:graphic>
          <a:graphicData uri="http://schemas.openxmlformats.org/presentationml/2006/ole">
            <p:oleObj spid="_x0000_s93187" name="Формула" r:id="rId4" imgW="1143000" imgH="444240" progId="Equation.3">
              <p:embed/>
            </p:oleObj>
          </a:graphicData>
        </a:graphic>
      </p:graphicFrame>
      <p:sp>
        <p:nvSpPr>
          <p:cNvPr id="931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3189" name="Object 5"/>
          <p:cNvGraphicFramePr>
            <a:graphicFrameLocks noChangeAspect="1"/>
          </p:cNvGraphicFramePr>
          <p:nvPr/>
        </p:nvGraphicFramePr>
        <p:xfrm>
          <a:off x="1190625" y="5500688"/>
          <a:ext cx="1690688" cy="554037"/>
        </p:xfrm>
        <a:graphic>
          <a:graphicData uri="http://schemas.openxmlformats.org/presentationml/2006/ole">
            <p:oleObj spid="_x0000_s93189" name="Формула" r:id="rId5" imgW="901440" imgH="291960" progId="Equation.3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122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1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0069040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Тема122</Template>
  <TotalTime>879</TotalTime>
  <Words>205</Words>
  <PresentationFormat>Экран (4:3)</PresentationFormat>
  <Paragraphs>31</Paragraphs>
  <Slides>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3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Тема122</vt:lpstr>
      <vt:lpstr>Тема1</vt:lpstr>
      <vt:lpstr>10069040</vt:lpstr>
      <vt:lpstr>Формула</vt:lpstr>
      <vt:lpstr>Microsoft Equation 3.0</vt:lpstr>
      <vt:lpstr>Метод   подстановки</vt:lpstr>
      <vt:lpstr>Замена переменной  (метод подстановки)</vt:lpstr>
      <vt:lpstr>Замена переменной  (метод подстановки)</vt:lpstr>
      <vt:lpstr>Например </vt:lpstr>
      <vt:lpstr>Пример № 1. Найти неопределенный интеграл, используя метод замены переменной.</vt:lpstr>
      <vt:lpstr>Слайд 6</vt:lpstr>
      <vt:lpstr>Пример № 2.</vt:lpstr>
      <vt:lpstr>Пример № 3.</vt:lpstr>
      <vt:lpstr>Домашнее задание: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  интегрирования</dc:title>
  <dc:creator>user</dc:creator>
  <cp:lastModifiedBy>SERGEY</cp:lastModifiedBy>
  <cp:revision>11</cp:revision>
  <dcterms:created xsi:type="dcterms:W3CDTF">2018-01-05T15:13:16Z</dcterms:created>
  <dcterms:modified xsi:type="dcterms:W3CDTF">2020-04-24T08:41:52Z</dcterms:modified>
</cp:coreProperties>
</file>