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0"/>
            <a:ext cx="7772400" cy="1512167"/>
          </a:xfrm>
        </p:spPr>
        <p:txBody>
          <a:bodyPr>
            <a:normAutofit fontScale="90000"/>
          </a:bodyPr>
          <a:lstStyle/>
          <a:p>
            <a:r>
              <a:rPr lang="ru-RU" sz="3200" b="1" dirty="0">
                <a:solidFill>
                  <a:prstClr val="black"/>
                </a:solidFill>
                <a:latin typeface="Times New Roman" panose="02020603050405020304" pitchFamily="18" charset="0"/>
                <a:cs typeface="Times New Roman" panose="02020603050405020304" pitchFamily="18" charset="0"/>
              </a:rPr>
              <a:t>Организация транспортировки </a:t>
            </a:r>
            <a:r>
              <a:rPr lang="ru-RU" sz="3200" b="1" dirty="0" smtClean="0">
                <a:solidFill>
                  <a:prstClr val="black"/>
                </a:solidFill>
                <a:latin typeface="Times New Roman" panose="02020603050405020304" pitchFamily="18" charset="0"/>
                <a:cs typeface="Times New Roman" panose="02020603050405020304" pitchFamily="18" charset="0"/>
              </a:rPr>
              <a:t>СУГ и СПГ  железнодорожным транспортом и перекачка   СУГ, СПГ в резервуары</a:t>
            </a:r>
            <a:endParaRPr lang="ru-RU" b="1" dirty="0"/>
          </a:p>
        </p:txBody>
      </p:sp>
      <p:sp>
        <p:nvSpPr>
          <p:cNvPr id="3" name="Подзаголовок 2"/>
          <p:cNvSpPr>
            <a:spLocks noGrp="1"/>
          </p:cNvSpPr>
          <p:nvPr>
            <p:ph type="subTitle" idx="1"/>
          </p:nvPr>
        </p:nvSpPr>
        <p:spPr>
          <a:xfrm>
            <a:off x="611560" y="1844824"/>
            <a:ext cx="7920880" cy="4464496"/>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92088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92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136904"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403648" y="188640"/>
            <a:ext cx="6984776" cy="830997"/>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Эскиз емкости под СУГ V-20 м3 производства «Газовик-</a:t>
            </a:r>
            <a:r>
              <a:rPr lang="ru-RU" sz="2400" dirty="0" err="1">
                <a:latin typeface="Times New Roman" panose="02020603050405020304" pitchFamily="18" charset="0"/>
                <a:cs typeface="Times New Roman" panose="02020603050405020304" pitchFamily="18" charset="0"/>
              </a:rPr>
              <a:t>Химмаш</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02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Объекты, на которых используется оборудования для СУГ, можно условно разделить на три основные группы</a:t>
            </a:r>
            <a:r>
              <a:rPr lang="ru-RU" sz="2000" dirty="0" smtClean="0">
                <a:latin typeface="Times New Roman" panose="02020603050405020304" pitchFamily="18" charset="0"/>
                <a:cs typeface="Times New Roman" panose="02020603050405020304" pitchFamily="18" charset="0"/>
              </a:rPr>
              <a:t>:</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Газонаполнительные </a:t>
            </a:r>
            <a:r>
              <a:rPr lang="ru-RU" sz="2000" dirty="0">
                <a:latin typeface="Times New Roman" panose="02020603050405020304" pitchFamily="18" charset="0"/>
                <a:cs typeface="Times New Roman" panose="02020603050405020304" pitchFamily="18" charset="0"/>
              </a:rPr>
              <a:t>станции (ГНС) и газонаполнительные пункты (ГНП), которые обычно состоят из большого резервуарного парка, </a:t>
            </a:r>
            <a:r>
              <a:rPr lang="ru-RU" sz="2000" dirty="0" err="1">
                <a:latin typeface="Times New Roman" panose="02020603050405020304" pitchFamily="18" charset="0"/>
                <a:cs typeface="Times New Roman" panose="02020603050405020304" pitchFamily="18" charset="0"/>
              </a:rPr>
              <a:t>насоснокомпрессорного</a:t>
            </a:r>
            <a:r>
              <a:rPr lang="ru-RU" sz="2000" dirty="0">
                <a:latin typeface="Times New Roman" panose="02020603050405020304" pitchFamily="18" charset="0"/>
                <a:cs typeface="Times New Roman" panose="02020603050405020304" pitchFamily="18" charset="0"/>
              </a:rPr>
              <a:t> отделения, а также отделения наполнения бытовых газовых баллонов</a:t>
            </a:r>
            <a:r>
              <a:rPr lang="ru-RU" sz="2000" dirty="0" smtClean="0">
                <a:latin typeface="Times New Roman" panose="02020603050405020304" pitchFamily="18" charset="0"/>
                <a:cs typeface="Times New Roman" panose="02020603050405020304" pitchFamily="18" charset="0"/>
              </a:rPr>
              <a:t>;</a:t>
            </a:r>
          </a:p>
          <a:p>
            <a:pPr marL="457200" indent="-457200">
              <a:buAutoNum type="arabicPeriod"/>
            </a:pPr>
            <a:r>
              <a:rPr lang="ru-RU" sz="2000" dirty="0" smtClean="0">
                <a:latin typeface="Times New Roman" panose="02020603050405020304" pitchFamily="18" charset="0"/>
                <a:cs typeface="Times New Roman" panose="02020603050405020304" pitchFamily="18" charset="0"/>
              </a:rPr>
              <a:t>Автомобильные </a:t>
            </a:r>
            <a:r>
              <a:rPr lang="ru-RU" sz="2000" dirty="0">
                <a:latin typeface="Times New Roman" panose="02020603050405020304" pitchFamily="18" charset="0"/>
                <a:cs typeface="Times New Roman" panose="02020603050405020304" pitchFamily="18" charset="0"/>
              </a:rPr>
              <a:t>газозаправочные станции (АГЗС), в состав которых обычно входят емкость, насосный модуль, запорная арматура, топливораздаточная колонка (ТРК</a:t>
            </a:r>
            <a:r>
              <a:rPr lang="ru-RU" sz="2000" dirty="0" smtClean="0">
                <a:latin typeface="Times New Roman" panose="02020603050405020304" pitchFamily="18" charset="0"/>
                <a:cs typeface="Times New Roman" panose="02020603050405020304" pitchFamily="18" charset="0"/>
              </a:rPr>
              <a:t>);</a:t>
            </a:r>
          </a:p>
          <a:p>
            <a:pPr marL="457200" indent="-457200">
              <a:buAutoNum type="arabicPeriod"/>
            </a:pPr>
            <a:r>
              <a:rPr lang="ru-RU" sz="2000" dirty="0" smtClean="0">
                <a:latin typeface="Times New Roman" panose="02020603050405020304" pitchFamily="18" charset="0"/>
                <a:cs typeface="Times New Roman" panose="02020603050405020304" pitchFamily="18" charset="0"/>
              </a:rPr>
              <a:t>Системы </a:t>
            </a:r>
            <a:r>
              <a:rPr lang="ru-RU" sz="2000" dirty="0">
                <a:latin typeface="Times New Roman" panose="02020603050405020304" pitchFamily="18" charset="0"/>
                <a:cs typeface="Times New Roman" panose="02020603050405020304" pitchFamily="18" charset="0"/>
              </a:rPr>
              <a:t>автономного газоснабжения, в состав которых обычно входят емкость, испаритель, запорная арматура, регуляторы давления паровой фазы СУГ. </a:t>
            </a:r>
          </a:p>
        </p:txBody>
      </p:sp>
    </p:spTree>
    <p:extLst>
      <p:ext uri="{BB962C8B-B14F-4D97-AF65-F5344CB8AC3E}">
        <p14:creationId xmlns:p14="http://schemas.microsoft.com/office/powerpoint/2010/main" val="60268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a:latin typeface="Times New Roman" panose="02020603050405020304" pitchFamily="18" charset="0"/>
                <a:cs typeface="Times New Roman" panose="02020603050405020304" pitchFamily="18" charset="0"/>
              </a:rPr>
              <a:t>Перевалка СУГ</a:t>
            </a:r>
          </a:p>
        </p:txBody>
      </p:sp>
      <p:sp>
        <p:nvSpPr>
          <p:cNvPr id="3" name="Объект 2"/>
          <p:cNvSpPr>
            <a:spLocks noGrp="1"/>
          </p:cNvSpPr>
          <p:nvPr>
            <p:ph idx="1"/>
          </p:nvPr>
        </p:nvSpPr>
        <p:spPr>
          <a:xfrm>
            <a:off x="457200" y="908720"/>
            <a:ext cx="8229600" cy="5688632"/>
          </a:xfrm>
        </p:spPr>
        <p:txBody>
          <a:bodyPr>
            <a:normAutofit lnSpcReduction="10000"/>
          </a:bodyPr>
          <a:lstStyle/>
          <a:p>
            <a:pPr marL="0" indent="0">
              <a:buNone/>
            </a:pPr>
            <a:r>
              <a:rPr lang="ru-RU" sz="2000" dirty="0" smtClean="0">
                <a:latin typeface="Times New Roman" panose="02020603050405020304" pitchFamily="18" charset="0"/>
                <a:cs typeface="Times New Roman" panose="02020603050405020304" pitchFamily="18" charset="0"/>
              </a:rPr>
              <a:t>Все </a:t>
            </a:r>
            <a:r>
              <a:rPr lang="ru-RU" sz="2000" dirty="0">
                <a:latin typeface="Times New Roman" panose="02020603050405020304" pitchFamily="18" charset="0"/>
                <a:cs typeface="Times New Roman" panose="02020603050405020304" pitchFamily="18" charset="0"/>
              </a:rPr>
              <a:t>операции при перевалке СУГ обычно осуществляются с помощью циркуляционных насосов или компрессоров. Насосы работают как при перекачке обычных жидких сред и устанавливаются в случае необходимости перевалки небольших объемов СУГ, например на АГЗС. Компрессора предназначены для перекачивания больших объемов СУГ (например, во время наполнения и опорожнения железнодорожных и автоцистерн). Главное отличие насосов от компрессоров в том, что насосы перекачивают жидкую фазу СУГ, а компрессоры — паровую, «выдавливая» таким образом продукт из одного сосуда в другой (</a:t>
            </a:r>
            <a:r>
              <a:rPr lang="ru-RU" sz="2000" dirty="0" smtClean="0">
                <a:latin typeface="Times New Roman" panose="02020603050405020304" pitchFamily="18" charset="0"/>
                <a:cs typeface="Times New Roman" panose="02020603050405020304" pitchFamily="18" charset="0"/>
              </a:rPr>
              <a:t>рис.4). </a:t>
            </a:r>
            <a:r>
              <a:rPr lang="ru-RU" sz="2000" dirty="0">
                <a:latin typeface="Times New Roman" panose="02020603050405020304" pitchFamily="18" charset="0"/>
                <a:cs typeface="Times New Roman" panose="02020603050405020304" pitchFamily="18" charset="0"/>
              </a:rPr>
              <a:t>Рассмотрим процесс работы компрессора подробнее. Важным элементом системы является четырехходовой клапан. В первом положении он связывает сливаемый и заполняемый резервуары, между которыми будет осуществляться транспортировка СУГ, трубопроводами и по жидкой, и по газовой фазе. Когда соединение между сосудами открывается, то, поскольку сосуды сообщаются, жидкая фаза СУГ начинает перетекать из сосуда с более высоким уровнем продукта в сосуд с менее высоким уровнем до тех пор, пока уровень продукта в обоих сосудах не выровняется, затем </a:t>
            </a:r>
            <a:r>
              <a:rPr lang="ru-RU" sz="2000" dirty="0" err="1">
                <a:latin typeface="Times New Roman" panose="02020603050405020304" pitchFamily="18" charset="0"/>
                <a:cs typeface="Times New Roman" panose="02020603050405020304" pitchFamily="18" charset="0"/>
              </a:rPr>
              <a:t>переток</a:t>
            </a:r>
            <a:r>
              <a:rPr lang="ru-RU" sz="2000" dirty="0">
                <a:latin typeface="Times New Roman" panose="02020603050405020304" pitchFamily="18" charset="0"/>
                <a:cs typeface="Times New Roman" panose="02020603050405020304" pitchFamily="18" charset="0"/>
              </a:rPr>
              <a:t> прекращается. Создавая давление в сливаемом резервуаре, можно быстрее вытеснить жидкость в заполняемый резервуар. </a:t>
            </a:r>
          </a:p>
        </p:txBody>
      </p:sp>
    </p:spTree>
    <p:extLst>
      <p:ext uri="{BB962C8B-B14F-4D97-AF65-F5344CB8AC3E}">
        <p14:creationId xmlns:p14="http://schemas.microsoft.com/office/powerpoint/2010/main" val="208287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txBody>
          <a:bodyPr>
            <a:normAutofit/>
          </a:bodyPr>
          <a:lstStyle/>
          <a:p>
            <a:r>
              <a:rPr lang="ru-RU" sz="2800" dirty="0" smtClean="0">
                <a:latin typeface="Times New Roman" panose="02020603050405020304" pitchFamily="18" charset="0"/>
                <a:cs typeface="Times New Roman" panose="02020603050405020304" pitchFamily="18" charset="0"/>
              </a:rPr>
              <a:t>Выдавливание</a:t>
            </a:r>
            <a:r>
              <a:rPr lang="ru-RU" sz="2800" dirty="0">
                <a:latin typeface="Times New Roman" panose="02020603050405020304" pitchFamily="18" charset="0"/>
                <a:cs typeface="Times New Roman" panose="02020603050405020304" pitchFamily="18" charset="0"/>
              </a:rPr>
              <a:t>» жидкой фазы СУГ из сливаемого резервуара в заполняемый</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8092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187118" y="3223559"/>
            <a:ext cx="769763" cy="410882"/>
          </a:xfrm>
          <a:prstGeom prst="rect">
            <a:avLst/>
          </a:prstGeom>
        </p:spPr>
        <p:txBody>
          <a:bodyPr wrap="none">
            <a:spAutoFit/>
          </a:bodyPr>
          <a:lstStyle/>
          <a:p>
            <a:pPr>
              <a:lnSpc>
                <a:spcPct val="115000"/>
              </a:lnSpc>
              <a:spcAft>
                <a:spcPts val="1000"/>
              </a:spcAft>
            </a:pPr>
            <a:r>
              <a:rPr lang="ru-RU" dirty="0">
                <a:latin typeface="Times New Roman"/>
                <a:ea typeface="Calibri"/>
                <a:cs typeface="Times New Roman"/>
              </a:rPr>
              <a:t>Рис. 4</a:t>
            </a:r>
            <a:endParaRPr lang="ru-RU" sz="1400" dirty="0">
              <a:ea typeface="Calibri"/>
              <a:cs typeface="Times New Roman"/>
            </a:endParaRPr>
          </a:p>
        </p:txBody>
      </p:sp>
      <p:sp>
        <p:nvSpPr>
          <p:cNvPr id="5" name="Прямоугольник 4"/>
          <p:cNvSpPr/>
          <p:nvPr/>
        </p:nvSpPr>
        <p:spPr>
          <a:xfrm>
            <a:off x="5796136" y="5432568"/>
            <a:ext cx="2952328" cy="410882"/>
          </a:xfrm>
          <a:prstGeom prst="rect">
            <a:avLst/>
          </a:prstGeom>
        </p:spPr>
        <p:txBody>
          <a:bodyPr wrap="square">
            <a:spAutoFit/>
          </a:bodyPr>
          <a:lstStyle/>
          <a:p>
            <a:pPr>
              <a:lnSpc>
                <a:spcPct val="115000"/>
              </a:lnSpc>
              <a:spcAft>
                <a:spcPts val="1000"/>
              </a:spcAft>
            </a:pPr>
            <a:r>
              <a:rPr lang="ru-RU" dirty="0">
                <a:latin typeface="Times New Roman"/>
                <a:ea typeface="Calibri"/>
                <a:cs typeface="Times New Roman"/>
              </a:rPr>
              <a:t>Рис. </a:t>
            </a:r>
            <a:r>
              <a:rPr lang="ru-RU" dirty="0" smtClean="0">
                <a:latin typeface="Times New Roman"/>
                <a:ea typeface="Calibri"/>
                <a:cs typeface="Times New Roman"/>
              </a:rPr>
              <a:t>4 Перекачка СУГ</a:t>
            </a:r>
            <a:endParaRPr lang="ru-RU" sz="1400" dirty="0">
              <a:ea typeface="Calibri"/>
              <a:cs typeface="Times New Roman"/>
            </a:endParaRPr>
          </a:p>
        </p:txBody>
      </p:sp>
    </p:spTree>
    <p:extLst>
      <p:ext uri="{BB962C8B-B14F-4D97-AF65-F5344CB8AC3E}">
        <p14:creationId xmlns:p14="http://schemas.microsoft.com/office/powerpoint/2010/main" val="248930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Это достигается путем </a:t>
            </a:r>
            <a:r>
              <a:rPr lang="ru-RU" sz="2000" dirty="0">
                <a:latin typeface="Times New Roman" panose="02020603050405020304" pitchFamily="18" charset="0"/>
                <a:cs typeface="Times New Roman" panose="02020603050405020304" pitchFamily="18" charset="0"/>
              </a:rPr>
              <a:t>откачки газа из заполняемого резервуара, его сжатия компрессором и подачи под давлением в сливаемый резервуар. Этот процесс постепенно понижает давление паров газа в заполняемом резервуаре и повышает давление в сливаемом, таким образом вытесняя или «выдавливая» жидкую фазу СУГ из одного резервуара в другой. Процесс сжатия газа одновременно повышает его температуру, что также способствует повышению давления в сливаемом резервуаре. После завершения «выдавливания» жидкой фазы из цистерны четырехходовой клапан занимает положение 2 (</a:t>
            </a:r>
            <a:r>
              <a:rPr lang="ru-RU" sz="2000" dirty="0" smtClean="0">
                <a:latin typeface="Times New Roman" panose="02020603050405020304" pitchFamily="18" charset="0"/>
                <a:cs typeface="Times New Roman" panose="02020603050405020304" pitchFamily="18" charset="0"/>
              </a:rPr>
              <a:t>рис.5), </a:t>
            </a:r>
            <a:r>
              <a:rPr lang="ru-RU" sz="2000" dirty="0">
                <a:latin typeface="Times New Roman" panose="02020603050405020304" pitchFamily="18" charset="0"/>
                <a:cs typeface="Times New Roman" panose="02020603050405020304" pitchFamily="18" charset="0"/>
              </a:rPr>
              <a:t>при котором трубопровод, связывающий резервуары по жидкой фазе, перекрывается, а трубопровод паровой фазы остается открытым. Начинается процесс отбора остаточных паров, при котором паровая фаза перекачивается обратно из опорожняемого в заполняемый </a:t>
            </a:r>
            <a:r>
              <a:rPr lang="ru-RU" sz="2000" dirty="0" smtClean="0">
                <a:latin typeface="Times New Roman" panose="02020603050405020304" pitchFamily="18" charset="0"/>
                <a:cs typeface="Times New Roman" panose="02020603050405020304" pitchFamily="18" charset="0"/>
              </a:rPr>
              <a:t>резервуар.</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8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800" dirty="0" smtClean="0">
                <a:latin typeface="Times New Roman" panose="02020603050405020304" pitchFamily="18" charset="0"/>
                <a:cs typeface="Times New Roman" panose="02020603050405020304" pitchFamily="18" charset="0"/>
              </a:rPr>
              <a:t>Процесс </a:t>
            </a:r>
            <a:r>
              <a:rPr lang="ru-RU" sz="2800" dirty="0">
                <a:latin typeface="Times New Roman" panose="02020603050405020304" pitchFamily="18" charset="0"/>
                <a:cs typeface="Times New Roman" panose="02020603050405020304" pitchFamily="18" charset="0"/>
              </a:rPr>
              <a:t>отбора и перекачки остаточных паров из сливаемого резервуара в заполняемый</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296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flipH="1">
            <a:off x="467544" y="5949280"/>
            <a:ext cx="3096852" cy="729430"/>
          </a:xfrm>
          <a:prstGeom prst="rect">
            <a:avLst/>
          </a:prstGeom>
        </p:spPr>
        <p:txBody>
          <a:bodyPr wrap="square">
            <a:spAutoFit/>
          </a:bodyPr>
          <a:lstStyle/>
          <a:p>
            <a:pPr>
              <a:lnSpc>
                <a:spcPct val="115000"/>
              </a:lnSpc>
              <a:spcAft>
                <a:spcPts val="1000"/>
              </a:spcAft>
            </a:pPr>
            <a:r>
              <a:rPr lang="ru-RU" dirty="0">
                <a:latin typeface="Times New Roman"/>
                <a:ea typeface="Calibri"/>
                <a:cs typeface="Times New Roman"/>
              </a:rPr>
              <a:t>Рис. </a:t>
            </a:r>
            <a:r>
              <a:rPr lang="ru-RU" dirty="0" smtClean="0">
                <a:latin typeface="Times New Roman"/>
                <a:ea typeface="Calibri"/>
                <a:cs typeface="Times New Roman"/>
              </a:rPr>
              <a:t>5 Процесс отбора и перекачки остаточных паров</a:t>
            </a:r>
            <a:endParaRPr lang="ru-RU" sz="1400" dirty="0">
              <a:ea typeface="Calibri"/>
              <a:cs typeface="Times New Roman"/>
            </a:endParaRPr>
          </a:p>
        </p:txBody>
      </p:sp>
    </p:spTree>
    <p:extLst>
      <p:ext uri="{BB962C8B-B14F-4D97-AF65-F5344CB8AC3E}">
        <p14:creationId xmlns:p14="http://schemas.microsoft.com/office/powerpoint/2010/main" val="91184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normAutofit/>
          </a:bodyPr>
          <a:lstStyle/>
          <a:p>
            <a:r>
              <a:rPr lang="ru-RU" sz="2800" dirty="0">
                <a:latin typeface="Times New Roman" panose="02020603050405020304" pitchFamily="18" charset="0"/>
                <a:cs typeface="Times New Roman" panose="02020603050405020304" pitchFamily="18" charset="0"/>
              </a:rPr>
              <a:t>Перевалка СУГ с помощью компрессоров</a:t>
            </a:r>
          </a:p>
        </p:txBody>
      </p:sp>
      <p:sp>
        <p:nvSpPr>
          <p:cNvPr id="3" name="Объект 2"/>
          <p:cNvSpPr>
            <a:spLocks noGrp="1"/>
          </p:cNvSpPr>
          <p:nvPr>
            <p:ph idx="1"/>
          </p:nvPr>
        </p:nvSpPr>
        <p:spPr>
          <a:xfrm>
            <a:off x="251520" y="764704"/>
            <a:ext cx="3672408" cy="5361459"/>
          </a:xfrm>
        </p:spPr>
        <p:txBody>
          <a:bodyPr>
            <a:normAutofit fontScale="85000" lnSpcReduction="10000"/>
          </a:bodyPr>
          <a:lstStyle/>
          <a:p>
            <a:pPr marL="0" indent="0">
              <a:buNone/>
            </a:pPr>
            <a:r>
              <a:rPr lang="ru-RU" sz="2000" dirty="0">
                <a:latin typeface="Times New Roman" panose="02020603050405020304" pitchFamily="18" charset="0"/>
                <a:cs typeface="Times New Roman" panose="02020603050405020304" pitchFamily="18" charset="0"/>
              </a:rPr>
              <a:t>Все операции при перевалке СУГ обычно осуществляются с помощью циркуляционных насосов или компрессоров. Насосы работают как при перекачке обычных жидких сред и устанавливаются в случае необходимости перевалки небольших объемов СУГ, например на АГЗС. Компрессоры предназначены для перекачивания больших объемов СУГ (например во время наполнения и опорожнения железнодорожных и автоцистерн). Главное отличие насосов от компрессоров в том, что насосы перекачивают жидкую фазу СУГ, а компрессоры — паровую, «выдавливая» таким образом продукт из одного сосуда в </a:t>
            </a:r>
            <a:r>
              <a:rPr lang="ru-RU" sz="2000" dirty="0" smtClean="0">
                <a:latin typeface="Times New Roman" panose="02020603050405020304" pitchFamily="18" charset="0"/>
                <a:cs typeface="Times New Roman" panose="02020603050405020304" pitchFamily="18" charset="0"/>
              </a:rPr>
              <a:t>другой. </a:t>
            </a:r>
            <a:r>
              <a:rPr lang="ru-RU" sz="2000" dirty="0">
                <a:latin typeface="Times New Roman" panose="02020603050405020304" pitchFamily="18" charset="0"/>
                <a:cs typeface="Times New Roman" panose="02020603050405020304" pitchFamily="18" charset="0"/>
              </a:rPr>
              <a:t>Рассмотрим процесс работы компрессора подробнее.</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908720"/>
            <a:ext cx="489654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9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a:latin typeface="Times New Roman" panose="02020603050405020304" pitchFamily="18" charset="0"/>
                <a:cs typeface="Times New Roman" panose="02020603050405020304" pitchFamily="18" charset="0"/>
              </a:rPr>
              <a:t>Принцип перекачки сжиженного газа</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1369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10800000" flipV="1">
            <a:off x="683568" y="5991483"/>
            <a:ext cx="5832648" cy="410882"/>
          </a:xfrm>
          <a:prstGeom prst="rect">
            <a:avLst/>
          </a:prstGeom>
        </p:spPr>
        <p:txBody>
          <a:bodyPr wrap="square">
            <a:spAutoFit/>
          </a:bodyPr>
          <a:lstStyle/>
          <a:p>
            <a:pPr lvl="0">
              <a:lnSpc>
                <a:spcPct val="115000"/>
              </a:lnSpc>
              <a:spcAft>
                <a:spcPts val="1000"/>
              </a:spcAft>
            </a:pPr>
            <a:r>
              <a:rPr lang="ru-RU" dirty="0">
                <a:solidFill>
                  <a:prstClr val="black"/>
                </a:solidFill>
                <a:latin typeface="Times New Roman"/>
                <a:ea typeface="Calibri"/>
                <a:cs typeface="Times New Roman"/>
              </a:rPr>
              <a:t>Рис. 5 Процесс </a:t>
            </a:r>
            <a:r>
              <a:rPr lang="ru-RU" dirty="0" smtClean="0">
                <a:solidFill>
                  <a:prstClr val="black"/>
                </a:solidFill>
                <a:latin typeface="Times New Roman"/>
                <a:ea typeface="Calibri"/>
                <a:cs typeface="Times New Roman"/>
              </a:rPr>
              <a:t>перекачки компрессором сжиженного газа</a:t>
            </a:r>
            <a:endParaRPr lang="ru-RU" sz="1400" dirty="0">
              <a:solidFill>
                <a:prstClr val="black"/>
              </a:solidFill>
              <a:ea typeface="Calibri"/>
              <a:cs typeface="Times New Roman"/>
            </a:endParaRPr>
          </a:p>
        </p:txBody>
      </p:sp>
    </p:spTree>
    <p:extLst>
      <p:ext uri="{BB962C8B-B14F-4D97-AF65-F5344CB8AC3E}">
        <p14:creationId xmlns:p14="http://schemas.microsoft.com/office/powerpoint/2010/main" val="182735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9700" y="3223559"/>
            <a:ext cx="2284600" cy="410882"/>
          </a:xfrm>
          <a:prstGeom prst="rect">
            <a:avLst/>
          </a:prstGeom>
        </p:spPr>
        <p:txBody>
          <a:bodyPr wrap="none">
            <a:spAutoFit/>
          </a:bodyPr>
          <a:lstStyle/>
          <a:p>
            <a:pPr>
              <a:lnSpc>
                <a:spcPct val="115000"/>
              </a:lnSpc>
              <a:spcAft>
                <a:spcPts val="1000"/>
              </a:spcAft>
            </a:pPr>
            <a:r>
              <a:rPr lang="ru-RU" dirty="0">
                <a:latin typeface="Times New Roman"/>
                <a:ea typeface="Calibri"/>
                <a:cs typeface="Times New Roman"/>
              </a:rPr>
              <a:t>Спасибо за внимание</a:t>
            </a:r>
            <a:endParaRPr lang="ru-RU" sz="1400" dirty="0">
              <a:ea typeface="Calibri"/>
              <a:cs typeface="Times New Roman"/>
            </a:endParaRPr>
          </a:p>
        </p:txBody>
      </p:sp>
      <p:pic>
        <p:nvPicPr>
          <p:cNvPr id="1229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74101"/>
            <a:ext cx="7920879" cy="559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979712" y="764704"/>
            <a:ext cx="4896544" cy="556434"/>
          </a:xfrm>
          <a:prstGeom prst="rect">
            <a:avLst/>
          </a:prstGeom>
        </p:spPr>
        <p:txBody>
          <a:bodyPr wrap="square">
            <a:spAutoFit/>
          </a:bodyPr>
          <a:lstStyle/>
          <a:p>
            <a:pPr algn="ctr">
              <a:lnSpc>
                <a:spcPct val="115000"/>
              </a:lnSpc>
              <a:spcAft>
                <a:spcPts val="1000"/>
              </a:spcAft>
            </a:pPr>
            <a:r>
              <a:rPr lang="ru-RU" sz="2800" dirty="0">
                <a:latin typeface="Times New Roman"/>
                <a:ea typeface="Calibri"/>
                <a:cs typeface="Times New Roman"/>
              </a:rPr>
              <a:t>Спасибо за внимание</a:t>
            </a:r>
            <a:endParaRPr lang="ru-RU" sz="2800" dirty="0">
              <a:ea typeface="Calibri"/>
              <a:cs typeface="Times New Roman"/>
            </a:endParaRPr>
          </a:p>
        </p:txBody>
      </p:sp>
    </p:spTree>
    <p:extLst>
      <p:ext uri="{BB962C8B-B14F-4D97-AF65-F5344CB8AC3E}">
        <p14:creationId xmlns:p14="http://schemas.microsoft.com/office/powerpoint/2010/main" val="176693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rmAutofit fontScale="90000"/>
          </a:bodyPr>
          <a:lstStyle/>
          <a:p>
            <a:pPr algn="l"/>
            <a:r>
              <a:rPr lang="ru-RU" sz="3100" dirty="0" smtClean="0">
                <a:solidFill>
                  <a:srgbClr val="2F2F2F"/>
                </a:solidFill>
                <a:latin typeface="Times New Roman" panose="02020603050405020304" pitchFamily="18" charset="0"/>
                <a:cs typeface="Times New Roman" panose="02020603050405020304" pitchFamily="18" charset="0"/>
              </a:rPr>
              <a:t/>
            </a:r>
            <a:br>
              <a:rPr lang="ru-RU" sz="3100" dirty="0" smtClean="0">
                <a:solidFill>
                  <a:srgbClr val="2F2F2F"/>
                </a:solidFill>
                <a:latin typeface="Times New Roman" panose="02020603050405020304" pitchFamily="18" charset="0"/>
                <a:cs typeface="Times New Roman" panose="02020603050405020304" pitchFamily="18" charset="0"/>
              </a:rPr>
            </a:br>
            <a:r>
              <a:rPr lang="ru-RU" sz="3100" b="1" dirty="0" smtClean="0">
                <a:solidFill>
                  <a:srgbClr val="2F2F2F"/>
                </a:solidFill>
                <a:latin typeface="Times New Roman" panose="02020603050405020304" pitchFamily="18" charset="0"/>
                <a:cs typeface="Times New Roman" panose="02020603050405020304" pitchFamily="18" charset="0"/>
              </a:rPr>
              <a:t>Перевозка </a:t>
            </a:r>
            <a:r>
              <a:rPr lang="ru-RU" sz="3100" b="1" dirty="0">
                <a:solidFill>
                  <a:srgbClr val="2F2F2F"/>
                </a:solidFill>
                <a:latin typeface="Times New Roman" panose="02020603050405020304" pitchFamily="18" charset="0"/>
                <a:cs typeface="Times New Roman" panose="02020603050405020304" pitchFamily="18" charset="0"/>
              </a:rPr>
              <a:t>СПГ железнодорожным транспортом</a:t>
            </a:r>
            <a:r>
              <a:rPr lang="ru-RU" b="1" dirty="0">
                <a:solidFill>
                  <a:srgbClr val="2F2F2F"/>
                </a:solidFill>
                <a:latin typeface="Roboto Slab"/>
              </a:rPr>
              <a:t/>
            </a:r>
            <a:br>
              <a:rPr lang="ru-RU" b="1" dirty="0">
                <a:solidFill>
                  <a:srgbClr val="2F2F2F"/>
                </a:solidFill>
                <a:latin typeface="Roboto Slab"/>
              </a:rPr>
            </a:br>
            <a:endParaRPr lang="ru-RU" b="1" dirty="0"/>
          </a:p>
        </p:txBody>
      </p:sp>
      <p:sp>
        <p:nvSpPr>
          <p:cNvPr id="3" name="Объект 2"/>
          <p:cNvSpPr>
            <a:spLocks noGrp="1"/>
          </p:cNvSpPr>
          <p:nvPr>
            <p:ph idx="1"/>
          </p:nvPr>
        </p:nvSpPr>
        <p:spPr>
          <a:xfrm>
            <a:off x="457200" y="980728"/>
            <a:ext cx="8229600" cy="547260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Для транспортировки СПГ железнодорожным транспортом используют </a:t>
            </a:r>
            <a:r>
              <a:rPr lang="ru-RU" sz="2000" dirty="0" smtClean="0">
                <a:latin typeface="Times New Roman" panose="02020603050405020304" pitchFamily="18" charset="0"/>
                <a:cs typeface="Times New Roman" panose="02020603050405020304" pitchFamily="18" charset="0"/>
              </a:rPr>
              <a:t>криогенные </a:t>
            </a:r>
            <a:r>
              <a:rPr lang="ru-RU" sz="2000" dirty="0">
                <a:latin typeface="Times New Roman" panose="02020603050405020304" pitchFamily="18" charset="0"/>
                <a:cs typeface="Times New Roman" panose="02020603050405020304" pitchFamily="18" charset="0"/>
              </a:rPr>
              <a:t>цистерны для сжиженных газов</a:t>
            </a:r>
            <a:r>
              <a:rPr lang="ru-RU" sz="2000" dirty="0" smtClean="0">
                <a:latin typeface="Times New Roman" panose="02020603050405020304" pitchFamily="18" charset="0"/>
                <a:cs typeface="Times New Roman" panose="02020603050405020304" pitchFamily="18" charset="0"/>
              </a:rPr>
              <a:t>:</a:t>
            </a:r>
          </a:p>
          <a:p>
            <a:pPr>
              <a:buFont typeface="Arial"/>
              <a:buChar char="•"/>
            </a:pPr>
            <a:r>
              <a:rPr lang="ru-RU" sz="2000" dirty="0">
                <a:latin typeface="Times New Roman" panose="02020603050405020304" pitchFamily="18" charset="0"/>
                <a:cs typeface="Times New Roman" panose="02020603050405020304" pitchFamily="18" charset="0"/>
              </a:rPr>
              <a:t>внутренний резервуар изготовлен из алюминиевого сплава;</a:t>
            </a:r>
          </a:p>
          <a:p>
            <a:pPr>
              <a:buFont typeface="Arial"/>
              <a:buChar char="•"/>
            </a:pPr>
            <a:r>
              <a:rPr lang="ru-RU" sz="2000" dirty="0">
                <a:latin typeface="Times New Roman" panose="02020603050405020304" pitchFamily="18" charset="0"/>
                <a:cs typeface="Times New Roman" panose="02020603050405020304" pitchFamily="18" charset="0"/>
              </a:rPr>
              <a:t>цилиндр внешнего кожуха – из углеродистой стали;</a:t>
            </a:r>
          </a:p>
          <a:p>
            <a:pPr>
              <a:buFont typeface="Arial"/>
              <a:buChar char="•"/>
            </a:pPr>
            <a:r>
              <a:rPr lang="ru-RU" sz="2000" dirty="0">
                <a:latin typeface="Times New Roman" panose="02020603050405020304" pitchFamily="18" charset="0"/>
                <a:cs typeface="Times New Roman" panose="02020603050405020304" pitchFamily="18" charset="0"/>
              </a:rPr>
              <a:t>пространство между внутренней емкостью и защитной оболочкой заполняет тонкодисперсный порошок в вакуумной среде;</a:t>
            </a:r>
          </a:p>
          <a:p>
            <a:pPr>
              <a:buFont typeface="Arial"/>
              <a:buChar char="•"/>
            </a:pPr>
            <a:r>
              <a:rPr lang="ru-RU" sz="2000" dirty="0">
                <a:latin typeface="Times New Roman" panose="02020603050405020304" pitchFamily="18" charset="0"/>
                <a:cs typeface="Times New Roman" panose="02020603050405020304" pitchFamily="18" charset="0"/>
              </a:rPr>
              <a:t>исполнение – горизонтальное</a:t>
            </a:r>
            <a:r>
              <a:rPr lang="ru-RU" sz="2000" dirty="0" smtClean="0">
                <a:latin typeface="Times New Roman" panose="02020603050405020304" pitchFamily="18" charset="0"/>
                <a:cs typeface="Times New Roman" panose="02020603050405020304" pitchFamily="18" charset="0"/>
              </a:rPr>
              <a:t>.</a:t>
            </a:r>
          </a:p>
          <a:p>
            <a:pPr>
              <a:buFont typeface="Arial"/>
              <a:buChar char="•"/>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Конструкция оснащена приборами замера уровня, температуры и давления жидкости в сосуде, предохранительными клапанами, устройством безопасного сброса вещества в атмосферу. Предусмотрена собственная система пожаротушения. </a:t>
            </a:r>
          </a:p>
          <a:p>
            <a:pPr marL="0" indent="0">
              <a:buNone/>
            </a:pPr>
            <a:r>
              <a:rPr lang="ru-RU" sz="2000" dirty="0">
                <a:latin typeface="Times New Roman" panose="02020603050405020304" pitchFamily="18" charset="0"/>
                <a:cs typeface="Times New Roman" panose="02020603050405020304" pitchFamily="18" charset="0"/>
              </a:rPr>
              <a:t>Ручная запорная арматура для налива/слива продукта расположена с одной или по обе стороны резервуара в зависимости от модели оборудования.</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11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3960440" cy="6336704"/>
          </a:xfrm>
        </p:spPr>
        <p:txBody>
          <a:bodyPr>
            <a:normAutofit lnSpcReduction="10000"/>
          </a:bodyPr>
          <a:lstStyle/>
          <a:p>
            <a:pPr marL="0" indent="0">
              <a:buNone/>
            </a:pPr>
            <a:r>
              <a:rPr lang="ru-RU" sz="2000" dirty="0">
                <a:latin typeface="Times New Roman" panose="02020603050405020304" pitchFamily="18" charset="0"/>
                <a:cs typeface="Times New Roman" panose="02020603050405020304" pitchFamily="18" charset="0"/>
              </a:rPr>
              <a:t>Перевозки СУГ по железной дороге также выполняют наливом в вагонах-цистернах. Криогенные цистерны для транспортировки пропан-бутановых смесей – цилиндрические, со сферическими торцами, закреплены на раме вертикально. Конструктивные особенности оборудования:</a:t>
            </a:r>
          </a:p>
          <a:p>
            <a:pPr>
              <a:buFont typeface="Arial"/>
              <a:buChar char="•"/>
            </a:pPr>
            <a:r>
              <a:rPr lang="ru-RU" sz="2000" dirty="0">
                <a:latin typeface="Times New Roman" panose="02020603050405020304" pitchFamily="18" charset="0"/>
                <a:cs typeface="Times New Roman" panose="02020603050405020304" pitchFamily="18" charset="0"/>
              </a:rPr>
              <a:t>внутренний котел – стальной, с антикоррозийным покрытием;</a:t>
            </a:r>
          </a:p>
          <a:p>
            <a:pPr>
              <a:buFont typeface="Arial"/>
              <a:buChar char="•"/>
            </a:pPr>
            <a:r>
              <a:rPr lang="ru-RU" sz="2000" dirty="0">
                <a:latin typeface="Times New Roman" panose="02020603050405020304" pitchFamily="18" charset="0"/>
                <a:cs typeface="Times New Roman" panose="02020603050405020304" pitchFamily="18" charset="0"/>
              </a:rPr>
              <a:t>внешний цилиндр – углеродистая сталь;</a:t>
            </a:r>
          </a:p>
          <a:p>
            <a:pPr>
              <a:buFont typeface="Arial"/>
              <a:buChar char="•"/>
            </a:pPr>
            <a:r>
              <a:rPr lang="ru-RU" sz="2000" dirty="0">
                <a:latin typeface="Times New Roman" panose="02020603050405020304" pitchFamily="18" charset="0"/>
                <a:cs typeface="Times New Roman" panose="02020603050405020304" pitchFamily="18" charset="0"/>
              </a:rPr>
              <a:t>пространство между газовым сосудом и кожухом </a:t>
            </a:r>
            <a:r>
              <a:rPr lang="ru-RU" sz="2000" dirty="0" err="1">
                <a:latin typeface="Times New Roman" panose="02020603050405020304" pitchFamily="18" charset="0"/>
                <a:cs typeface="Times New Roman" panose="02020603050405020304" pitchFamily="18" charset="0"/>
              </a:rPr>
              <a:t>вакуумировано</a:t>
            </a:r>
            <a:r>
              <a:rPr lang="ru-RU" sz="2000" dirty="0">
                <a:latin typeface="Times New Roman" panose="02020603050405020304" pitchFamily="18" charset="0"/>
                <a:cs typeface="Times New Roman" panose="02020603050405020304" pitchFamily="18" charset="0"/>
              </a:rPr>
              <a:t>.</a:t>
            </a:r>
          </a:p>
          <a:p>
            <a:pPr marL="0" indent="0">
              <a:buNone/>
            </a:pPr>
            <a:r>
              <a:rPr lang="ru-RU" sz="2000" dirty="0">
                <a:solidFill>
                  <a:srgbClr val="2F2F2F"/>
                </a:solidFill>
                <a:latin typeface="Times New Roman" panose="02020603050405020304" pitchFamily="18" charset="0"/>
                <a:cs typeface="Times New Roman" panose="02020603050405020304" pitchFamily="18" charset="0"/>
              </a:rPr>
              <a:t>Оборудование для сжиженных углеводородных газов проходит полную техническую проверку каждые 4-6 лет.</a:t>
            </a:r>
            <a:endParaRPr lang="ru-RU" sz="2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28625"/>
            <a:ext cx="4824536"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2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Autofit/>
          </a:bodyPr>
          <a:lstStyle/>
          <a:p>
            <a:r>
              <a:rPr lang="ru-RU" sz="2400" dirty="0" smtClean="0">
                <a:solidFill>
                  <a:srgbClr val="2F2F2F"/>
                </a:solidFill>
                <a:latin typeface="Times New Roman" panose="02020603050405020304" pitchFamily="18" charset="0"/>
                <a:cs typeface="Times New Roman" panose="02020603050405020304" pitchFamily="18" charset="0"/>
              </a:rPr>
              <a:t/>
            </a:r>
            <a:br>
              <a:rPr lang="ru-RU" sz="2400" dirty="0" smtClean="0">
                <a:solidFill>
                  <a:srgbClr val="2F2F2F"/>
                </a:solidFill>
                <a:latin typeface="Times New Roman" panose="02020603050405020304" pitchFamily="18" charset="0"/>
                <a:cs typeface="Times New Roman" panose="02020603050405020304" pitchFamily="18" charset="0"/>
              </a:rPr>
            </a:br>
            <a:r>
              <a:rPr lang="ru-RU" sz="2400" b="1" dirty="0" smtClean="0">
                <a:solidFill>
                  <a:srgbClr val="2F2F2F"/>
                </a:solidFill>
                <a:latin typeface="Times New Roman" panose="02020603050405020304" pitchFamily="18" charset="0"/>
                <a:cs typeface="Times New Roman" panose="02020603050405020304" pitchFamily="18" charset="0"/>
              </a:rPr>
              <a:t>Железнодорожные </a:t>
            </a:r>
            <a:r>
              <a:rPr lang="ru-RU" sz="2400" b="1" dirty="0">
                <a:solidFill>
                  <a:srgbClr val="2F2F2F"/>
                </a:solidFill>
                <a:latin typeface="Times New Roman" panose="02020603050405020304" pitchFamily="18" charset="0"/>
                <a:cs typeface="Times New Roman" panose="02020603050405020304" pitchFamily="18" charset="0"/>
              </a:rPr>
              <a:t>цистерны для перевозки сжиженных газов</a:t>
            </a:r>
            <a:br>
              <a:rPr lang="ru-RU" sz="2400" b="1" dirty="0">
                <a:solidFill>
                  <a:srgbClr val="2F2F2F"/>
                </a:solidFill>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4"/>
            <a:ext cx="8229600" cy="5001419"/>
          </a:xfrm>
        </p:spPr>
        <p:txBody>
          <a:bodyPr>
            <a:normAutofit lnSpcReduction="10000"/>
          </a:bodyPr>
          <a:lstStyle/>
          <a:p>
            <a:pPr marL="0" indent="0">
              <a:buNone/>
            </a:pPr>
            <a:r>
              <a:rPr lang="ru-RU" sz="2000" dirty="0">
                <a:latin typeface="Times New Roman" panose="02020603050405020304" pitchFamily="18" charset="0"/>
                <a:cs typeface="Times New Roman" panose="02020603050405020304" pitchFamily="18" charset="0"/>
              </a:rPr>
              <a:t>Железнодорожные цистерны для перевозки СУГ изготавливаются из высококачественных и прочных материалов, не вступающих в реакцию с перевозимым грузом. Цистерна представляет собой сварной цилиндрический резервуар со сферическими днищами, расположенный на четырехосной железнодорожной платформе. Перед каждым рейсом вагоны проверяются на наличие неисправностей во избежание утечки газа. Все емкости проходят государственную аттестацию, чтобы быть допущенными к перевозке сжиженных газов</a:t>
            </a:r>
            <a:r>
              <a:rPr lang="ru-RU" sz="2000" dirty="0" smtClean="0">
                <a:latin typeface="Times New Roman" panose="02020603050405020304" pitchFamily="18" charset="0"/>
                <a:cs typeface="Times New Roman" panose="02020603050405020304" pitchFamily="18" charset="0"/>
              </a:rPr>
              <a:t>.</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Все железнодорожные вагоны-цистерны для перевозки сжиженных углеводородных газов оснащены надежными запорными устройствами, приборами контроля за состоянием груза внутри емкости, в особенности давления. Переход жидкости в газообразное состояние должно быть исключено. Хранение газов в цистернах строго запрещено. Поэтому заправка газа происходит цистерны непосредственно перед выездом, загрузка на 85% от объема цистерны. После доставки в место назначения груз сразу же перекачивается в специально отведенное хранилище.</a:t>
            </a:r>
          </a:p>
        </p:txBody>
      </p:sp>
    </p:spTree>
    <p:extLst>
      <p:ext uri="{BB962C8B-B14F-4D97-AF65-F5344CB8AC3E}">
        <p14:creationId xmlns:p14="http://schemas.microsoft.com/office/powerpoint/2010/main" val="335352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260350"/>
            <a:ext cx="3898776" cy="6192838"/>
          </a:xfrm>
        </p:spPr>
        <p:txBody>
          <a:bodyPr>
            <a:normAutofit lnSpcReduction="10000"/>
          </a:bodyPr>
          <a:lstStyle/>
          <a:p>
            <a:pPr marL="0" indent="0">
              <a:buNone/>
            </a:pPr>
            <a:r>
              <a:rPr lang="ru-RU" sz="2000" dirty="0">
                <a:latin typeface="Times New Roman" panose="02020603050405020304" pitchFamily="18" charset="0"/>
                <a:cs typeface="Times New Roman" panose="02020603050405020304" pitchFamily="18" charset="0"/>
              </a:rPr>
              <a:t>Отметим, что перевозка газа по железной дороге наиболее массовый тип доставки, благодаря которой за один раз можно перевезти большое количество сырья. С экономической точки зрения – это весьма выгодно. Возможна организация перевозки сжиженного газа и в баллонах. В этом случае транспортировка производится в крытых вагонах. Данный способ доставки используется в тех случаях, когда получатель находится на значительном удалении от газонаполнительных станций или в стороне от автомобильных дорог. Необходимо принять меры обеспечения безопасности, так как </a:t>
            </a:r>
            <a:r>
              <a:rPr lang="ru-RU" sz="2000" dirty="0" smtClean="0">
                <a:latin typeface="Times New Roman" panose="02020603050405020304" pitchFamily="18" charset="0"/>
                <a:cs typeface="Times New Roman" panose="02020603050405020304" pitchFamily="18" charset="0"/>
              </a:rPr>
              <a:t>вещество </a:t>
            </a:r>
            <a:r>
              <a:rPr lang="ru-RU" sz="2000" dirty="0">
                <a:latin typeface="Times New Roman" panose="02020603050405020304" pitchFamily="18" charset="0"/>
                <a:cs typeface="Times New Roman" panose="02020603050405020304" pitchFamily="18" charset="0"/>
              </a:rPr>
              <a:t>легко воспламеняется и взрывоопасно</a:t>
            </a:r>
            <a:r>
              <a:rPr lang="ru-RU" sz="2000" dirty="0" smtClean="0">
                <a:latin typeface="Times New Roman" panose="02020603050405020304" pitchFamily="18" charset="0"/>
                <a:cs typeface="Times New Roman" panose="02020603050405020304" pitchFamily="18" charset="0"/>
              </a:rPr>
              <a:t>.</a:t>
            </a: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5" y="404664"/>
            <a:ext cx="439248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27986" y="4045322"/>
            <a:ext cx="4392488" cy="390684"/>
          </a:xfrm>
          <a:prstGeom prst="rect">
            <a:avLst/>
          </a:prstGeom>
        </p:spPr>
        <p:txBody>
          <a:bodyPr wrap="square">
            <a:spAutoFit/>
          </a:bodyPr>
          <a:lstStyle/>
          <a:p>
            <a:pPr algn="ctr">
              <a:lnSpc>
                <a:spcPct val="115000"/>
              </a:lnSpc>
              <a:spcAft>
                <a:spcPts val="1000"/>
              </a:spcAft>
            </a:pPr>
            <a:r>
              <a:rPr lang="ru-RU" dirty="0">
                <a:latin typeface="Times New Roman"/>
                <a:ea typeface="Calibri"/>
                <a:cs typeface="Times New Roman"/>
              </a:rPr>
              <a:t>Вагон цистерна СУГ</a:t>
            </a:r>
            <a:endParaRPr lang="ru-RU" sz="1400" dirty="0">
              <a:ea typeface="Calibri"/>
              <a:cs typeface="Times New Roman"/>
            </a:endParaRPr>
          </a:p>
        </p:txBody>
      </p:sp>
    </p:spTree>
    <p:extLst>
      <p:ext uri="{BB962C8B-B14F-4D97-AF65-F5344CB8AC3E}">
        <p14:creationId xmlns:p14="http://schemas.microsoft.com/office/powerpoint/2010/main" val="181924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3168352" cy="5976664"/>
          </a:xfrm>
        </p:spPr>
        <p:txBody>
          <a:bodyPr>
            <a:normAutofit fontScale="90000"/>
          </a:bodyPr>
          <a:lstStyle/>
          <a:p>
            <a:pPr marL="342900" lvl="0" indent="-342900" fontAlgn="base">
              <a:spcBef>
                <a:spcPct val="20000"/>
              </a:spcBef>
            </a:pPr>
            <a:r>
              <a:rPr lang="ru-RU" sz="2000" dirty="0" smtClean="0">
                <a:solidFill>
                  <a:srgbClr val="000000"/>
                </a:solidFill>
                <a:latin typeface="Times New Roman" panose="02020603050405020304" pitchFamily="18" charset="0"/>
                <a:ea typeface="+mn-ea"/>
                <a:cs typeface="Times New Roman" panose="02020603050405020304" pitchFamily="18" charset="0"/>
              </a:rPr>
              <a:t/>
            </a:r>
            <a:br>
              <a:rPr lang="ru-RU" sz="2000" dirty="0" smtClean="0">
                <a:solidFill>
                  <a:srgbClr val="000000"/>
                </a:solidFill>
                <a:latin typeface="Times New Roman" panose="02020603050405020304" pitchFamily="18" charset="0"/>
                <a:ea typeface="+mn-ea"/>
                <a:cs typeface="Times New Roman" panose="02020603050405020304" pitchFamily="18" charset="0"/>
              </a:rPr>
            </a:br>
            <a:r>
              <a:rPr lang="ru-RU" sz="2000" dirty="0">
                <a:solidFill>
                  <a:srgbClr val="000000"/>
                </a:solidFill>
                <a:latin typeface="Times New Roman" panose="02020603050405020304" pitchFamily="18" charset="0"/>
                <a:ea typeface="+mn-ea"/>
                <a:cs typeface="Times New Roman" panose="02020603050405020304" pitchFamily="18" charset="0"/>
              </a:rPr>
              <a:t/>
            </a:r>
            <a:br>
              <a:rPr lang="ru-RU" sz="2000" dirty="0">
                <a:solidFill>
                  <a:srgbClr val="000000"/>
                </a:solidFill>
                <a:latin typeface="Times New Roman" panose="02020603050405020304" pitchFamily="18" charset="0"/>
                <a:ea typeface="+mn-ea"/>
                <a:cs typeface="Times New Roman" panose="02020603050405020304" pitchFamily="18" charset="0"/>
              </a:rPr>
            </a:br>
            <a:r>
              <a:rPr lang="ru-RU" sz="2000" dirty="0" smtClean="0">
                <a:solidFill>
                  <a:srgbClr val="000000"/>
                </a:solidFill>
                <a:latin typeface="Times New Roman" panose="02020603050405020304" pitchFamily="18" charset="0"/>
                <a:ea typeface="+mn-ea"/>
                <a:cs typeface="Times New Roman" panose="02020603050405020304" pitchFamily="18" charset="0"/>
              </a:rPr>
              <a:t>объем </a:t>
            </a:r>
            <a:r>
              <a:rPr lang="ru-RU" sz="2000" dirty="0">
                <a:solidFill>
                  <a:srgbClr val="000000"/>
                </a:solidFill>
                <a:latin typeface="Times New Roman" panose="02020603050405020304" pitchFamily="18" charset="0"/>
                <a:ea typeface="+mn-ea"/>
                <a:cs typeface="Times New Roman" panose="02020603050405020304" pitchFamily="18" charset="0"/>
              </a:rPr>
              <a:t>сжиженных газов резко меняется при изменении температуры окружающего воздуха (колебания достигают 20-30 %);</a:t>
            </a:r>
            <a:br>
              <a:rPr lang="ru-RU" sz="2000" dirty="0">
                <a:solidFill>
                  <a:srgbClr val="000000"/>
                </a:solidFill>
                <a:latin typeface="Times New Roman" panose="02020603050405020304" pitchFamily="18" charset="0"/>
                <a:ea typeface="+mn-ea"/>
                <a:cs typeface="Times New Roman" panose="02020603050405020304" pitchFamily="18" charset="0"/>
              </a:rPr>
            </a:br>
            <a:r>
              <a:rPr lang="ru-RU" sz="2000" dirty="0">
                <a:solidFill>
                  <a:srgbClr val="000000"/>
                </a:solidFill>
                <a:latin typeface="Times New Roman" panose="02020603050405020304" pitchFamily="18" charset="0"/>
                <a:ea typeface="+mn-ea"/>
                <a:cs typeface="Times New Roman" panose="02020603050405020304" pitchFamily="18" charset="0"/>
              </a:rPr>
              <a:t>для перевозки сжиженных газов допускаются только вагоны, прошедшие государственную аттестацию;</a:t>
            </a:r>
            <a:br>
              <a:rPr lang="ru-RU" sz="2000" dirty="0">
                <a:solidFill>
                  <a:srgbClr val="000000"/>
                </a:solidFill>
                <a:latin typeface="Times New Roman" panose="02020603050405020304" pitchFamily="18" charset="0"/>
                <a:ea typeface="+mn-ea"/>
                <a:cs typeface="Times New Roman" panose="02020603050405020304" pitchFamily="18" charset="0"/>
              </a:rPr>
            </a:br>
            <a:r>
              <a:rPr lang="ru-RU" sz="2000" dirty="0">
                <a:solidFill>
                  <a:srgbClr val="000000"/>
                </a:solidFill>
                <a:latin typeface="Times New Roman" panose="02020603050405020304" pitchFamily="18" charset="0"/>
                <a:ea typeface="+mn-ea"/>
                <a:cs typeface="Times New Roman" panose="02020603050405020304" pitchFamily="18" charset="0"/>
              </a:rPr>
              <a:t>цистерны оснащаются узлами верхнего налива и слива;</a:t>
            </a:r>
            <a:br>
              <a:rPr lang="ru-RU" sz="2000" dirty="0">
                <a:solidFill>
                  <a:srgbClr val="000000"/>
                </a:solidFill>
                <a:latin typeface="Times New Roman" panose="02020603050405020304" pitchFamily="18" charset="0"/>
                <a:ea typeface="+mn-ea"/>
                <a:cs typeface="Times New Roman" panose="02020603050405020304" pitchFamily="18" charset="0"/>
              </a:rPr>
            </a:br>
            <a:r>
              <a:rPr lang="ru-RU" sz="2000" dirty="0">
                <a:solidFill>
                  <a:srgbClr val="000000"/>
                </a:solidFill>
                <a:latin typeface="Times New Roman" panose="02020603050405020304" pitchFamily="18" charset="0"/>
                <a:ea typeface="+mn-ea"/>
                <a:cs typeface="Times New Roman" panose="02020603050405020304" pitchFamily="18" charset="0"/>
              </a:rPr>
              <a:t>наполнение вагонов и разгрузка выполняются с помощью заземленных резинотканевых рукавов класса Б (I).</a:t>
            </a:r>
            <a:br>
              <a:rPr lang="ru-RU" sz="2000" dirty="0">
                <a:solidFill>
                  <a:srgbClr val="000000"/>
                </a:solidFill>
                <a:latin typeface="Times New Roman" panose="02020603050405020304" pitchFamily="18" charset="0"/>
                <a:ea typeface="+mn-ea"/>
                <a:cs typeface="Times New Roman" panose="02020603050405020304" pitchFamily="18" charset="0"/>
              </a:rPr>
            </a:br>
            <a:endParaRPr lang="ru-RU"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8038" y="476673"/>
            <a:ext cx="561657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10800000" flipV="1">
            <a:off x="3347864" y="4414103"/>
            <a:ext cx="5796136" cy="1754326"/>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Рис.1  </a:t>
            </a:r>
            <a:r>
              <a:rPr lang="ru-RU" dirty="0">
                <a:latin typeface="Times New Roman" panose="02020603050405020304" pitchFamily="18" charset="0"/>
                <a:cs typeface="Times New Roman" panose="02020603050405020304" pitchFamily="18" charset="0"/>
              </a:rPr>
              <a:t>Железнодорожная цистерна для сжиженного газа: </a:t>
            </a:r>
            <a:r>
              <a:rPr lang="ru-RU" i="1" dirty="0">
                <a:latin typeface="Times New Roman" panose="02020603050405020304" pitchFamily="18" charset="0"/>
                <a:cs typeface="Times New Roman" panose="02020603050405020304" pitchFamily="18" charset="0"/>
              </a:rPr>
              <a:t>1 — </a:t>
            </a:r>
            <a:r>
              <a:rPr lang="ru-RU" dirty="0">
                <a:latin typeface="Times New Roman" panose="02020603050405020304" pitchFamily="18" charset="0"/>
                <a:cs typeface="Times New Roman" panose="02020603050405020304" pitchFamily="18" charset="0"/>
              </a:rPr>
              <a:t>четырехосная платформа; </a:t>
            </a:r>
            <a:r>
              <a:rPr lang="ru-RU" i="1" dirty="0">
                <a:latin typeface="Times New Roman" panose="02020603050405020304" pitchFamily="18" charset="0"/>
                <a:cs typeface="Times New Roman" panose="02020603050405020304" pitchFamily="18" charset="0"/>
              </a:rPr>
              <a:t>2 — </a:t>
            </a:r>
            <a:r>
              <a:rPr lang="ru-RU" dirty="0">
                <a:latin typeface="Times New Roman" panose="02020603050405020304" pitchFamily="18" charset="0"/>
                <a:cs typeface="Times New Roman" panose="02020603050405020304" pitchFamily="18" charset="0"/>
              </a:rPr>
              <a:t>резервуар; </a:t>
            </a:r>
            <a:r>
              <a:rPr lang="ru-RU" i="1" dirty="0">
                <a:latin typeface="Times New Roman" panose="02020603050405020304" pitchFamily="18" charset="0"/>
                <a:cs typeface="Times New Roman" panose="02020603050405020304" pitchFamily="18" charset="0"/>
              </a:rPr>
              <a:t>3 — </a:t>
            </a:r>
            <a:r>
              <a:rPr lang="ru-RU" dirty="0">
                <a:latin typeface="Times New Roman" panose="02020603050405020304" pitchFamily="18" charset="0"/>
                <a:cs typeface="Times New Roman" panose="02020603050405020304" pitchFamily="18" charset="0"/>
              </a:rPr>
              <a:t>предохранительный клапан; </a:t>
            </a:r>
            <a:r>
              <a:rPr lang="ru-RU" i="1" dirty="0">
                <a:latin typeface="Times New Roman" panose="02020603050405020304" pitchFamily="18" charset="0"/>
                <a:cs typeface="Times New Roman" panose="02020603050405020304" pitchFamily="18" charset="0"/>
              </a:rPr>
              <a:t>4 — </a:t>
            </a:r>
            <a:r>
              <a:rPr lang="ru-RU" dirty="0">
                <a:latin typeface="Times New Roman" panose="02020603050405020304" pitchFamily="18" charset="0"/>
                <a:cs typeface="Times New Roman" panose="02020603050405020304" pitchFamily="18" charset="0"/>
              </a:rPr>
              <a:t>площадка обслуживания; 5 — стяжные болты крепления резервуара к платформе; </a:t>
            </a:r>
            <a:r>
              <a:rPr lang="ru-RU" i="1" dirty="0">
                <a:latin typeface="Times New Roman" panose="02020603050405020304" pitchFamily="18" charset="0"/>
                <a:cs typeface="Times New Roman" panose="02020603050405020304" pitchFamily="18" charset="0"/>
              </a:rPr>
              <a:t>6 — </a:t>
            </a:r>
            <a:r>
              <a:rPr lang="ru-RU" dirty="0">
                <a:latin typeface="Times New Roman" panose="02020603050405020304" pitchFamily="18" charset="0"/>
                <a:cs typeface="Times New Roman" panose="02020603050405020304" pitchFamily="18" charset="0"/>
              </a:rPr>
              <a:t>стремянка; 7 — патрубок для установки манометра</a:t>
            </a:r>
          </a:p>
        </p:txBody>
      </p:sp>
    </p:spTree>
    <p:extLst>
      <p:ext uri="{BB962C8B-B14F-4D97-AF65-F5344CB8AC3E}">
        <p14:creationId xmlns:p14="http://schemas.microsoft.com/office/powerpoint/2010/main" val="221873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Перекачка топлива в резервуары</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548680"/>
            <a:ext cx="8568952" cy="5904656"/>
          </a:xfrm>
        </p:spPr>
        <p:txBody>
          <a:bodyPr>
            <a:noAutofit/>
          </a:bodyPr>
          <a:lstStyle/>
          <a:p>
            <a:pPr marL="0" indent="0">
              <a:buNone/>
            </a:pPr>
            <a:r>
              <a:rPr lang="ru-RU" sz="1800" dirty="0">
                <a:latin typeface="Times New Roman" panose="02020603050405020304" pitchFamily="18" charset="0"/>
                <a:cs typeface="Times New Roman" panose="02020603050405020304" pitchFamily="18" charset="0"/>
              </a:rPr>
              <a:t>Для хранения СУГ используются резервуары, иногда называемые газгольдерами, которые можно классифицировать на надземные и подземные, </a:t>
            </a:r>
            <a:r>
              <a:rPr lang="ru-RU" sz="1800" dirty="0" err="1">
                <a:latin typeface="Times New Roman" panose="02020603050405020304" pitchFamily="18" charset="0"/>
                <a:cs typeface="Times New Roman" panose="02020603050405020304" pitchFamily="18" charset="0"/>
              </a:rPr>
              <a:t>одностенные</a:t>
            </a:r>
            <a:r>
              <a:rPr lang="ru-RU" sz="1800" dirty="0">
                <a:latin typeface="Times New Roman" panose="02020603050405020304" pitchFamily="18" charset="0"/>
                <a:cs typeface="Times New Roman" panose="02020603050405020304" pitchFamily="18" charset="0"/>
              </a:rPr>
              <a:t> и двустенные. Сегодня в России резервуары под СУГ выпускаются множеством производителей, кроме этого большое количество </a:t>
            </a:r>
            <a:r>
              <a:rPr lang="ru-RU" sz="1800" dirty="0" smtClean="0">
                <a:latin typeface="Times New Roman" panose="02020603050405020304" pitchFamily="18" charset="0"/>
                <a:cs typeface="Times New Roman" panose="02020603050405020304" pitchFamily="18" charset="0"/>
              </a:rPr>
              <a:t>маленьких </a:t>
            </a:r>
            <a:r>
              <a:rPr lang="ru-RU" sz="1800" dirty="0">
                <a:latin typeface="Times New Roman" panose="02020603050405020304" pitchFamily="18" charset="0"/>
                <a:cs typeface="Times New Roman" panose="02020603050405020304" pitchFamily="18" charset="0"/>
              </a:rPr>
              <a:t>резервуаров (объемом до 5 м3</a:t>
            </a:r>
            <a:r>
              <a:rPr lang="ru-RU" sz="1800" dirty="0" smtClean="0">
                <a:latin typeface="Times New Roman" panose="02020603050405020304" pitchFamily="18" charset="0"/>
                <a:cs typeface="Times New Roman" panose="02020603050405020304" pitchFamily="18" charset="0"/>
              </a:rPr>
              <a:t>).</a:t>
            </a:r>
          </a:p>
          <a:p>
            <a:pPr marL="0" indent="0">
              <a:buNone/>
            </a:pPr>
            <a:r>
              <a:rPr lang="ru-RU" sz="1800" dirty="0" smtClean="0">
                <a:latin typeface="Times New Roman" panose="02020603050405020304" pitchFamily="18" charset="0"/>
                <a:cs typeface="Times New Roman" panose="02020603050405020304" pitchFamily="18" charset="0"/>
              </a:rPr>
              <a:t>Подземные </a:t>
            </a:r>
            <a:r>
              <a:rPr lang="ru-RU" sz="1800" dirty="0">
                <a:latin typeface="Times New Roman" panose="02020603050405020304" pitchFamily="18" charset="0"/>
                <a:cs typeface="Times New Roman" panose="02020603050405020304" pitchFamily="18" charset="0"/>
              </a:rPr>
              <a:t>резервуары покрываются битумно-полимерным или эпоксидным </a:t>
            </a:r>
            <a:r>
              <a:rPr lang="ru-RU" sz="1800" dirty="0" smtClean="0">
                <a:latin typeface="Times New Roman" panose="02020603050405020304" pitchFamily="18" charset="0"/>
                <a:cs typeface="Times New Roman" panose="02020603050405020304" pitchFamily="18" charset="0"/>
              </a:rPr>
              <a:t>покрытием.</a:t>
            </a:r>
          </a:p>
          <a:p>
            <a:pPr marL="0" indent="0">
              <a:buNone/>
            </a:pPr>
            <a:r>
              <a:rPr lang="ru-RU" sz="1800" dirty="0" smtClean="0">
                <a:latin typeface="Times New Roman" panose="02020603050405020304" pitchFamily="18" charset="0"/>
                <a:cs typeface="Times New Roman" panose="02020603050405020304" pitchFamily="18" charset="0"/>
              </a:rPr>
              <a:t>Резервуары </a:t>
            </a:r>
            <a:r>
              <a:rPr lang="ru-RU" sz="1800" dirty="0">
                <a:latin typeface="Times New Roman" panose="02020603050405020304" pitchFamily="18" charset="0"/>
                <a:cs typeface="Times New Roman" panose="02020603050405020304" pitchFamily="18" charset="0"/>
              </a:rPr>
              <a:t>изготавливаются с одной или двумя горловинами, в зависимости от количества установленного на них оборудования. Как правило, каждый резервуар объемом свыше 5 м3 является индивидуальным изделием. На горловины устанавливаются редукционные головки с вваренными в них патрубками для слива/налива продукта и дренажа (слива конденсата). Кроме этого, на редукционных головках в обязательном порядке устанавливается предохранительный сбросной клапан и уровнемер либо контрольная трубка, низ которой соответствует наполнению резервуара на 85%. И сейчас еще сохранилось множество емкостей под СУГ, в которых вместо уровнемера установлено несколько контрольных трубок — к примеру, 25%, 50% и 85%. При заполнении емкости продуктом он начинает переливаться из контрольных трубок, сигнализируя о заполнении емкости газом до определенного объема. Способ крайне примитивный, но достаточно надежный. Часто устанавливается </a:t>
            </a:r>
            <a:r>
              <a:rPr lang="ru-RU" sz="1800" dirty="0" err="1">
                <a:latin typeface="Times New Roman" panose="02020603050405020304" pitchFamily="18" charset="0"/>
                <a:cs typeface="Times New Roman" panose="02020603050405020304" pitchFamily="18" charset="0"/>
              </a:rPr>
              <a:t>мультиклапан</a:t>
            </a:r>
            <a:r>
              <a:rPr lang="ru-RU" sz="1800" dirty="0">
                <a:latin typeface="Times New Roman" panose="02020603050405020304" pitchFamily="18" charset="0"/>
                <a:cs typeface="Times New Roman" panose="02020603050405020304" pitchFamily="18" charset="0"/>
              </a:rPr>
              <a:t>, совмещающий в себе несколько функций, к примеру манометр, выход паровой фазы и контрольную трубку (85%). </a:t>
            </a:r>
          </a:p>
        </p:txBody>
      </p:sp>
    </p:spTree>
    <p:extLst>
      <p:ext uri="{BB962C8B-B14F-4D97-AF65-F5344CB8AC3E}">
        <p14:creationId xmlns:p14="http://schemas.microsoft.com/office/powerpoint/2010/main" val="263203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92688"/>
          </a:xfrm>
        </p:spPr>
        <p:txBody>
          <a:bodyPr/>
          <a:lstStyle/>
          <a:p>
            <a:pPr marL="0" lvl="0" indent="0">
              <a:buNone/>
            </a:pPr>
            <a:r>
              <a:rPr lang="ru-RU" sz="1900" dirty="0">
                <a:solidFill>
                  <a:prstClr val="black"/>
                </a:solidFill>
                <a:latin typeface="Times New Roman" panose="02020603050405020304" pitchFamily="18" charset="0"/>
                <a:cs typeface="Times New Roman" panose="02020603050405020304" pitchFamily="18" charset="0"/>
              </a:rPr>
              <a:t>Вся используемая на </a:t>
            </a:r>
            <a:r>
              <a:rPr lang="ru-RU" sz="1900" dirty="0" smtClean="0">
                <a:solidFill>
                  <a:prstClr val="black"/>
                </a:solidFill>
                <a:latin typeface="Times New Roman" panose="02020603050405020304" pitchFamily="18" charset="0"/>
                <a:cs typeface="Times New Roman" panose="02020603050405020304" pitchFamily="18" charset="0"/>
              </a:rPr>
              <a:t>резервуаре </a:t>
            </a:r>
            <a:r>
              <a:rPr lang="ru-RU" sz="1800" dirty="0">
                <a:latin typeface="Times New Roman" panose="02020603050405020304" pitchFamily="18" charset="0"/>
                <a:cs typeface="Times New Roman" panose="02020603050405020304" pitchFamily="18" charset="0"/>
              </a:rPr>
              <a:t>запорная арматура должна быть рассчитана на давление 2,5 МПа и иметь температурный режим работы минимум до –40°С. Групповые подземные установки состоят обычно из нескольких резервуаров, обвязанных трубопроводами по жидкой и паровой фазам и являющихся сообщающимися сосудами. Количество головок на подземных установках различно и зависит от проектного решения: иногда каждый резервуар имеет свою головку, иногда емкости обвязаны попарно, когда ставится одна головка</a:t>
            </a:r>
            <a:endParaRPr lang="ru-RU" sz="1800" dirty="0">
              <a:solidFill>
                <a:prstClr val="black"/>
              </a:solidFill>
              <a:latin typeface="Times New Roman" panose="02020603050405020304" pitchFamily="18" charset="0"/>
              <a:cs typeface="Times New Roman" panose="02020603050405020304" pitchFamily="18" charset="0"/>
            </a:endParaRP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636912"/>
            <a:ext cx="396043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644008" y="2636912"/>
            <a:ext cx="4032448" cy="258532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Горловина бытового резервуара для СУГ производства «Дельта-ГАЗ»: 1 — крышка горловины; 2 — предохранительный сбросной клапан; 3 — </a:t>
            </a:r>
            <a:r>
              <a:rPr lang="ru-RU" dirty="0" err="1">
                <a:latin typeface="Times New Roman" panose="02020603050405020304" pitchFamily="18" charset="0"/>
                <a:cs typeface="Times New Roman" panose="02020603050405020304" pitchFamily="18" charset="0"/>
              </a:rPr>
              <a:t>мультиклапан</a:t>
            </a:r>
            <a:r>
              <a:rPr lang="ru-RU" dirty="0">
                <a:latin typeface="Times New Roman" panose="02020603050405020304" pitchFamily="18" charset="0"/>
                <a:cs typeface="Times New Roman" panose="02020603050405020304" pitchFamily="18" charset="0"/>
              </a:rPr>
              <a:t> с манометром; 4 — налив (наполнительный клапан); 5 — угловой клапан к дренажной трубке для отбора жидкой фазы; 6 — механический уровнемер</a:t>
            </a:r>
          </a:p>
        </p:txBody>
      </p:sp>
    </p:spTree>
    <p:extLst>
      <p:ext uri="{BB962C8B-B14F-4D97-AF65-F5344CB8AC3E}">
        <p14:creationId xmlns:p14="http://schemas.microsoft.com/office/powerpoint/2010/main" val="6529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6670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1221</Words>
  <Application>Microsoft Office PowerPoint</Application>
  <PresentationFormat>Экран (4:3)</PresentationFormat>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Организация транспортировки СУГ и СПГ  железнодорожным транспортом и перекачка   СУГ, СПГ в резервуары</vt:lpstr>
      <vt:lpstr> Перевозка СПГ железнодорожным транспортом </vt:lpstr>
      <vt:lpstr>Презентация PowerPoint</vt:lpstr>
      <vt:lpstr> Железнодорожные цистерны для перевозки сжиженных газов </vt:lpstr>
      <vt:lpstr>Презентация PowerPoint</vt:lpstr>
      <vt:lpstr>  объем сжиженных газов резко меняется при изменении температуры окружающего воздуха (колебания достигают 20-30 %); для перевозки сжиженных газов допускаются только вагоны, прошедшие государственную аттестацию; цистерны оснащаются узлами верхнего налива и слива; наполнение вагонов и разгрузка выполняются с помощью заземленных резинотканевых рукавов класса Б (I). </vt:lpstr>
      <vt:lpstr>Перекачка топлива в резервуары</vt:lpstr>
      <vt:lpstr>Презентация PowerPoint</vt:lpstr>
      <vt:lpstr>Презентация PowerPoint</vt:lpstr>
      <vt:lpstr>Презентация PowerPoint</vt:lpstr>
      <vt:lpstr>Презентация PowerPoint</vt:lpstr>
      <vt:lpstr>Перевалка СУГ</vt:lpstr>
      <vt:lpstr>Выдавливание» жидкой фазы СУГ из сливаемого резервуара в заполняемый</vt:lpstr>
      <vt:lpstr>Презентация PowerPoint</vt:lpstr>
      <vt:lpstr>Процесс отбора и перекачки остаточных паров из сливаемого резервуара в заполняемый</vt:lpstr>
      <vt:lpstr>Перевалка СУГ с помощью компрессоров</vt:lpstr>
      <vt:lpstr>Принцип перекачки сжиженного газа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транспортировки СУГ и СПГ  железнодорожным транспортом</dc:title>
  <dc:creator>User</dc:creator>
  <cp:lastModifiedBy>User</cp:lastModifiedBy>
  <cp:revision>13</cp:revision>
  <dcterms:created xsi:type="dcterms:W3CDTF">2020-04-16T13:05:42Z</dcterms:created>
  <dcterms:modified xsi:type="dcterms:W3CDTF">2020-04-16T15:20:55Z</dcterms:modified>
</cp:coreProperties>
</file>