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92759-5564-4710-B5AD-8E73FFF1FEF1}" type="datetimeFigureOut">
              <a:rPr lang="ru-RU" smtClean="0"/>
              <a:pPr/>
              <a:t>22.10.2021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ABC17-F105-4BA0-9C05-AB1EF395C712}" type="slidenum">
              <a:rPr lang="ru-RU" smtClean="0"/>
              <a:pPr/>
              <a:t>‹#›</a:t>
            </a:fld>
            <a:endParaRPr lang="ru-RU"/>
          </a:p>
        </p:txBody>
      </p:sp>
    </p:spTree>
    <p:extLst>
      <p:ext uri="{BB962C8B-B14F-4D97-AF65-F5344CB8AC3E}">
        <p14:creationId xmlns:p14="http://schemas.microsoft.com/office/powerpoint/2010/main" xmlns="" val="3560610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36ABC17-F105-4BA0-9C05-AB1EF395C712}" type="slidenum">
              <a:rPr lang="ru-RU" smtClean="0"/>
              <a:pPr/>
              <a:t>4</a:t>
            </a:fld>
            <a:endParaRPr lang="ru-RU"/>
          </a:p>
        </p:txBody>
      </p:sp>
    </p:spTree>
    <p:extLst>
      <p:ext uri="{BB962C8B-B14F-4D97-AF65-F5344CB8AC3E}">
        <p14:creationId xmlns:p14="http://schemas.microsoft.com/office/powerpoint/2010/main" xmlns="" val="3923030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7" descr="backgro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0" name="Rectangle 2"/>
          <p:cNvSpPr>
            <a:spLocks noGrp="1" noChangeArrowheads="1"/>
          </p:cNvSpPr>
          <p:nvPr>
            <p:ph type="ctrTitle"/>
          </p:nvPr>
        </p:nvSpPr>
        <p:spPr>
          <a:xfrm>
            <a:off x="914400" y="2130426"/>
            <a:ext cx="10363200" cy="1470025"/>
          </a:xfrm>
        </p:spPr>
        <p:txBody>
          <a:bodyPr/>
          <a:lstStyle>
            <a:lvl1pPr>
              <a:defRPr/>
            </a:lvl1pPr>
          </a:lstStyle>
          <a:p>
            <a:pPr lvl="0"/>
            <a:r>
              <a:rPr lang="ru-RU" noProof="0" smtClean="0"/>
              <a:t>Образец заголовка</a:t>
            </a:r>
          </a:p>
        </p:txBody>
      </p:sp>
      <p:sp>
        <p:nvSpPr>
          <p:cNvPr id="12291"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ru-RU" noProof="0" smtClean="0"/>
              <a:t>Образец подзаголовка</a:t>
            </a:r>
          </a:p>
        </p:txBody>
      </p:sp>
      <p:sp>
        <p:nvSpPr>
          <p:cNvPr id="5" name="Rectangle 4"/>
          <p:cNvSpPr>
            <a:spLocks noGrp="1" noChangeArrowheads="1"/>
          </p:cNvSpPr>
          <p:nvPr>
            <p:ph type="dt" sz="half" idx="10"/>
          </p:nvPr>
        </p:nvSpPr>
        <p:spPr/>
        <p:txBody>
          <a:bodyPr/>
          <a:lstStyle>
            <a:lvl1pPr>
              <a:defRPr/>
            </a:lvl1pPr>
          </a:lstStyle>
          <a:p>
            <a:fld id="{578E2DB4-8677-4AC1-9BFE-B8A261FECEF0}" type="datetimeFigureOut">
              <a:rPr lang="ru-RU" smtClean="0"/>
              <a:pPr/>
              <a:t>22.10.2021</a:t>
            </a:fld>
            <a:endParaRPr lang="ru-RU"/>
          </a:p>
        </p:txBody>
      </p:sp>
      <p:sp>
        <p:nvSpPr>
          <p:cNvPr id="6" name="Rectangle 5"/>
          <p:cNvSpPr>
            <a:spLocks noGrp="1" noChangeArrowheads="1"/>
          </p:cNvSpPr>
          <p:nvPr>
            <p:ph type="ftr" sz="quarter" idx="11"/>
          </p:nvPr>
        </p:nvSpPr>
        <p:spPr/>
        <p:txBody>
          <a:bodyPr/>
          <a:lstStyle>
            <a:lvl1pPr>
              <a:defRPr/>
            </a:lvl1pPr>
          </a:lstStyle>
          <a:p>
            <a:endParaRPr lang="ru-RU"/>
          </a:p>
        </p:txBody>
      </p:sp>
      <p:sp>
        <p:nvSpPr>
          <p:cNvPr id="7" name="Rectangle 6"/>
          <p:cNvSpPr>
            <a:spLocks noGrp="1" noChangeArrowheads="1"/>
          </p:cNvSpPr>
          <p:nvPr>
            <p:ph type="sldNum" sz="quarter" idx="12"/>
          </p:nvPr>
        </p:nvSpPr>
        <p:spPr/>
        <p:txBody>
          <a:bodyPr/>
          <a:lstStyle>
            <a:lvl1pPr>
              <a:defRPr/>
            </a:lvl1pPr>
          </a:lstStyle>
          <a:p>
            <a:fld id="{3D150BF3-DAAC-423B-A4B8-A4C6A2DA0880}" type="slidenum">
              <a:rPr lang="ru-RU" smtClean="0"/>
              <a:pPr/>
              <a:t>‹#›</a:t>
            </a:fld>
            <a:endParaRPr lang="ru-RU"/>
          </a:p>
        </p:txBody>
      </p:sp>
    </p:spTree>
    <p:extLst>
      <p:ext uri="{BB962C8B-B14F-4D97-AF65-F5344CB8AC3E}">
        <p14:creationId xmlns:p14="http://schemas.microsoft.com/office/powerpoint/2010/main" xmlns="" val="277765079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9" name="Rectangle 4"/>
          <p:cNvSpPr>
            <a:spLocks noGrp="1" noChangeArrowheads="1"/>
          </p:cNvSpPr>
          <p:nvPr>
            <p:ph type="dt" sz="half" idx="2"/>
          </p:nvPr>
        </p:nvSpPr>
        <p:spPr bwMode="auto">
          <a:xfrm>
            <a:off x="609600" y="6245225"/>
            <a:ext cx="2844800" cy="476250"/>
          </a:xfrm>
          <a:prstGeom prst="rect">
            <a:avLst/>
          </a:prstGeom>
          <a:extLst/>
        </p:spPr>
        <p:txBody>
          <a:bodyPr vert="horz" wrap="square" lIns="91440" tIns="45720" rIns="91440" bIns="45720" numCol="1" anchor="t" anchorCtr="0" compatLnSpc="1">
            <a:prstTxWarp prst="textNoShape">
              <a:avLst/>
            </a:prstTxWarp>
          </a:bodyPr>
          <a:lstStyle>
            <a:lvl1pPr algn="l">
              <a:defRPr sz="1400"/>
            </a:lvl1pPr>
          </a:lstStyle>
          <a:p>
            <a:fld id="{578E2DB4-8677-4AC1-9BFE-B8A261FECEF0}" type="datetimeFigureOut">
              <a:rPr lang="ru-RU" smtClean="0"/>
              <a:pPr/>
              <a:t>22.10.2021</a:t>
            </a:fld>
            <a:endParaRPr lang="ru-RU"/>
          </a:p>
        </p:txBody>
      </p:sp>
      <p:sp>
        <p:nvSpPr>
          <p:cNvPr id="10" name="Rectangle 5"/>
          <p:cNvSpPr>
            <a:spLocks noGrp="1" noChangeArrowheads="1"/>
          </p:cNvSpPr>
          <p:nvPr>
            <p:ph type="ftr" sz="quarter" idx="3"/>
          </p:nvPr>
        </p:nvSpPr>
        <p:spPr bwMode="auto">
          <a:xfrm>
            <a:off x="4165600" y="6245225"/>
            <a:ext cx="3860800" cy="476250"/>
          </a:xfrm>
          <a:prstGeom prst="rect">
            <a:avLst/>
          </a:prstGeom>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1" name="Rectangle 6"/>
          <p:cNvSpPr>
            <a:spLocks noGrp="1" noChangeArrowheads="1"/>
          </p:cNvSpPr>
          <p:nvPr>
            <p:ph type="sldNum" sz="quarter" idx="4"/>
          </p:nvPr>
        </p:nvSpPr>
        <p:spPr bwMode="auto">
          <a:xfrm>
            <a:off x="8737600" y="6245225"/>
            <a:ext cx="28448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lvl1pPr>
          </a:lstStyle>
          <a:p>
            <a:fld id="{3D150BF3-DAAC-423B-A4B8-A4C6A2DA0880}" type="slidenum">
              <a:rPr lang="ru-RU" smtClean="0"/>
              <a:pPr/>
              <a:t>‹#›</a:t>
            </a:fld>
            <a:endParaRPr lang="ru-RU"/>
          </a:p>
        </p:txBody>
      </p:sp>
    </p:spTree>
    <p:extLst>
      <p:ext uri="{BB962C8B-B14F-4D97-AF65-F5344CB8AC3E}">
        <p14:creationId xmlns:p14="http://schemas.microsoft.com/office/powerpoint/2010/main" xmlns="" val="167760726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audio" Target="../media/media8.mp3"/><Relationship Id="rId6" Type="http://schemas.openxmlformats.org/officeDocument/2006/relationships/image" Target="../media/image22.png"/><Relationship Id="rId5" Type="http://schemas.microsoft.com/office/2007/relationships/media" Target="../media/media8.mp3"/><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audio" Target="../media/media9.mp3"/><Relationship Id="rId6" Type="http://schemas.openxmlformats.org/officeDocument/2006/relationships/image" Target="../media/image5.png"/><Relationship Id="rId5" Type="http://schemas.microsoft.com/office/2007/relationships/media" Target="../media/media9.mp3"/><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audio" Target="../media/media10.m4a"/><Relationship Id="rId5" Type="http://schemas.openxmlformats.org/officeDocument/2006/relationships/image" Target="../media/image5.png"/><Relationship Id="rId4" Type="http://schemas.microsoft.com/office/2007/relationships/media" Target="../media/media10.m4a"/></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5.png"/><Relationship Id="rId4" Type="http://schemas.microsoft.com/office/2007/relationships/media" Target="../media/media1.mp3"/></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5.png"/><Relationship Id="rId5" Type="http://schemas.microsoft.com/office/2007/relationships/media" Target="../media/media1.mp3"/><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media2.m4a"/><Relationship Id="rId6" Type="http://schemas.openxmlformats.org/officeDocument/2006/relationships/image" Target="../media/image5.png"/><Relationship Id="rId5" Type="http://schemas.microsoft.com/office/2007/relationships/media" Target="../media/media2.m4a"/><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audio" Target="../media/media3.m4a"/><Relationship Id="rId5" Type="http://schemas.openxmlformats.org/officeDocument/2006/relationships/image" Target="../media/image5.png"/><Relationship Id="rId4" Type="http://schemas.microsoft.com/office/2007/relationships/media" Target="../media/media3.m4a"/></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audio" Target="../media/media4.m4a"/><Relationship Id="rId5" Type="http://schemas.openxmlformats.org/officeDocument/2006/relationships/image" Target="../media/image5.png"/><Relationship Id="rId4" Type="http://schemas.microsoft.com/office/2007/relationships/media" Target="../media/media4.m4a"/></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media/media5.mp3"/><Relationship Id="rId6" Type="http://schemas.microsoft.com/office/2007/relationships/media" Target="../media/media5.mp3"/><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audio" Target="../media/media6.mp3"/><Relationship Id="rId5" Type="http://schemas.openxmlformats.org/officeDocument/2006/relationships/image" Target="../media/image5.png"/><Relationship Id="rId4" Type="http://schemas.microsoft.com/office/2007/relationships/media" Target="../media/media6.mp3"/></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audio" Target="../media/media7.mp3"/><Relationship Id="rId6" Type="http://schemas.microsoft.com/office/2007/relationships/media" Target="../media/media7.mp3"/><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28800" y="225282"/>
            <a:ext cx="8534400" cy="1032017"/>
          </a:xfrm>
        </p:spPr>
        <p:txBody>
          <a:bodyPr/>
          <a:lstStyle/>
          <a:p>
            <a:r>
              <a:rPr lang="en-US" sz="2800" b="1" dirty="0" smtClean="0"/>
              <a:t>Electricity</a:t>
            </a:r>
            <a:r>
              <a:rPr lang="ru-RU" sz="2800" b="1" dirty="0" smtClean="0"/>
              <a:t>.</a:t>
            </a:r>
            <a:endParaRPr lang="ru-RU" sz="2800" b="1" dirty="0"/>
          </a:p>
        </p:txBody>
      </p:sp>
      <p:sp>
        <p:nvSpPr>
          <p:cNvPr id="3" name="Подзаголовок 2"/>
          <p:cNvSpPr>
            <a:spLocks noGrp="1"/>
          </p:cNvSpPr>
          <p:nvPr>
            <p:ph type="subTitle" idx="1"/>
          </p:nvPr>
        </p:nvSpPr>
        <p:spPr>
          <a:xfrm>
            <a:off x="1828800" y="4161452"/>
            <a:ext cx="3239493" cy="1488891"/>
          </a:xfrm>
        </p:spPr>
        <p:txBody>
          <a:bodyPr/>
          <a:lstStyle/>
          <a:p>
            <a:r>
              <a:rPr lang="en-US" sz="2000" dirty="0"/>
              <a:t>Electricity is something that we use every day, and sometimes don’t realize how much we use it, or depend on </a:t>
            </a:r>
            <a:r>
              <a:rPr lang="en-US" sz="2000" dirty="0" smtClean="0"/>
              <a:t>it</a:t>
            </a:r>
            <a:r>
              <a:rPr lang="ru-RU" sz="2000" dirty="0" smtClean="0"/>
              <a:t>.</a:t>
            </a:r>
            <a:endParaRPr lang="ru-RU" sz="2000" dirty="0"/>
          </a:p>
        </p:txBody>
      </p:sp>
      <p:pic>
        <p:nvPicPr>
          <p:cNvPr id="2054" name="Picture 6" descr="Найден новый способ превращения тепла в электричество - Hi-News.r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29070" y="3841643"/>
            <a:ext cx="3432532" cy="212850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Развенчивая мифы: 10 малоизвестных фактов об электричеств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91589" y="1249214"/>
            <a:ext cx="3407322" cy="2187865"/>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Электричество — наш друг и враг в быту | Проекты"/>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28798" y="1257298"/>
            <a:ext cx="3239493" cy="290415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voiceload-50e3f0ae28">
            <a:hlinkClick r:id="" action="ppaction://media"/>
          </p:cNvPr>
          <p:cNvPicPr>
            <a:picLocks noChangeAspect="1"/>
          </p:cNvPicPr>
          <p:nvPr>
            <a:videoFile r:link="rId1"/>
            <p:extLst>
              <p:ext uri="{DAA4B4D4-6D71-4841-9C94-3DE7FCFB9230}">
                <p14:media xmlns:p14="http://schemas.microsoft.com/office/powerpoint/2010/main" xmlns="" r:embed="rId6">
                  <p14:trim end="210333"/>
                </p14:media>
              </p:ext>
            </p:extLst>
          </p:nvPr>
        </p:nvPicPr>
        <p:blipFill>
          <a:blip r:embed="rId7" cstate="print"/>
          <a:stretch>
            <a:fillRect/>
          </a:stretch>
        </p:blipFill>
        <p:spPr>
          <a:xfrm>
            <a:off x="2658382" y="494420"/>
            <a:ext cx="487363" cy="487363"/>
          </a:xfrm>
          <a:prstGeom prst="rect">
            <a:avLst/>
          </a:prstGeom>
        </p:spPr>
      </p:pic>
    </p:spTree>
    <p:extLst>
      <p:ext uri="{BB962C8B-B14F-4D97-AF65-F5344CB8AC3E}">
        <p14:creationId xmlns:p14="http://schemas.microsoft.com/office/powerpoint/2010/main" xmlns="" val="11987470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83"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22473" y="2278469"/>
            <a:ext cx="4479636" cy="1762415"/>
          </a:xfrm>
        </p:spPr>
        <p:txBody>
          <a:bodyPr/>
          <a:lstStyle/>
          <a:p>
            <a:endParaRPr lang="ru-RU" dirty="0"/>
          </a:p>
        </p:txBody>
      </p:sp>
      <p:sp>
        <p:nvSpPr>
          <p:cNvPr id="3" name="Подзаголовок 2"/>
          <p:cNvSpPr>
            <a:spLocks noGrp="1"/>
          </p:cNvSpPr>
          <p:nvPr>
            <p:ph type="subTitle" idx="1"/>
          </p:nvPr>
        </p:nvSpPr>
        <p:spPr>
          <a:xfrm>
            <a:off x="1384012" y="1563079"/>
            <a:ext cx="3611418" cy="1457211"/>
          </a:xfrm>
        </p:spPr>
        <p:txBody>
          <a:bodyPr/>
          <a:lstStyle/>
          <a:p>
            <a:r>
              <a:rPr lang="en-US" sz="2000" dirty="0"/>
              <a:t>One of the most efficient but dangerous means of electricity generation is a nuclear power station</a:t>
            </a:r>
            <a:r>
              <a:rPr lang="en-US" dirty="0"/>
              <a:t>.</a:t>
            </a:r>
            <a:endParaRPr lang="ru-RU" dirty="0"/>
          </a:p>
        </p:txBody>
      </p:sp>
      <p:pic>
        <p:nvPicPr>
          <p:cNvPr id="11268" name="Picture 4" descr="Чернобыль - Фукусима: Почувствуйте разницу..."/>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7163" y="3629891"/>
            <a:ext cx="4792085" cy="2948257"/>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Какая атомная катастрофа была мощнее и опаснее: Чернобыль или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95794" y="1467035"/>
            <a:ext cx="5571297" cy="291100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voiceload-23e298c608">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2337926" y="656157"/>
            <a:ext cx="594641" cy="594641"/>
          </a:xfrm>
          <a:prstGeom prst="rect">
            <a:avLst/>
          </a:prstGeom>
        </p:spPr>
      </p:pic>
    </p:spTree>
    <p:extLst>
      <p:ext uri="{BB962C8B-B14F-4D97-AF65-F5344CB8AC3E}">
        <p14:creationId xmlns:p14="http://schemas.microsoft.com/office/powerpoint/2010/main" xmlns="" val="15901098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70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5273" y="2718522"/>
            <a:ext cx="2503054" cy="940378"/>
          </a:xfrm>
        </p:spPr>
        <p:txBody>
          <a:bodyPr/>
          <a:lstStyle/>
          <a:p>
            <a:endParaRPr lang="ru-RU" dirty="0"/>
          </a:p>
        </p:txBody>
      </p:sp>
      <p:sp>
        <p:nvSpPr>
          <p:cNvPr id="3" name="Подзаголовок 2"/>
          <p:cNvSpPr>
            <a:spLocks noGrp="1"/>
          </p:cNvSpPr>
          <p:nvPr>
            <p:ph type="subTitle" idx="1"/>
          </p:nvPr>
        </p:nvSpPr>
        <p:spPr>
          <a:xfrm>
            <a:off x="1912416" y="4061515"/>
            <a:ext cx="5116457" cy="3438415"/>
          </a:xfrm>
        </p:spPr>
        <p:txBody>
          <a:bodyPr/>
          <a:lstStyle/>
          <a:p>
            <a:r>
              <a:rPr lang="en-US" sz="2000" dirty="0"/>
              <a:t>The process of nature friendly electricity generation has been developing greatly these days. Wind power, solar power and the power of the ocean are used to generate safe and cheap electricity that will be able to bring our life to the next level of evolution.</a:t>
            </a:r>
            <a:endParaRPr lang="ru-RU" sz="2000" dirty="0"/>
          </a:p>
          <a:p>
            <a:endParaRPr lang="ru-RU" dirty="0"/>
          </a:p>
        </p:txBody>
      </p:sp>
      <p:pic>
        <p:nvPicPr>
          <p:cNvPr id="12290" name="Picture 2" descr="Будущее энергетики – реальность и фантазии. Альтернативные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10647" y="2025795"/>
            <a:ext cx="3622819" cy="2792349"/>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Приливные электростанции, или как используют энергию океана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12416" y="1177281"/>
            <a:ext cx="4929265" cy="288423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voiceload-ffec992cc9">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782219" y="2701348"/>
            <a:ext cx="487363" cy="487363"/>
          </a:xfrm>
          <a:prstGeom prst="rect">
            <a:avLst/>
          </a:prstGeom>
        </p:spPr>
      </p:pic>
    </p:spTree>
    <p:extLst>
      <p:ext uri="{BB962C8B-B14F-4D97-AF65-F5344CB8AC3E}">
        <p14:creationId xmlns:p14="http://schemas.microsoft.com/office/powerpoint/2010/main" xmlns="" val="4220008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27735"/>
            <a:ext cx="10363200" cy="1470025"/>
          </a:xfrm>
        </p:spPr>
        <p:txBody>
          <a:bodyPr/>
          <a:lstStyle/>
          <a:p>
            <a:r>
              <a:rPr lang="en-US" dirty="0"/>
              <a:t>Thanks for </a:t>
            </a:r>
            <a:r>
              <a:rPr lang="en-US" dirty="0" smtClean="0"/>
              <a:t>attention</a:t>
            </a:r>
            <a:r>
              <a:rPr lang="ru-RU" dirty="0" smtClean="0"/>
              <a:t>.</a:t>
            </a:r>
            <a:endParaRPr lang="ru-RU" dirty="0"/>
          </a:p>
        </p:txBody>
      </p:sp>
      <p:sp>
        <p:nvSpPr>
          <p:cNvPr id="3" name="Подзаголовок 2"/>
          <p:cNvSpPr>
            <a:spLocks noGrp="1"/>
          </p:cNvSpPr>
          <p:nvPr>
            <p:ph type="subTitle" idx="1"/>
          </p:nvPr>
        </p:nvSpPr>
        <p:spPr>
          <a:xfrm>
            <a:off x="5126182" y="2872509"/>
            <a:ext cx="2281382" cy="2766291"/>
          </a:xfrm>
        </p:spPr>
        <p:txBody>
          <a:bodyPr/>
          <a:lstStyle/>
          <a:p>
            <a:endParaRPr lang="ru-RU"/>
          </a:p>
        </p:txBody>
      </p:sp>
      <p:pic>
        <p:nvPicPr>
          <p:cNvPr id="13314" name="Picture 2" descr="Смешные электрики и приколы про электричество"/>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1781175"/>
            <a:ext cx="6858000" cy="385762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Записанный звук">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193728" y="2751388"/>
            <a:ext cx="487363" cy="487363"/>
          </a:xfrm>
          <a:prstGeom prst="rect">
            <a:avLst/>
          </a:prstGeom>
        </p:spPr>
      </p:pic>
    </p:spTree>
    <p:extLst>
      <p:ext uri="{BB962C8B-B14F-4D97-AF65-F5344CB8AC3E}">
        <p14:creationId xmlns:p14="http://schemas.microsoft.com/office/powerpoint/2010/main" xmlns="" val="3663183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828800" y="4762499"/>
            <a:ext cx="8358909" cy="1158009"/>
          </a:xfrm>
        </p:spPr>
        <p:txBody>
          <a:bodyPr/>
          <a:lstStyle/>
          <a:p>
            <a:r>
              <a:rPr lang="en-US" dirty="0" smtClean="0"/>
              <a:t>Thomas Edison</a:t>
            </a:r>
            <a:r>
              <a:rPr lang="ru-RU" dirty="0" smtClean="0"/>
              <a:t>          </a:t>
            </a:r>
            <a:r>
              <a:rPr lang="en-US" dirty="0" smtClean="0"/>
              <a:t>Nicholas </a:t>
            </a:r>
            <a:r>
              <a:rPr lang="en-US" dirty="0"/>
              <a:t>Tesla</a:t>
            </a:r>
            <a:endParaRPr lang="ru-RU" dirty="0"/>
          </a:p>
        </p:txBody>
      </p:sp>
      <p:sp>
        <p:nvSpPr>
          <p:cNvPr id="4" name="AutoShape 2" descr="Никола Тесла против Томаса Эдисона: кто был лучшим изобретателем?"/>
          <p:cNvSpPr>
            <a:spLocks noGrp="1" noChangeAspect="1" noChangeArrowheads="1"/>
          </p:cNvSpPr>
          <p:nvPr>
            <p:ph type="ctrTitle"/>
          </p:nvPr>
        </p:nvSpPr>
        <p:spPr bwMode="auto">
          <a:xfrm>
            <a:off x="340302" y="638031"/>
            <a:ext cx="10307638" cy="3119437"/>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3076" name="Picture 4" descr="Никола Тесла против Томаса Эдисона: кто был лучшим изобретателем?"/>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37916" y="634567"/>
            <a:ext cx="7116167" cy="412793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voiceload-50e3f0ae28">
            <a:hlinkClick r:id="" action="ppaction://media"/>
          </p:cNvPr>
          <p:cNvPicPr>
            <a:picLocks noChangeAspect="1"/>
          </p:cNvPicPr>
          <p:nvPr>
            <a:videoFile r:link="rId1"/>
            <p:extLst>
              <p:ext uri="{DAA4B4D4-6D71-4841-9C94-3DE7FCFB9230}">
                <p14:media xmlns:p14="http://schemas.microsoft.com/office/powerpoint/2010/main" xmlns="" r:embed="rId4">
                  <p14:trim st="12324" end="182407"/>
                </p14:media>
              </p:ext>
            </p:extLst>
          </p:nvPr>
        </p:nvPicPr>
        <p:blipFill>
          <a:blip r:embed="rId5" cstate="print"/>
          <a:stretch>
            <a:fillRect/>
          </a:stretch>
        </p:blipFill>
        <p:spPr>
          <a:xfrm>
            <a:off x="1452314" y="1954067"/>
            <a:ext cx="487363" cy="487363"/>
          </a:xfrm>
          <a:prstGeom prst="rect">
            <a:avLst/>
          </a:prstGeom>
        </p:spPr>
      </p:pic>
    </p:spTree>
    <p:extLst>
      <p:ext uri="{BB962C8B-B14F-4D97-AF65-F5344CB8AC3E}">
        <p14:creationId xmlns:p14="http://schemas.microsoft.com/office/powerpoint/2010/main" xmlns="" val="400888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85"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36802" y="2882440"/>
            <a:ext cx="1311563" cy="427512"/>
          </a:xfrm>
        </p:spPr>
        <p:txBody>
          <a:bodyPr/>
          <a:lstStyle/>
          <a:p>
            <a:endParaRPr lang="ru-RU" dirty="0"/>
          </a:p>
        </p:txBody>
      </p:sp>
      <p:sp>
        <p:nvSpPr>
          <p:cNvPr id="3" name="Подзаголовок 2"/>
          <p:cNvSpPr>
            <a:spLocks noGrp="1"/>
          </p:cNvSpPr>
          <p:nvPr>
            <p:ph type="subTitle" idx="1"/>
          </p:nvPr>
        </p:nvSpPr>
        <p:spPr>
          <a:xfrm>
            <a:off x="4409206" y="5141984"/>
            <a:ext cx="3352799" cy="833943"/>
          </a:xfrm>
        </p:spPr>
        <p:txBody>
          <a:bodyPr/>
          <a:lstStyle/>
          <a:p>
            <a:r>
              <a:rPr lang="en-US" sz="2000" dirty="0"/>
              <a:t>It is difficult to imagine life without electricity now.</a:t>
            </a:r>
            <a:endParaRPr lang="ru-RU" sz="2000" dirty="0"/>
          </a:p>
        </p:txBody>
      </p:sp>
      <p:pic>
        <p:nvPicPr>
          <p:cNvPr id="4098" name="Picture 2" descr="Персонаж из мультфильма вектора плоский люди делят электричество в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711" y="1574902"/>
            <a:ext cx="4705221" cy="34701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Как в старину на Руси освещали избы | Русский странник | Яндекс Дзен"/>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16230" y="1574902"/>
            <a:ext cx="4721224" cy="34701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voiceload-50e3f0ae28">
            <a:hlinkClick r:id="" action="ppaction://media"/>
          </p:cNvPr>
          <p:cNvPicPr>
            <a:picLocks noChangeAspect="1"/>
          </p:cNvPicPr>
          <p:nvPr>
            <a:videoFile r:link="rId1"/>
            <p:extLst>
              <p:ext uri="{DAA4B4D4-6D71-4841-9C94-3DE7FCFB9230}">
                <p14:media xmlns:p14="http://schemas.microsoft.com/office/powerpoint/2010/main" xmlns="" r:embed="rId5">
                  <p14:trim st="41162" end="144195"/>
                </p14:media>
              </p:ext>
            </p:extLst>
          </p:nvPr>
        </p:nvPicPr>
        <p:blipFill>
          <a:blip r:embed="rId6" cstate="print"/>
          <a:stretch>
            <a:fillRect/>
          </a:stretch>
        </p:blipFill>
        <p:spPr>
          <a:xfrm>
            <a:off x="4165524" y="455839"/>
            <a:ext cx="487363" cy="487363"/>
          </a:xfrm>
          <a:prstGeom prst="rect">
            <a:avLst/>
          </a:prstGeom>
        </p:spPr>
      </p:pic>
    </p:spTree>
    <p:extLst>
      <p:ext uri="{BB962C8B-B14F-4D97-AF65-F5344CB8AC3E}">
        <p14:creationId xmlns:p14="http://schemas.microsoft.com/office/powerpoint/2010/main" xmlns="" val="29957670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59"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3127" y="230908"/>
            <a:ext cx="6945745" cy="1235942"/>
          </a:xfrm>
        </p:spPr>
        <p:txBody>
          <a:bodyPr/>
          <a:lstStyle/>
          <a:p>
            <a:r>
              <a:rPr lang="en-US" sz="2800" b="1" dirty="0"/>
              <a:t>E</a:t>
            </a:r>
            <a:r>
              <a:rPr lang="en-US" sz="2800" b="1" dirty="0" smtClean="0"/>
              <a:t>lectric current.</a:t>
            </a:r>
            <a:endParaRPr lang="ru-RU" sz="2800" b="1" dirty="0"/>
          </a:p>
        </p:txBody>
      </p:sp>
      <p:sp>
        <p:nvSpPr>
          <p:cNvPr id="3" name="Подзаголовок 2"/>
          <p:cNvSpPr>
            <a:spLocks noGrp="1"/>
          </p:cNvSpPr>
          <p:nvPr>
            <p:ph type="subTitle" idx="1"/>
          </p:nvPr>
        </p:nvSpPr>
        <p:spPr>
          <a:xfrm>
            <a:off x="1828801" y="4359603"/>
            <a:ext cx="8405090" cy="1754869"/>
          </a:xfrm>
        </p:spPr>
        <p:txBody>
          <a:bodyPr/>
          <a:lstStyle/>
          <a:p>
            <a:r>
              <a:rPr lang="en-US" sz="2000" dirty="0"/>
              <a:t>A current that always flows in one direction is called a direct current (DC). A battery for example, produces a direct current. A current that flows back and forth is called an alternating current (AC).</a:t>
            </a:r>
            <a:endParaRPr lang="ru-RU" sz="2000" dirty="0"/>
          </a:p>
          <a:p>
            <a:endParaRPr lang="ru-RU" sz="2000" dirty="0"/>
          </a:p>
        </p:txBody>
      </p:sp>
      <p:pic>
        <p:nvPicPr>
          <p:cNvPr id="5122" name="Picture 2" descr="Постоянный или переменный ток, какой из них опасней для обычного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8799" y="1466850"/>
            <a:ext cx="8405091" cy="289275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Записанный звук">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2379445" y="605198"/>
            <a:ext cx="487363" cy="487363"/>
          </a:xfrm>
          <a:prstGeom prst="rect">
            <a:avLst/>
          </a:prstGeom>
        </p:spPr>
      </p:pic>
    </p:spTree>
    <p:extLst>
      <p:ext uri="{BB962C8B-B14F-4D97-AF65-F5344CB8AC3E}">
        <p14:creationId xmlns:p14="http://schemas.microsoft.com/office/powerpoint/2010/main" xmlns="" val="293828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08617" y="1488616"/>
            <a:ext cx="6574766" cy="1903736"/>
          </a:xfrm>
        </p:spPr>
        <p:txBody>
          <a:bodyPr/>
          <a:lstStyle/>
          <a:p>
            <a:endParaRPr lang="ru-RU" dirty="0"/>
          </a:p>
        </p:txBody>
      </p:sp>
      <p:sp>
        <p:nvSpPr>
          <p:cNvPr id="3" name="Подзаголовок 2"/>
          <p:cNvSpPr>
            <a:spLocks noGrp="1"/>
          </p:cNvSpPr>
          <p:nvPr>
            <p:ph type="subTitle" idx="1"/>
          </p:nvPr>
        </p:nvSpPr>
        <p:spPr>
          <a:xfrm>
            <a:off x="1828799" y="4311073"/>
            <a:ext cx="8534400" cy="1752600"/>
          </a:xfrm>
        </p:spPr>
        <p:txBody>
          <a:bodyPr/>
          <a:lstStyle/>
          <a:p>
            <a:r>
              <a:rPr lang="en-US" sz="2000" dirty="0"/>
              <a:t>In our modern world electricity is used for industry and agriculture, communication and transportation, and for everyday use.</a:t>
            </a:r>
            <a:endParaRPr lang="ru-RU" sz="2000" dirty="0"/>
          </a:p>
          <a:p>
            <a:endParaRPr lang="ru-RU" dirty="0"/>
          </a:p>
        </p:txBody>
      </p:sp>
      <p:pic>
        <p:nvPicPr>
          <p:cNvPr id="6146" name="Picture 2" descr="Электрический ток и его использование"/>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31094" y="1488616"/>
            <a:ext cx="7729811" cy="239758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Записанный звук">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2419763" y="482789"/>
            <a:ext cx="487363" cy="487363"/>
          </a:xfrm>
          <a:prstGeom prst="rect">
            <a:avLst/>
          </a:prstGeom>
        </p:spPr>
      </p:pic>
    </p:spTree>
    <p:extLst>
      <p:ext uri="{BB962C8B-B14F-4D97-AF65-F5344CB8AC3E}">
        <p14:creationId xmlns:p14="http://schemas.microsoft.com/office/powerpoint/2010/main" xmlns="" val="2351050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45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57054" y="209262"/>
            <a:ext cx="6677891" cy="1139247"/>
          </a:xfrm>
        </p:spPr>
        <p:txBody>
          <a:bodyPr/>
          <a:lstStyle/>
          <a:p>
            <a:r>
              <a:rPr lang="en-US" sz="2800" dirty="0"/>
              <a:t>William Gilbert</a:t>
            </a:r>
            <a:endParaRPr lang="ru-RU" sz="2800" dirty="0"/>
          </a:p>
        </p:txBody>
      </p:sp>
      <p:sp>
        <p:nvSpPr>
          <p:cNvPr id="3" name="Подзаголовок 2"/>
          <p:cNvSpPr>
            <a:spLocks noGrp="1"/>
          </p:cNvSpPr>
          <p:nvPr>
            <p:ph type="subTitle" idx="1"/>
          </p:nvPr>
        </p:nvSpPr>
        <p:spPr>
          <a:xfrm>
            <a:off x="1828800" y="1634836"/>
            <a:ext cx="3771900" cy="4290291"/>
          </a:xfrm>
        </p:spPr>
        <p:txBody>
          <a:bodyPr/>
          <a:lstStyle/>
          <a:p>
            <a:r>
              <a:rPr lang="en-US" sz="2000" dirty="0"/>
              <a:t>The development of electricity dates back to the late 17th century and the great discovery of the power source of energy was made by William Gilbert. A great number of further important discoveries were made over the next two centuries – among them are a light bulb and electromagnetic induction principle.</a:t>
            </a:r>
            <a:endParaRPr lang="ru-RU" sz="2000" dirty="0"/>
          </a:p>
        </p:txBody>
      </p:sp>
      <p:pic>
        <p:nvPicPr>
          <p:cNvPr id="7176" name="Picture 8" descr="William Gilbe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00700" y="1856509"/>
            <a:ext cx="47625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Записанный звук">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3227387" y="535203"/>
            <a:ext cx="487363" cy="487363"/>
          </a:xfrm>
          <a:prstGeom prst="rect">
            <a:avLst/>
          </a:prstGeom>
        </p:spPr>
      </p:pic>
    </p:spTree>
    <p:extLst>
      <p:ext uri="{BB962C8B-B14F-4D97-AF65-F5344CB8AC3E}">
        <p14:creationId xmlns:p14="http://schemas.microsoft.com/office/powerpoint/2010/main" xmlns="" val="3405897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18691" y="200888"/>
            <a:ext cx="6354618" cy="972129"/>
          </a:xfrm>
        </p:spPr>
        <p:txBody>
          <a:bodyPr/>
          <a:lstStyle/>
          <a:p>
            <a:r>
              <a:rPr lang="en-US" sz="2800" dirty="0"/>
              <a:t>F</a:t>
            </a:r>
            <a:r>
              <a:rPr lang="en-US" sz="2800" dirty="0" smtClean="0"/>
              <a:t>irst </a:t>
            </a:r>
            <a:r>
              <a:rPr lang="en-US" sz="2800" dirty="0"/>
              <a:t>steam-powered </a:t>
            </a:r>
            <a:r>
              <a:rPr lang="en-US" sz="2800" dirty="0" smtClean="0"/>
              <a:t>station</a:t>
            </a:r>
            <a:r>
              <a:rPr lang="ru-RU" sz="2800" dirty="0" smtClean="0"/>
              <a:t>.</a:t>
            </a:r>
            <a:endParaRPr lang="ru-RU" sz="2800" dirty="0"/>
          </a:p>
        </p:txBody>
      </p:sp>
      <p:sp>
        <p:nvSpPr>
          <p:cNvPr id="3" name="Подзаголовок 2"/>
          <p:cNvSpPr>
            <a:spLocks noGrp="1"/>
          </p:cNvSpPr>
          <p:nvPr>
            <p:ph type="subTitle" idx="1"/>
          </p:nvPr>
        </p:nvSpPr>
        <p:spPr>
          <a:xfrm>
            <a:off x="3602181" y="4165600"/>
            <a:ext cx="7033321" cy="1473200"/>
          </a:xfrm>
        </p:spPr>
        <p:txBody>
          <a:bodyPr/>
          <a:lstStyle/>
          <a:p>
            <a:r>
              <a:rPr lang="en-US" sz="2000" dirty="0"/>
              <a:t>The start of the electrical industry began in 1881 when the first power station in the world was constructed at </a:t>
            </a:r>
            <a:r>
              <a:rPr lang="en-US" sz="2000" dirty="0" err="1"/>
              <a:t>Godalming</a:t>
            </a:r>
            <a:r>
              <a:rPr lang="en-US" sz="2000" dirty="0"/>
              <a:t> in England. Then in 1882 the great inventor Thomas Edison and his Edison Electric Light Company started their first steam-powered station in New </a:t>
            </a:r>
            <a:r>
              <a:rPr lang="en-US" sz="2000" dirty="0" smtClean="0"/>
              <a:t>York</a:t>
            </a:r>
            <a:r>
              <a:rPr lang="ru-RU" sz="2000" dirty="0" smtClean="0"/>
              <a:t>.</a:t>
            </a:r>
          </a:p>
          <a:p>
            <a:endParaRPr lang="ru-RU" sz="2000" dirty="0"/>
          </a:p>
        </p:txBody>
      </p:sp>
      <p:pic>
        <p:nvPicPr>
          <p:cNvPr id="8194" name="Picture 2" descr="Электроэнергия становится товаром. Первые электростанции"/>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02181" y="1171861"/>
            <a:ext cx="3625273" cy="2713183"/>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Первая электростанция в США | Блог об энергетик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57616" y="1612257"/>
            <a:ext cx="3831385" cy="2068947"/>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https://i0.wp.com/energoworld.ru/files/2014/02/Pearl1.jpg?resize=250%2C383&amp;ssl=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4712" y="1612257"/>
            <a:ext cx="2381250" cy="364807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voiceload-7790271691">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2061655" y="686952"/>
            <a:ext cx="487363" cy="487363"/>
          </a:xfrm>
          <a:prstGeom prst="rect">
            <a:avLst/>
          </a:prstGeom>
        </p:spPr>
      </p:pic>
    </p:spTree>
    <p:extLst>
      <p:ext uri="{BB962C8B-B14F-4D97-AF65-F5344CB8AC3E}">
        <p14:creationId xmlns:p14="http://schemas.microsoft.com/office/powerpoint/2010/main" xmlns="" val="37049292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5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41963" y="203201"/>
            <a:ext cx="5708073" cy="1282124"/>
          </a:xfrm>
        </p:spPr>
        <p:txBody>
          <a:bodyPr/>
          <a:lstStyle/>
          <a:p>
            <a:r>
              <a:rPr lang="en-US" sz="2800" b="1" dirty="0"/>
              <a:t>But what is the electricity?</a:t>
            </a:r>
            <a:endParaRPr lang="ru-RU" sz="2800" b="1" dirty="0"/>
          </a:p>
        </p:txBody>
      </p:sp>
      <p:sp>
        <p:nvSpPr>
          <p:cNvPr id="3" name="Подзаголовок 2"/>
          <p:cNvSpPr>
            <a:spLocks noGrp="1"/>
          </p:cNvSpPr>
          <p:nvPr>
            <p:ph type="subTitle" idx="1"/>
          </p:nvPr>
        </p:nvSpPr>
        <p:spPr>
          <a:xfrm>
            <a:off x="1823903" y="4950691"/>
            <a:ext cx="8174182" cy="1260764"/>
          </a:xfrm>
        </p:spPr>
        <p:txBody>
          <a:bodyPr/>
          <a:lstStyle/>
          <a:p>
            <a:r>
              <a:rPr lang="en-US" sz="2000" dirty="0"/>
              <a:t>From the scientific point of view, the electricity is a particular set of physical phenomena which is characterized by the presence and the distinctive flow of electric charge.</a:t>
            </a:r>
            <a:endParaRPr lang="ru-RU" sz="2000" dirty="0"/>
          </a:p>
        </p:txBody>
      </p:sp>
      <p:pic>
        <p:nvPicPr>
          <p:cNvPr id="9222" name="Picture 6" descr="Электричество вернулось к жителям Сестрорецка и Белоострова, но ненадолго"/>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41963" y="1485325"/>
            <a:ext cx="5338062" cy="346536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voiceload-021f17ec40">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2177883" y="600581"/>
            <a:ext cx="487363" cy="487363"/>
          </a:xfrm>
          <a:prstGeom prst="rect">
            <a:avLst/>
          </a:prstGeom>
        </p:spPr>
      </p:pic>
    </p:spTree>
    <p:extLst>
      <p:ext uri="{BB962C8B-B14F-4D97-AF65-F5344CB8AC3E}">
        <p14:creationId xmlns:p14="http://schemas.microsoft.com/office/powerpoint/2010/main" xmlns="" val="2029524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9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06616" y="2042932"/>
            <a:ext cx="2105891" cy="515506"/>
          </a:xfrm>
        </p:spPr>
        <p:txBody>
          <a:bodyPr/>
          <a:lstStyle/>
          <a:p>
            <a:endParaRPr lang="ru-RU" dirty="0"/>
          </a:p>
        </p:txBody>
      </p:sp>
      <p:sp>
        <p:nvSpPr>
          <p:cNvPr id="3" name="Подзаголовок 2"/>
          <p:cNvSpPr>
            <a:spLocks noGrp="1"/>
          </p:cNvSpPr>
          <p:nvPr>
            <p:ph type="subTitle" idx="1"/>
          </p:nvPr>
        </p:nvSpPr>
        <p:spPr>
          <a:xfrm>
            <a:off x="1828799" y="3806994"/>
            <a:ext cx="4624921" cy="1779876"/>
          </a:xfrm>
        </p:spPr>
        <p:txBody>
          <a:bodyPr/>
          <a:lstStyle/>
          <a:p>
            <a:r>
              <a:rPr lang="en-US" sz="2000" dirty="0"/>
              <a:t>We use electrical power for heating, cooling and lighting our houses, for cooking food, and for numerous devices and gadgets such TV-sets, computers and smartphones.</a:t>
            </a:r>
            <a:endParaRPr lang="ru-RU" sz="2000" dirty="0"/>
          </a:p>
        </p:txBody>
      </p:sp>
      <p:pic>
        <p:nvPicPr>
          <p:cNvPr id="10242" name="Picture 2" descr="Опыт использования солнечной энергии в московском регионе: за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1092237"/>
            <a:ext cx="4624921" cy="241689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descr="Отличие варочной панели электрической от индукционной – Отличия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10964" y="1092237"/>
            <a:ext cx="3226679" cy="2416896"/>
          </a:xfrm>
          <a:prstGeom prst="rect">
            <a:avLst/>
          </a:prstGeom>
          <a:noFill/>
          <a:extLst>
            <a:ext uri="{909E8E84-426E-40DD-AFC4-6F175D3DCCD1}">
              <a14:hiddenFill xmlns:a14="http://schemas.microsoft.com/office/drawing/2010/main" xmlns="">
                <a:solidFill>
                  <a:srgbClr val="FFFFFF"/>
                </a:solidFill>
              </a14:hiddenFill>
            </a:ext>
          </a:extLst>
        </p:spPr>
      </p:pic>
      <p:pic>
        <p:nvPicPr>
          <p:cNvPr id="10252" name="Picture 12" descr="Коронавирус изменил все смартфоны, сделав iPhone 9 лучшим смартфоном"/>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36521" y="3629892"/>
            <a:ext cx="3201122" cy="213408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voiceload-94364e572d">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70459" y="2558438"/>
            <a:ext cx="602195" cy="602195"/>
          </a:xfrm>
          <a:prstGeom prst="rect">
            <a:avLst/>
          </a:prstGeom>
        </p:spPr>
      </p:pic>
    </p:spTree>
    <p:extLst>
      <p:ext uri="{BB962C8B-B14F-4D97-AF65-F5344CB8AC3E}">
        <p14:creationId xmlns:p14="http://schemas.microsoft.com/office/powerpoint/2010/main" xmlns="" val="3361107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1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Тема1 для презентации">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hablonPRezentatsy">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Тема1 для презентации" id="{0C35D2DF-EC2F-4DAE-BAA7-E75F26364971}" vid="{2D41EF48-79FB-4716-877F-A0EDA2B88A4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Tema1_dlya_prezentatsii</Template>
  <TotalTime>122</TotalTime>
  <Words>347</Words>
  <Application>Microsoft Office PowerPoint</Application>
  <PresentationFormat>Произвольный</PresentationFormat>
  <Paragraphs>18</Paragraphs>
  <Slides>12</Slides>
  <Notes>1</Notes>
  <HiddenSlides>0</HiddenSlides>
  <MMClips>12</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Тема1 для презентации</vt:lpstr>
      <vt:lpstr>Electricity.</vt:lpstr>
      <vt:lpstr>Слайд 2</vt:lpstr>
      <vt:lpstr>Слайд 3</vt:lpstr>
      <vt:lpstr>Electric current.</vt:lpstr>
      <vt:lpstr>Слайд 5</vt:lpstr>
      <vt:lpstr>William Gilbert</vt:lpstr>
      <vt:lpstr>First steam-powered station.</vt:lpstr>
      <vt:lpstr>But what is the electricity?</vt:lpstr>
      <vt:lpstr>Слайд 9</vt:lpstr>
      <vt:lpstr>Слайд 10</vt:lpstr>
      <vt:lpstr>Слайд 11</vt:lpstr>
      <vt:lpstr>Thanks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dc:title>
  <dc:creator>Илья</dc:creator>
  <cp:lastModifiedBy>Анна Сергеевна</cp:lastModifiedBy>
  <cp:revision>14</cp:revision>
  <dcterms:created xsi:type="dcterms:W3CDTF">2020-04-20T11:16:00Z</dcterms:created>
  <dcterms:modified xsi:type="dcterms:W3CDTF">2021-10-22T05:03:27Z</dcterms:modified>
</cp:coreProperties>
</file>