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sldIdLst>
    <p:sldId id="256" r:id="rId3"/>
    <p:sldId id="269" r:id="rId4"/>
    <p:sldId id="257" r:id="rId5"/>
    <p:sldId id="261" r:id="rId6"/>
    <p:sldId id="266" r:id="rId7"/>
    <p:sldId id="267" r:id="rId8"/>
    <p:sldId id="272" r:id="rId9"/>
    <p:sldId id="271" r:id="rId10"/>
    <p:sldId id="273" r:id="rId11"/>
    <p:sldId id="268" r:id="rId12"/>
    <p:sldId id="274" r:id="rId13"/>
    <p:sldId id="275" r:id="rId14"/>
    <p:sldId id="279" r:id="rId15"/>
    <p:sldId id="270" r:id="rId16"/>
    <p:sldId id="277" r:id="rId17"/>
    <p:sldId id="278" r:id="rId18"/>
    <p:sldId id="280" r:id="rId19"/>
    <p:sldId id="28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e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5" Type="http://schemas.openxmlformats.org/officeDocument/2006/relationships/image" Target="../media/image4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B3E15-912C-4ADF-AB0D-468A61C95B41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73E61-C4BE-476E-BB6B-8D5995B91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2DA6-E9DB-4021-918F-97C576FAD948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C175B-0A0A-4F7C-BC8A-6D7A035F2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F9E5-9067-4C4C-8A31-F88799CA45B8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D229F-9939-4DA8-9D70-4C9741258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0F2B4-4948-44F4-BE38-1F182DF52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8911-7CD5-4F03-ADA6-80BA76F78E1E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5728A-5FA2-4969-A1DF-1E04FF667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6DE8C-3948-4890-BC21-23D9D1FE0D46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680DE-91F7-4042-B080-947AF28FD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D249-AC0C-4CE1-B7FB-38D2A7DA018A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F649F-86FC-43C7-8706-87D382946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0CFD7-B8FA-4493-A435-589A7272AA73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B42DE-8CE4-4F67-BFF9-9EF9F2E94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F204-006F-4CC4-B595-68F371E38561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2C400-9DE7-449C-A11F-B47782821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99CB2-EE85-4D90-ABFB-C3DE89150101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44977-0431-4523-9A8B-6ADC957DA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68AEE-782F-4E7D-9BBB-935D3108CC87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460A8-3666-4EBD-A28B-3F5F00726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EA09-908D-48A4-8751-C41AC1A15B61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7EFE6-50E9-44C8-AE1B-22D0633C1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75BCD-943D-49E4-8961-3E6C1BD3CA23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6C7B-8B8B-40D6-837C-958837975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AEEBD-DD73-42E7-AAF2-A5071AE83D11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133FA-19B2-43CA-88E7-ECC5F8A44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F984F-74ED-4CA5-A709-43039AD49444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B2C9-1488-4B8D-93DE-60E5D1B98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A1A5E-9D7E-4C5A-92D2-83B42D4BB187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87833-41C0-42B2-B878-A1E2800E8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0545F-706F-4228-B04C-A4CAF459AB63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34BED-96FA-46E4-A78B-C54B2701B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46EF5-F47C-4E9A-84B0-C80754D0C955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0A9C-87D5-4C6D-B2B5-66949FFA7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AAE78-457D-45E4-96F7-79CC0A756FC5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C5FB7-6889-4D4D-9147-5528920C7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D02D-0F84-4E09-A42C-81E00F05FF54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2B18A-E464-4356-A17E-EC3BBC91F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6507-474B-4AB6-B35B-09BEE33B0650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8ED0B-8921-4433-AD0A-C1AD65654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869E-AEB5-4B40-BCE2-A09321ECDD42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F47BB-3110-4C38-A9E8-F7065884D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C2FF0-FEEC-4DE8-8723-53CE02C49E68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4A2E-FB66-45AD-B41E-92018F4B8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40715C-B808-4EC7-9F09-634A1EA85725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8E21E8-E6D8-4A1A-9A33-9D25D9E58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  <p:sldLayoutId id="214748374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119F2-3EDF-4268-B557-C86645201C7A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EAA2B4-93F2-4D83-AFB6-4B64D72BA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2" r:id="rId2"/>
    <p:sldLayoutId id="2147483731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18" Type="http://schemas.openxmlformats.org/officeDocument/2006/relationships/oleObject" Target="../embeddings/oleObject38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9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jpe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ОПРЕДЕЛЕНИЕ ПРОИЗВОДНОЙ</a:t>
            </a: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2226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b="1" i="1" smtClean="0">
                <a:solidFill>
                  <a:srgbClr val="7030A0"/>
                </a:solidFill>
              </a:rPr>
              <a:t>1. Задачи, приводящие к понятию производной</a:t>
            </a:r>
            <a:r>
              <a:rPr lang="ru-RU" i="1" smtClean="0">
                <a:solidFill>
                  <a:srgbClr val="7030A0"/>
                </a:solidFill>
              </a:rPr>
              <a:t/>
            </a:r>
            <a:br>
              <a:rPr lang="ru-RU" i="1" smtClean="0">
                <a:solidFill>
                  <a:srgbClr val="7030A0"/>
                </a:solidFill>
              </a:rPr>
            </a:br>
            <a:endParaRPr lang="ru-RU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DDCD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2. Определение производной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1900238"/>
          </a:xfrm>
        </p:spPr>
        <p:txBody>
          <a:bodyPr/>
          <a:lstStyle/>
          <a:p>
            <a:pPr>
              <a:buFontTx/>
              <a:buNone/>
            </a:pPr>
            <a:endParaRPr lang="en-US" sz="2000" i="1" dirty="0" smtClean="0"/>
          </a:p>
          <a:p>
            <a:pPr>
              <a:buFontTx/>
              <a:buNone/>
            </a:pPr>
            <a:r>
              <a:rPr lang="ru-RU" sz="2400" b="1" i="1" dirty="0" smtClean="0">
                <a:solidFill>
                  <a:srgbClr val="F74754"/>
                </a:solidFill>
              </a:rPr>
              <a:t>Производной функции </a:t>
            </a:r>
            <a:r>
              <a:rPr lang="en-US" sz="2400" b="1" i="1" dirty="0" smtClean="0">
                <a:solidFill>
                  <a:srgbClr val="F74754"/>
                </a:solidFill>
              </a:rPr>
              <a:t>f</a:t>
            </a:r>
            <a:r>
              <a:rPr lang="ru-RU" sz="2400" b="1" i="1" dirty="0" smtClean="0">
                <a:solidFill>
                  <a:srgbClr val="F74754"/>
                </a:solidFill>
              </a:rPr>
              <a:t> в точке х</a:t>
            </a:r>
            <a:r>
              <a:rPr lang="ru-RU" sz="1600" b="1" i="1" dirty="0" smtClean="0">
                <a:solidFill>
                  <a:srgbClr val="F74754"/>
                </a:solidFill>
              </a:rPr>
              <a:t>0</a:t>
            </a:r>
            <a:r>
              <a:rPr lang="ru-RU" sz="2400" b="1" i="1" dirty="0" smtClean="0">
                <a:solidFill>
                  <a:srgbClr val="F74754"/>
                </a:solidFill>
              </a:rPr>
              <a:t> называется предел отношения приращения функции к приращению аргумента при стремлении последнего к нулю:</a:t>
            </a:r>
          </a:p>
        </p:txBody>
      </p:sp>
      <p:graphicFrame>
        <p:nvGraphicFramePr>
          <p:cNvPr id="4101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0" y="4000500"/>
          <a:ext cx="6840538" cy="1416050"/>
        </p:xfrm>
        <a:graphic>
          <a:graphicData uri="http://schemas.openxmlformats.org/presentationml/2006/ole">
            <p:oleObj spid="_x0000_s22530" name="Формула" r:id="rId3" imgW="1942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66675"/>
            <a:ext cx="8662988" cy="6099175"/>
          </a:xfrm>
          <a:solidFill>
            <a:schemeClr val="bg2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600" b="1" dirty="0" smtClean="0">
                <a:latin typeface="Times New Roman" pitchFamily="18" charset="0"/>
              </a:rPr>
              <a:t>Возвращаясь к рассмотренным задачам, важно подчеркнуть следующее:</a:t>
            </a:r>
          </a:p>
          <a:p>
            <a:pPr>
              <a:buNone/>
            </a:pPr>
            <a:r>
              <a:rPr lang="ru-RU" sz="2600" i="1" dirty="0" smtClean="0">
                <a:latin typeface="Times New Roman" pitchFamily="18" charset="0"/>
              </a:rPr>
              <a:t>а) </a:t>
            </a:r>
            <a:r>
              <a:rPr lang="ru-RU" sz="2600" b="1" dirty="0" smtClean="0">
                <a:latin typeface="Times New Roman" pitchFamily="18" charset="0"/>
              </a:rPr>
              <a:t>мгновенная скорость</a:t>
            </a:r>
            <a:r>
              <a:rPr lang="ru-RU" sz="2600" dirty="0" smtClean="0">
                <a:latin typeface="Times New Roman" pitchFamily="18" charset="0"/>
              </a:rPr>
              <a:t> неравномерного движения есть производная от пути по времени:</a:t>
            </a:r>
            <a:r>
              <a:rPr lang="en-US" alt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smtClean="0">
                <a:latin typeface="Times New Roman" pitchFamily="18" charset="0"/>
                <a:cs typeface="Times New Roman" pitchFamily="18" charset="0"/>
              </a:rPr>
              <a:t>S'</a:t>
            </a: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8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en-US" altLang="ru-RU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800" b="1" i="1" baseline="-25000" dirty="0" smtClean="0">
                <a:latin typeface="Times New Roman" pitchFamily="18" charset="0"/>
                <a:cs typeface="Times New Roman" pitchFamily="18" charset="0"/>
              </a:rPr>
              <a:t>мг</a:t>
            </a: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8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) -физический смысл производной;</a:t>
            </a:r>
            <a:endParaRPr lang="ru-RU" sz="2600" dirty="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600" i="1" dirty="0" smtClean="0">
                <a:latin typeface="Times New Roman" pitchFamily="18" charset="0"/>
              </a:rPr>
              <a:t>б) </a:t>
            </a:r>
            <a:r>
              <a:rPr lang="ru-RU" sz="2600" b="1" dirty="0" smtClean="0">
                <a:latin typeface="Times New Roman" pitchFamily="18" charset="0"/>
              </a:rPr>
              <a:t>угловой</a:t>
            </a:r>
            <a:r>
              <a:rPr lang="ru-RU" sz="2600" b="1" i="1" dirty="0" smtClean="0">
                <a:latin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</a:rPr>
              <a:t>коэффициент касательной</a:t>
            </a:r>
            <a:r>
              <a:rPr lang="ru-RU" sz="2600" dirty="0" smtClean="0">
                <a:latin typeface="Times New Roman" pitchFamily="18" charset="0"/>
              </a:rPr>
              <a:t> к графику функции в точке </a:t>
            </a:r>
            <a:r>
              <a:rPr lang="ru-RU" sz="2600" i="1" dirty="0" smtClean="0">
                <a:latin typeface="Times New Roman" pitchFamily="18" charset="0"/>
              </a:rPr>
              <a:t>(</a:t>
            </a:r>
            <a:r>
              <a:rPr lang="en-US" sz="2600" i="1" dirty="0" smtClean="0">
                <a:latin typeface="Times New Roman" pitchFamily="18" charset="0"/>
              </a:rPr>
              <a:t>x</a:t>
            </a:r>
            <a:r>
              <a:rPr lang="en-US" sz="2600" i="1" baseline="-25000" dirty="0" smtClean="0">
                <a:latin typeface="Times New Roman" pitchFamily="18" charset="0"/>
              </a:rPr>
              <a:t>0</a:t>
            </a:r>
            <a:r>
              <a:rPr lang="ru-RU" sz="2600" i="1" dirty="0" smtClean="0">
                <a:latin typeface="Times New Roman" pitchFamily="18" charset="0"/>
              </a:rPr>
              <a:t>; </a:t>
            </a:r>
            <a:r>
              <a:rPr lang="en-US" sz="2600" i="1" dirty="0" smtClean="0">
                <a:latin typeface="Times New Roman" pitchFamily="18" charset="0"/>
              </a:rPr>
              <a:t>f(x))</a:t>
            </a:r>
            <a:r>
              <a:rPr lang="ru-RU" sz="2600" dirty="0" smtClean="0">
                <a:latin typeface="Times New Roman" pitchFamily="18" charset="0"/>
              </a:rPr>
              <a:t> есть производная функции </a:t>
            </a:r>
            <a:r>
              <a:rPr lang="en-US" sz="2600" i="1" dirty="0" smtClean="0">
                <a:latin typeface="Times New Roman" pitchFamily="18" charset="0"/>
              </a:rPr>
              <a:t>f(x)</a:t>
            </a:r>
            <a:r>
              <a:rPr lang="ru-RU" sz="2600" dirty="0" smtClean="0">
                <a:latin typeface="Times New Roman" pitchFamily="18" charset="0"/>
              </a:rPr>
              <a:t> в точке          </a:t>
            </a:r>
            <a:r>
              <a:rPr lang="ru-RU" sz="2600" i="1" dirty="0" err="1" smtClean="0">
                <a:latin typeface="Times New Roman" pitchFamily="18" charset="0"/>
              </a:rPr>
              <a:t>х</a:t>
            </a:r>
            <a:r>
              <a:rPr lang="ru-RU" sz="2600" i="1" dirty="0" smtClean="0">
                <a:latin typeface="Times New Roman" pitchFamily="18" charset="0"/>
              </a:rPr>
              <a:t> = х</a:t>
            </a:r>
            <a:r>
              <a:rPr lang="ru-RU" sz="2600" i="1" baseline="-25000" dirty="0" smtClean="0">
                <a:latin typeface="Times New Roman" pitchFamily="18" charset="0"/>
              </a:rPr>
              <a:t>0</a:t>
            </a:r>
            <a:r>
              <a:rPr lang="ru-RU" sz="2600" i="1" dirty="0" smtClean="0">
                <a:latin typeface="Times New Roman" pitchFamily="18" charset="0"/>
              </a:rPr>
              <a:t> :                             </a:t>
            </a:r>
            <a:r>
              <a:rPr lang="ru-RU" sz="2600" b="1" i="1" dirty="0" smtClean="0">
                <a:latin typeface="Times New Roman" pitchFamily="18" charset="0"/>
              </a:rPr>
              <a:t>- геометрический смысл производной;</a:t>
            </a:r>
          </a:p>
          <a:p>
            <a:pPr>
              <a:buFont typeface="Arial" charset="0"/>
              <a:buNone/>
            </a:pPr>
            <a:r>
              <a:rPr lang="ru-RU" sz="2600" i="1" dirty="0" smtClean="0">
                <a:latin typeface="Times New Roman" pitchFamily="18" charset="0"/>
              </a:rPr>
              <a:t>в) </a:t>
            </a:r>
            <a:r>
              <a:rPr lang="ru-RU" sz="2600" b="1" dirty="0" smtClean="0">
                <a:latin typeface="Times New Roman" pitchFamily="18" charset="0"/>
              </a:rPr>
              <a:t>мгновенная сила тока</a:t>
            </a:r>
            <a:r>
              <a:rPr lang="ru-RU" sz="2600" dirty="0" smtClean="0">
                <a:latin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</a:rPr>
              <a:t>I</a:t>
            </a:r>
            <a:r>
              <a:rPr lang="ru-RU" sz="2600" i="1" dirty="0" smtClean="0">
                <a:latin typeface="Times New Roman" pitchFamily="18" charset="0"/>
              </a:rPr>
              <a:t>(</a:t>
            </a:r>
            <a:r>
              <a:rPr lang="en-US" sz="2600" i="1" dirty="0" smtClean="0">
                <a:latin typeface="Times New Roman" pitchFamily="18" charset="0"/>
              </a:rPr>
              <a:t>t)</a:t>
            </a:r>
            <a:r>
              <a:rPr lang="ru-RU" sz="2600" dirty="0" smtClean="0">
                <a:latin typeface="Times New Roman" pitchFamily="18" charset="0"/>
              </a:rPr>
              <a:t> в момент </a:t>
            </a:r>
            <a:r>
              <a:rPr lang="en-US" sz="2600" i="1" dirty="0" smtClean="0">
                <a:latin typeface="Times New Roman" pitchFamily="18" charset="0"/>
              </a:rPr>
              <a:t>t</a:t>
            </a:r>
            <a:r>
              <a:rPr lang="ru-RU" sz="2600" i="1" dirty="0" smtClean="0">
                <a:latin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</a:rPr>
              <a:t>есть производная от количества электричества  </a:t>
            </a:r>
            <a:r>
              <a:rPr lang="en-US" sz="2600" i="1" dirty="0" smtClean="0">
                <a:latin typeface="Times New Roman" pitchFamily="18" charset="0"/>
              </a:rPr>
              <a:t>q(t)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</a:rPr>
              <a:t>по времени;</a:t>
            </a:r>
          </a:p>
          <a:p>
            <a:pPr>
              <a:buFont typeface="Arial" charset="0"/>
              <a:buNone/>
            </a:pPr>
            <a:r>
              <a:rPr lang="ru-RU" sz="2600" i="1" dirty="0" smtClean="0">
                <a:latin typeface="Times New Roman" pitchFamily="18" charset="0"/>
              </a:rPr>
              <a:t>Г) </a:t>
            </a:r>
            <a:r>
              <a:rPr lang="ru-RU" sz="2600" b="1" dirty="0" smtClean="0">
                <a:latin typeface="Times New Roman" pitchFamily="18" charset="0"/>
              </a:rPr>
              <a:t>скорость химической реакции</a:t>
            </a:r>
            <a:r>
              <a:rPr lang="ru-RU" sz="2600" dirty="0" smtClean="0">
                <a:latin typeface="Times New Roman" pitchFamily="18" charset="0"/>
              </a:rPr>
              <a:t> в данный момент времени </a:t>
            </a:r>
            <a:r>
              <a:rPr lang="en-US" sz="2600" i="1" dirty="0" smtClean="0">
                <a:latin typeface="Times New Roman" pitchFamily="18" charset="0"/>
              </a:rPr>
              <a:t>t</a:t>
            </a:r>
            <a:r>
              <a:rPr lang="ru-RU" sz="2600" dirty="0" smtClean="0">
                <a:latin typeface="Times New Roman" pitchFamily="18" charset="0"/>
              </a:rPr>
              <a:t> есть производная от количества вещества </a:t>
            </a:r>
            <a:r>
              <a:rPr lang="ru-RU" sz="2600" i="1" dirty="0" smtClean="0">
                <a:latin typeface="Times New Roman" pitchFamily="18" charset="0"/>
              </a:rPr>
              <a:t>у(</a:t>
            </a:r>
            <a:r>
              <a:rPr lang="en-US" sz="2600" i="1" dirty="0" smtClean="0">
                <a:latin typeface="Times New Roman" pitchFamily="18" charset="0"/>
              </a:rPr>
              <a:t>t)</a:t>
            </a:r>
            <a:r>
              <a:rPr lang="ru-RU" sz="2600" i="1" dirty="0" smtClean="0">
                <a:latin typeface="Times New Roman" pitchFamily="18" charset="0"/>
              </a:rPr>
              <a:t>,</a:t>
            </a:r>
            <a:r>
              <a:rPr lang="ru-RU" sz="2600" dirty="0" smtClean="0">
                <a:latin typeface="Times New Roman" pitchFamily="18" charset="0"/>
              </a:rPr>
              <a:t> участвующего в реакции, по времени </a:t>
            </a:r>
            <a:r>
              <a:rPr lang="en-US" sz="2600" i="1" dirty="0" smtClean="0">
                <a:latin typeface="Times New Roman" pitchFamily="18" charset="0"/>
              </a:rPr>
              <a:t>t</a:t>
            </a:r>
            <a:r>
              <a:rPr lang="ru-RU" sz="2600" i="1" dirty="0" smtClean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714480" y="3071810"/>
          <a:ext cx="2357453" cy="523880"/>
        </p:xfrm>
        <a:graphic>
          <a:graphicData uri="http://schemas.openxmlformats.org/presentationml/2006/ole">
            <p:oleObj spid="_x0000_s66561" name="Формула" r:id="rId3" imgW="1028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44450"/>
            <a:ext cx="8540750" cy="6477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</a:rPr>
              <a:t>А это значит:</a:t>
            </a:r>
          </a:p>
        </p:txBody>
      </p:sp>
      <p:sp>
        <p:nvSpPr>
          <p:cNvPr id="75778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917700"/>
            <a:ext cx="8540750" cy="4679950"/>
          </a:xfrm>
          <a:solidFill>
            <a:schemeClr val="bg2"/>
          </a:solidFill>
        </p:spPr>
        <p:txBody>
          <a:bodyPr/>
          <a:lstStyle/>
          <a:p>
            <a:r>
              <a:rPr lang="ru-RU" sz="2800" smtClean="0">
                <a:latin typeface="Times New Roman" pitchFamily="18" charset="0"/>
              </a:rPr>
              <a:t>Аппарат производной можно использовать при решении геометрических задач, задач из естественных  и гуманитарных наук, экономических задач оптимизационного характера. </a:t>
            </a:r>
          </a:p>
          <a:p>
            <a:r>
              <a:rPr lang="ru-RU" sz="2800" smtClean="0">
                <a:latin typeface="Times New Roman" pitchFamily="18" charset="0"/>
              </a:rPr>
              <a:t> И, конечно, не обойтись без производной при исследовании функции и построении графиков, решении уравнений и неравенств</a:t>
            </a:r>
          </a:p>
          <a:p>
            <a:pPr>
              <a:buFont typeface="Arial" charset="0"/>
              <a:buNone/>
            </a:pPr>
            <a:endParaRPr lang="ru-RU" sz="2800" smtClean="0">
              <a:latin typeface="Times New Roman" pitchFamily="18" charset="0"/>
            </a:endParaRPr>
          </a:p>
        </p:txBody>
      </p:sp>
      <p:sp>
        <p:nvSpPr>
          <p:cNvPr id="75779" name="Text Box 4"/>
          <p:cNvSpPr txBox="1">
            <a:spLocks noChangeArrowheads="1"/>
          </p:cNvSpPr>
          <p:nvPr/>
        </p:nvSpPr>
        <p:spPr bwMode="auto">
          <a:xfrm>
            <a:off x="4211638" y="692150"/>
            <a:ext cx="4681537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ru-RU" i="1">
                <a:latin typeface="Calibri" pitchFamily="34" charset="0"/>
              </a:rPr>
              <a:t>«…нет ни одной области в математике, которая когда-либо не окажется применимой к явлениям действительного мира…»         Н.И. Лобачевский</a:t>
            </a:r>
          </a:p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84978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 i="1">
                <a:solidFill>
                  <a:srgbClr val="FF0000"/>
                </a:solidFill>
              </a:rPr>
              <a:t>Чтобы найти производную функции в точке, надо: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84213" y="1700213"/>
            <a:ext cx="80645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altLang="ru-RU" sz="2800" i="1"/>
              <a:t>найти приращение функции в точке Х</a:t>
            </a:r>
            <a:r>
              <a:rPr lang="ru-RU" altLang="ru-RU" sz="2800" i="1" baseline="-25000"/>
              <a:t>0</a:t>
            </a:r>
            <a:r>
              <a:rPr lang="ru-RU" altLang="ru-RU" sz="2800" i="1"/>
              <a:t>     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altLang="ru-RU" sz="2800" i="1"/>
              <a:t>найти отношение приращения функции к приращению аргумента;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altLang="ru-RU" sz="2800" i="1"/>
              <a:t>вычислить предел полученного отношения при условии, что приращение аргумента стремится к нулю.</a:t>
            </a:r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7451725" y="1666875"/>
          <a:ext cx="439738" cy="609600"/>
        </p:xfrm>
        <a:graphic>
          <a:graphicData uri="http://schemas.openxmlformats.org/presentationml/2006/ole">
            <p:oleObj spid="_x0000_s72706" name="Equation" r:id="rId3" imgW="165028" imgH="22850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0801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Алгоритм отыскания производной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6502400" cy="4498975"/>
          </a:xfrm>
          <a:solidFill>
            <a:schemeClr val="bg2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i="1" baseline="-25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        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∆f = f(x+x</a:t>
            </a:r>
            <a:r>
              <a:rPr lang="en-US" sz="3600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) – f(x</a:t>
            </a:r>
            <a:r>
              <a:rPr lang="en-US" sz="3600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971550" y="3068638"/>
          <a:ext cx="4824413" cy="1144587"/>
        </p:xfrm>
        <a:graphic>
          <a:graphicData uri="http://schemas.openxmlformats.org/presentationml/2006/ole">
            <p:oleObj spid="_x0000_s23554" name="Формула" r:id="rId3" imgW="1549080" imgH="43164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971550" y="4437063"/>
          <a:ext cx="4032250" cy="1428750"/>
        </p:xfrm>
        <a:graphic>
          <a:graphicData uri="http://schemas.openxmlformats.org/presentationml/2006/ole">
            <p:oleObj spid="_x0000_s23555" name="Формула" r:id="rId4" imgW="1041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357158" y="0"/>
            <a:ext cx="83867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 нахождения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производной по алгоритму</a:t>
            </a:r>
          </a:p>
          <a:p>
            <a:pPr algn="ctr">
              <a:spcBef>
                <a:spcPct val="50000"/>
              </a:spcBef>
            </a:pPr>
            <a:endParaRPr lang="ru-RU" alt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27652" name="Object 5"/>
          <p:cNvGraphicFramePr>
            <a:graphicFrameLocks noChangeAspect="1"/>
          </p:cNvGraphicFramePr>
          <p:nvPr/>
        </p:nvGraphicFramePr>
        <p:xfrm>
          <a:off x="285750" y="357188"/>
          <a:ext cx="3143250" cy="1084262"/>
        </p:xfrm>
        <a:graphic>
          <a:graphicData uri="http://schemas.openxmlformats.org/presentationml/2006/ole">
            <p:oleObj spid="_x0000_s70658" name="Equation" r:id="rId5" imgW="1251000" imgH="427320" progId="">
              <p:embed/>
            </p:oleObj>
          </a:graphicData>
        </a:graphic>
      </p:graphicFrame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000500" y="428625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285750" y="1285875"/>
          <a:ext cx="4800600" cy="647700"/>
        </p:xfrm>
        <a:graphic>
          <a:graphicData uri="http://schemas.openxmlformats.org/presentationml/2006/ole">
            <p:oleObj spid="_x0000_s70659" name="Формула" r:id="rId6" imgW="1689100" imgH="228600" progId="Equation.3">
              <p:embed/>
            </p:oleObj>
          </a:graphicData>
        </a:graphic>
      </p:graphicFrame>
      <p:sp>
        <p:nvSpPr>
          <p:cNvPr id="27657" name="Rectangle 1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214313" y="2571750"/>
          <a:ext cx="1714500" cy="482600"/>
        </p:xfrm>
        <a:graphic>
          <a:graphicData uri="http://schemas.openxmlformats.org/presentationml/2006/ole">
            <p:oleObj spid="_x0000_s70660" name="Equation" r:id="rId7" imgW="533169" imgH="203112" progId="">
              <p:embed/>
            </p:oleObj>
          </a:graphicData>
        </a:graphic>
      </p:graphicFrame>
      <p:graphicFrame>
        <p:nvGraphicFramePr>
          <p:cNvPr id="25616" name="Object 16"/>
          <p:cNvGraphicFramePr>
            <a:graphicFrameLocks noChangeAspect="1"/>
          </p:cNvGraphicFramePr>
          <p:nvPr/>
        </p:nvGraphicFramePr>
        <p:xfrm>
          <a:off x="287338" y="4000500"/>
          <a:ext cx="3840162" cy="1036638"/>
        </p:xfrm>
        <a:graphic>
          <a:graphicData uri="http://schemas.openxmlformats.org/presentationml/2006/ole">
            <p:oleObj spid="_x0000_s70661" name="Equation" r:id="rId8" imgW="1549400" imgH="419100" progId="">
              <p:embed/>
            </p:oleObj>
          </a:graphicData>
        </a:graphic>
      </p:graphicFrame>
      <p:graphicFrame>
        <p:nvGraphicFramePr>
          <p:cNvPr id="25617" name="Object 17"/>
          <p:cNvGraphicFramePr>
            <a:graphicFrameLocks noChangeAspect="1"/>
          </p:cNvGraphicFramePr>
          <p:nvPr/>
        </p:nvGraphicFramePr>
        <p:xfrm>
          <a:off x="139700" y="5214938"/>
          <a:ext cx="5472113" cy="900112"/>
        </p:xfrm>
        <a:graphic>
          <a:graphicData uri="http://schemas.openxmlformats.org/presentationml/2006/ole">
            <p:oleObj spid="_x0000_s70662" name="Equation" r:id="rId9" imgW="2387600" imgH="393700" progId="">
              <p:embed/>
            </p:oleObj>
          </a:graphicData>
        </a:graphic>
      </p:graphicFrame>
      <p:graphicFrame>
        <p:nvGraphicFramePr>
          <p:cNvPr id="25619" name="Object 19"/>
          <p:cNvGraphicFramePr>
            <a:graphicFrameLocks noChangeAspect="1"/>
          </p:cNvGraphicFramePr>
          <p:nvPr/>
        </p:nvGraphicFramePr>
        <p:xfrm>
          <a:off x="285750" y="1928813"/>
          <a:ext cx="4681538" cy="642937"/>
        </p:xfrm>
        <a:graphic>
          <a:graphicData uri="http://schemas.openxmlformats.org/presentationml/2006/ole">
            <p:oleObj spid="_x0000_s70663" name="Equation" r:id="rId10" imgW="1752600" imgH="241300" progId="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4929188" y="1857375"/>
          <a:ext cx="3521075" cy="696913"/>
        </p:xfrm>
        <a:graphic>
          <a:graphicData uri="http://schemas.openxmlformats.org/presentationml/2006/ole">
            <p:oleObj spid="_x0000_s70664" name="Equation" r:id="rId11" imgW="1409700" imgH="279400" progId="">
              <p:embed/>
            </p:oleObj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1857375" y="2428875"/>
          <a:ext cx="3521075" cy="696913"/>
        </p:xfrm>
        <a:graphic>
          <a:graphicData uri="http://schemas.openxmlformats.org/presentationml/2006/ole">
            <p:oleObj spid="_x0000_s70665" name="Equation" r:id="rId12" imgW="1409700" imgH="279400" progId="">
              <p:embed/>
            </p:oleObj>
          </a:graphicData>
        </a:graphic>
      </p:graphicFrame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5572125" y="1285875"/>
          <a:ext cx="2378075" cy="633413"/>
        </p:xfrm>
        <a:graphic>
          <a:graphicData uri="http://schemas.openxmlformats.org/presentationml/2006/ole">
            <p:oleObj spid="_x0000_s70666" name="Equation" r:id="rId13" imgW="952087" imgH="253890" progId="">
              <p:embed/>
            </p:oleObj>
          </a:graphicData>
        </a:graphic>
      </p:graphicFrame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5357813" y="2428875"/>
          <a:ext cx="1901825" cy="696913"/>
        </p:xfrm>
        <a:graphic>
          <a:graphicData uri="http://schemas.openxmlformats.org/presentationml/2006/ole">
            <p:oleObj spid="_x0000_s70667" name="Equation" r:id="rId14" imgW="761669" imgH="279279" progId="">
              <p:embed/>
            </p:oleObj>
          </a:graphicData>
        </a:graphic>
      </p:graphicFrame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214313" y="3143250"/>
          <a:ext cx="5392737" cy="696913"/>
        </p:xfrm>
        <a:graphic>
          <a:graphicData uri="http://schemas.openxmlformats.org/presentationml/2006/ole">
            <p:oleObj spid="_x0000_s70668" name="Equation" r:id="rId15" imgW="2159000" imgH="279400" progId="">
              <p:embed/>
            </p:oleObj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 flipV="1">
            <a:off x="500063" y="3214688"/>
            <a:ext cx="571500" cy="500062"/>
          </a:xfrm>
          <a:prstGeom prst="line">
            <a:avLst/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214813" y="3214688"/>
            <a:ext cx="571500" cy="500062"/>
          </a:xfrm>
          <a:prstGeom prst="line">
            <a:avLst/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571875" y="3214688"/>
            <a:ext cx="571500" cy="500062"/>
          </a:xfrm>
          <a:prstGeom prst="line">
            <a:avLst/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929188" y="3214688"/>
            <a:ext cx="571500" cy="500062"/>
          </a:xfrm>
          <a:prstGeom prst="line">
            <a:avLst/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5572125" y="3214688"/>
          <a:ext cx="2157413" cy="601662"/>
        </p:xfrm>
        <a:graphic>
          <a:graphicData uri="http://schemas.openxmlformats.org/presentationml/2006/ole">
            <p:oleObj spid="_x0000_s70669" name="Equation" r:id="rId16" imgW="863225" imgH="241195" progId="">
              <p:embed/>
            </p:oleObj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>
          <a:xfrm flipV="1">
            <a:off x="1714500" y="4000500"/>
            <a:ext cx="571500" cy="500063"/>
          </a:xfrm>
          <a:prstGeom prst="line">
            <a:avLst/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2500313" y="4572000"/>
            <a:ext cx="571500" cy="500063"/>
          </a:xfrm>
          <a:prstGeom prst="line">
            <a:avLst/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4214813" y="4286250"/>
          <a:ext cx="1395412" cy="569913"/>
        </p:xfrm>
        <a:graphic>
          <a:graphicData uri="http://schemas.openxmlformats.org/presentationml/2006/ole">
            <p:oleObj spid="_x0000_s70670" name="Equation" r:id="rId17" imgW="558800" imgH="228600" progId="">
              <p:embed/>
            </p:oleObj>
          </a:graphicData>
        </a:graphic>
      </p:graphicFrame>
      <p:graphicFrame>
        <p:nvGraphicFramePr>
          <p:cNvPr id="10" name="Object 15"/>
          <p:cNvGraphicFramePr>
            <a:graphicFrameLocks noChangeAspect="1"/>
          </p:cNvGraphicFramePr>
          <p:nvPr/>
        </p:nvGraphicFramePr>
        <p:xfrm>
          <a:off x="5643563" y="5357813"/>
          <a:ext cx="635000" cy="569912"/>
        </p:xfrm>
        <a:graphic>
          <a:graphicData uri="http://schemas.openxmlformats.org/presentationml/2006/ole">
            <p:oleObj spid="_x0000_s70671" name="Equation" r:id="rId18" imgW="253890" imgH="228501" progId="">
              <p:embed/>
            </p:oleObj>
          </a:graphicData>
        </a:graphic>
      </p:graphicFrame>
      <p:graphicFrame>
        <p:nvGraphicFramePr>
          <p:cNvPr id="11" name="Object 16"/>
          <p:cNvGraphicFramePr>
            <a:graphicFrameLocks noChangeAspect="1"/>
          </p:cNvGraphicFramePr>
          <p:nvPr/>
        </p:nvGraphicFramePr>
        <p:xfrm>
          <a:off x="357188" y="6072188"/>
          <a:ext cx="2998787" cy="552450"/>
        </p:xfrm>
        <a:graphic>
          <a:graphicData uri="http://schemas.openxmlformats.org/presentationml/2006/ole">
            <p:oleObj spid="_x0000_s70672" name="Equation" r:id="rId19" imgW="1308100" imgH="2413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nte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Составить краткий конспект по следующим пунктам:</a:t>
            </a:r>
          </a:p>
          <a:p>
            <a:pPr>
              <a:buNone/>
            </a:pPr>
            <a:r>
              <a:rPr lang="ru-RU" dirty="0" smtClean="0"/>
              <a:t>1)Определение производной;</a:t>
            </a:r>
          </a:p>
          <a:p>
            <a:pPr>
              <a:buNone/>
            </a:pPr>
            <a:r>
              <a:rPr lang="ru-RU" dirty="0" smtClean="0"/>
              <a:t>2)Алгоритм отыскания производной;</a:t>
            </a:r>
          </a:p>
          <a:p>
            <a:pPr>
              <a:buNone/>
            </a:pPr>
            <a:r>
              <a:rPr lang="ru-RU" dirty="0" smtClean="0"/>
              <a:t>3)Пример нахождения производной по алгоритму.</a:t>
            </a:r>
          </a:p>
          <a:p>
            <a:pPr>
              <a:buNone/>
            </a:pPr>
            <a:r>
              <a:rPr lang="ru-RU" dirty="0" smtClean="0"/>
              <a:t>4)Физический смысл производной;</a:t>
            </a:r>
          </a:p>
          <a:p>
            <a:pPr>
              <a:buNone/>
            </a:pPr>
            <a:r>
              <a:rPr lang="ru-RU" dirty="0" smtClean="0"/>
              <a:t>5)Геометрический смысл производной.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643182"/>
            <a:ext cx="5786478" cy="83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dirty="0" smtClean="0"/>
              <a:t>Решить самостоятельно пример: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57224" y="1285860"/>
            <a:ext cx="7358114" cy="4684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2825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Алгебра и начала анализа. 10 -11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.: Учебник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общеобразоват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учреждений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А. Г. Мордкович. : 10-е – изд. – М.: Мнемозина, 2009;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https://docbaza.ru/urok/algebra/10/014/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2825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Алгебра и начала анализа. 10 -11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.: Задачник для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общеобразоват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Учреждений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А. Г. Мордкович, Л. О. Денисова, Т. Н.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Мишустина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Е. Е.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Тульчикова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- 10-е – изд. – М.: Мнемозина,2009;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https://docbaza.ru/urok/algebra/10/015/001.html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2825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2825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Используемая литература: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DE3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5364163" y="4652963"/>
            <a:ext cx="3779837" cy="2205037"/>
          </a:xfrm>
          <a:prstGeom prst="rect">
            <a:avLst/>
          </a:prstGeom>
          <a:solidFill>
            <a:srgbClr val="DFF9FD"/>
          </a:solidFill>
          <a:ln w="9525">
            <a:solidFill>
              <a:srgbClr val="DFF9F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0" y="4797425"/>
            <a:ext cx="2233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Calibri" pitchFamily="34" charset="0"/>
              </a:rPr>
              <a:t>=x</a:t>
            </a:r>
            <a:r>
              <a:rPr lang="en-US" sz="1000" b="1" i="1">
                <a:latin typeface="Calibri" pitchFamily="34" charset="0"/>
              </a:rPr>
              <a:t>0</a:t>
            </a:r>
            <a:r>
              <a:rPr lang="en-US" sz="1600" b="1" i="1">
                <a:latin typeface="Calibri" pitchFamily="34" charset="0"/>
              </a:rPr>
              <a:t>+</a:t>
            </a:r>
            <a:r>
              <a:rPr lang="en-US" sz="1600" i="1">
                <a:latin typeface="Calibri" pitchFamily="34" charset="0"/>
                <a:cs typeface="Arial" charset="0"/>
              </a:rPr>
              <a:t>∆</a:t>
            </a:r>
            <a:r>
              <a:rPr lang="en-US" sz="1600" i="1">
                <a:latin typeface="Calibri" pitchFamily="34" charset="0"/>
              </a:rPr>
              <a:t>x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24525" y="4076700"/>
            <a:ext cx="2160588" cy="3603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724525" y="3357563"/>
            <a:ext cx="20875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724525" y="1989138"/>
            <a:ext cx="12954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324975" cy="1143000"/>
          </a:xfrm>
        </p:spPr>
        <p:txBody>
          <a:bodyPr/>
          <a:lstStyle/>
          <a:p>
            <a:r>
              <a:rPr lang="ru-RU" sz="2400" b="1" i="1" u="sng" dirty="0" smtClean="0">
                <a:solidFill>
                  <a:srgbClr val="FF0000"/>
                </a:solidFill>
              </a:rPr>
              <a:t>Повторим!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Приращение функции и приращение аргумента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541338" y="4797425"/>
            <a:ext cx="453548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 flipV="1">
            <a:off x="1476375" y="1557338"/>
            <a:ext cx="1588" cy="376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>
            <a:off x="1116013" y="1989138"/>
            <a:ext cx="4103687" cy="2160587"/>
          </a:xfrm>
          <a:custGeom>
            <a:avLst/>
            <a:gdLst>
              <a:gd name="T0" fmla="*/ 0 w 2586"/>
              <a:gd name="T1" fmla="*/ 1044 h 1354"/>
              <a:gd name="T2" fmla="*/ 1134 w 2586"/>
              <a:gd name="T3" fmla="*/ 1180 h 1354"/>
              <a:gd name="T4" fmla="*/ 2586 w 2586"/>
              <a:gd name="T5" fmla="*/ 0 h 1354"/>
              <a:gd name="T6" fmla="*/ 0 60000 65536"/>
              <a:gd name="T7" fmla="*/ 0 60000 65536"/>
              <a:gd name="T8" fmla="*/ 0 60000 65536"/>
              <a:gd name="T9" fmla="*/ 0 w 2586"/>
              <a:gd name="T10" fmla="*/ 0 h 1354"/>
              <a:gd name="T11" fmla="*/ 2586 w 2586"/>
              <a:gd name="T12" fmla="*/ 1354 h 13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86" h="1354">
                <a:moveTo>
                  <a:pt x="0" y="1044"/>
                </a:moveTo>
                <a:cubicBezTo>
                  <a:pt x="351" y="1199"/>
                  <a:pt x="703" y="1354"/>
                  <a:pt x="1134" y="1180"/>
                </a:cubicBezTo>
                <a:cubicBezTo>
                  <a:pt x="1565" y="1006"/>
                  <a:pt x="2075" y="503"/>
                  <a:pt x="2586" y="0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2197100" y="4005263"/>
            <a:ext cx="1588" cy="796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1476375" y="40052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4572000" y="2565400"/>
            <a:ext cx="1588" cy="2241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1547813" y="2565400"/>
            <a:ext cx="30226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356100" y="1412875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baseline="-25000">
                <a:latin typeface="Calibri" pitchFamily="34" charset="0"/>
              </a:rPr>
              <a:t>y=f(x)</a:t>
            </a:r>
            <a:endParaRPr lang="ru-RU" sz="3600" i="1" baseline="-25000">
              <a:latin typeface="Calibri" pitchFamily="34" charset="0"/>
            </a:endParaRPr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-828675" y="3860800"/>
            <a:ext cx="2519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 i="1" baseline="-25000">
              <a:latin typeface="Calibri" pitchFamily="34" charset="0"/>
            </a:endParaRPr>
          </a:p>
        </p:txBody>
      </p:sp>
      <p:sp>
        <p:nvSpPr>
          <p:cNvPr id="53265" name="Text Box 18"/>
          <p:cNvSpPr txBox="1">
            <a:spLocks noChangeArrowheads="1"/>
          </p:cNvSpPr>
          <p:nvPr/>
        </p:nvSpPr>
        <p:spPr bwMode="auto">
          <a:xfrm>
            <a:off x="6659563" y="2492375"/>
            <a:ext cx="19446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 i="1" baseline="-25000">
              <a:latin typeface="Calibri" pitchFamily="34" charset="0"/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981200" y="4797425"/>
            <a:ext cx="1441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alibri" pitchFamily="34" charset="0"/>
              </a:rPr>
              <a:t>x</a:t>
            </a:r>
            <a:r>
              <a:rPr lang="en-US" sz="1000" b="1" i="1">
                <a:latin typeface="Calibri" pitchFamily="34" charset="0"/>
              </a:rPr>
              <a:t>0</a:t>
            </a:r>
            <a:endParaRPr lang="ru-RU" sz="2000" b="1" i="1">
              <a:latin typeface="Calibri" pitchFamily="34" charset="0"/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0" y="2276475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alibri" pitchFamily="34" charset="0"/>
              </a:rPr>
              <a:t>f(x)=f(x</a:t>
            </a:r>
            <a:r>
              <a:rPr lang="en-US" sz="1200" b="1" i="1">
                <a:latin typeface="Calibri" pitchFamily="34" charset="0"/>
              </a:rPr>
              <a:t>0</a:t>
            </a:r>
            <a:r>
              <a:rPr lang="en-US" b="1" i="1">
                <a:latin typeface="Calibri" pitchFamily="34" charset="0"/>
              </a:rPr>
              <a:t>+</a:t>
            </a:r>
            <a:r>
              <a:rPr lang="en-US" b="1" i="1">
                <a:latin typeface="Calibri" pitchFamily="34" charset="0"/>
                <a:cs typeface="Arial" charset="0"/>
              </a:rPr>
              <a:t>∆x)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684213" y="3789363"/>
            <a:ext cx="647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alibri" pitchFamily="34" charset="0"/>
              </a:rPr>
              <a:t>f(x</a:t>
            </a:r>
            <a:r>
              <a:rPr lang="en-US" sz="1400" b="1" i="1">
                <a:latin typeface="Calibri" pitchFamily="34" charset="0"/>
              </a:rPr>
              <a:t>0</a:t>
            </a:r>
            <a:r>
              <a:rPr lang="en-US" b="1" i="1">
                <a:latin typeface="Calibri" pitchFamily="34" charset="0"/>
              </a:rPr>
              <a:t>)</a:t>
            </a:r>
            <a:endParaRPr lang="ru-RU" b="1" i="1">
              <a:latin typeface="Calibri" pitchFamily="34" charset="0"/>
            </a:endParaRPr>
          </a:p>
        </p:txBody>
      </p:sp>
      <p:sp>
        <p:nvSpPr>
          <p:cNvPr id="5142" name="AutoShape 22"/>
          <p:cNvSpPr>
            <a:spLocks/>
          </p:cNvSpPr>
          <p:nvPr/>
        </p:nvSpPr>
        <p:spPr bwMode="auto">
          <a:xfrm rot="5400000">
            <a:off x="3202782" y="3791743"/>
            <a:ext cx="361950" cy="2373313"/>
          </a:xfrm>
          <a:prstGeom prst="rightBrace">
            <a:avLst>
              <a:gd name="adj1" fmla="val 5464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132138" y="5084763"/>
            <a:ext cx="792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alibri" pitchFamily="34" charset="0"/>
                <a:cs typeface="Arial" charset="0"/>
              </a:rPr>
              <a:t>∆</a:t>
            </a:r>
            <a:r>
              <a:rPr lang="en-US" b="1" i="1">
                <a:latin typeface="Calibri" pitchFamily="34" charset="0"/>
                <a:cs typeface="Arial" charset="0"/>
              </a:rPr>
              <a:t>x</a:t>
            </a:r>
            <a:endParaRPr lang="ru-RU" b="1" i="1">
              <a:latin typeface="Calibri" pitchFamily="34" charset="0"/>
              <a:cs typeface="Arial" charset="0"/>
            </a:endParaRPr>
          </a:p>
        </p:txBody>
      </p:sp>
      <p:sp>
        <p:nvSpPr>
          <p:cNvPr id="5144" name="AutoShape 24"/>
          <p:cNvSpPr>
            <a:spLocks/>
          </p:cNvSpPr>
          <p:nvPr/>
        </p:nvSpPr>
        <p:spPr bwMode="auto">
          <a:xfrm>
            <a:off x="1116013" y="2565400"/>
            <a:ext cx="360362" cy="1447800"/>
          </a:xfrm>
          <a:prstGeom prst="leftBrace">
            <a:avLst>
              <a:gd name="adj1" fmla="val 334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84213" y="3141663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alibri" pitchFamily="34" charset="0"/>
                <a:cs typeface="Arial" charset="0"/>
              </a:rPr>
              <a:t>∆</a:t>
            </a:r>
            <a:r>
              <a:rPr lang="en-US" b="1" i="1">
                <a:latin typeface="Calibri" pitchFamily="34" charset="0"/>
                <a:cs typeface="Arial" charset="0"/>
              </a:rPr>
              <a:t>f</a:t>
            </a:r>
            <a:endParaRPr lang="ru-RU" b="1" i="1">
              <a:latin typeface="Calibri" pitchFamily="34" charset="0"/>
              <a:cs typeface="Arial" charset="0"/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651500" y="1412875"/>
            <a:ext cx="3492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приращение аргумента</a:t>
            </a:r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chemeClr val="tx2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ru-RU" sz="2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4932363" y="4437063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Calibri" pitchFamily="34" charset="0"/>
              </a:rPr>
              <a:t>x</a:t>
            </a:r>
            <a:endParaRPr lang="ru-RU" sz="1600" b="1" i="1">
              <a:latin typeface="Calibri" pitchFamily="34" charset="0"/>
            </a:endParaRP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1116013" y="1196975"/>
            <a:ext cx="720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Calibri" pitchFamily="34" charset="0"/>
              </a:rPr>
              <a:t>y</a:t>
            </a:r>
            <a:endParaRPr lang="ru-RU" sz="1600" b="1" i="1">
              <a:latin typeface="Calibri" pitchFamily="34" charset="0"/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5651500" y="2060575"/>
            <a:ext cx="288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  <a:cs typeface="Arial" charset="0"/>
              </a:rPr>
              <a:t>∆</a:t>
            </a:r>
            <a:r>
              <a:rPr lang="ru-RU" b="1" i="1">
                <a:latin typeface="Times New Roman" pitchFamily="18" charset="0"/>
                <a:cs typeface="Arial" charset="0"/>
              </a:rPr>
              <a:t>х = х - х</a:t>
            </a:r>
            <a:r>
              <a:rPr lang="ru-RU" sz="1200" b="1" i="1">
                <a:latin typeface="Times New Roman" pitchFamily="18" charset="0"/>
                <a:cs typeface="Arial" charset="0"/>
              </a:rPr>
              <a:t>0</a:t>
            </a:r>
            <a:r>
              <a:rPr lang="en-US" sz="1200" b="1" i="1">
                <a:latin typeface="Times New Roman" pitchFamily="18" charset="0"/>
                <a:cs typeface="Arial" charset="0"/>
              </a:rPr>
              <a:t>           </a:t>
            </a:r>
            <a:r>
              <a:rPr lang="en-US" b="1" i="1">
                <a:latin typeface="Times New Roman" pitchFamily="18" charset="0"/>
                <a:cs typeface="Arial" charset="0"/>
              </a:rPr>
              <a:t>             </a:t>
            </a:r>
            <a:r>
              <a:rPr lang="en-US" b="1" i="1">
                <a:solidFill>
                  <a:srgbClr val="FF33CC"/>
                </a:solidFill>
                <a:latin typeface="Times New Roman" pitchFamily="18" charset="0"/>
                <a:cs typeface="Arial" charset="0"/>
              </a:rPr>
              <a:t>(1)</a:t>
            </a:r>
            <a:endParaRPr lang="ru-RU" sz="1200" b="1" i="1">
              <a:latin typeface="Calibri" pitchFamily="34" charset="0"/>
              <a:cs typeface="Arial" charset="0"/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867400" y="278130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alibri" pitchFamily="34" charset="0"/>
              </a:rPr>
              <a:t>Приращение функции :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 rot="10800000" flipV="1">
            <a:off x="5795963" y="335756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alibri" pitchFamily="34" charset="0"/>
                <a:cs typeface="Arial" charset="0"/>
              </a:rPr>
              <a:t>∆</a:t>
            </a:r>
            <a:r>
              <a:rPr lang="en-US" b="1" i="1">
                <a:latin typeface="Calibri" pitchFamily="34" charset="0"/>
                <a:cs typeface="Arial" charset="0"/>
              </a:rPr>
              <a:t>f = f(x</a:t>
            </a:r>
            <a:r>
              <a:rPr lang="en-US" sz="1200" b="1" i="1">
                <a:latin typeface="Calibri" pitchFamily="34" charset="0"/>
                <a:cs typeface="Arial" charset="0"/>
              </a:rPr>
              <a:t>0 </a:t>
            </a:r>
            <a:r>
              <a:rPr lang="en-US" b="1" i="1">
                <a:latin typeface="Calibri" pitchFamily="34" charset="0"/>
                <a:cs typeface="Arial" charset="0"/>
              </a:rPr>
              <a:t>+∆x)-f(x</a:t>
            </a:r>
            <a:r>
              <a:rPr lang="en-US" sz="1200" b="1" i="1">
                <a:latin typeface="Calibri" pitchFamily="34" charset="0"/>
                <a:cs typeface="Arial" charset="0"/>
              </a:rPr>
              <a:t>0</a:t>
            </a:r>
            <a:r>
              <a:rPr lang="en-US" b="1" i="1">
                <a:latin typeface="Calibri" pitchFamily="34" charset="0"/>
                <a:cs typeface="Arial" charset="0"/>
              </a:rPr>
              <a:t>)  </a:t>
            </a:r>
            <a:r>
              <a:rPr lang="en-US" b="1" i="1">
                <a:solidFill>
                  <a:srgbClr val="FF33CC"/>
                </a:solidFill>
                <a:latin typeface="Calibri" pitchFamily="34" charset="0"/>
                <a:cs typeface="Arial" charset="0"/>
              </a:rPr>
              <a:t>(2)</a:t>
            </a:r>
            <a:endParaRPr lang="ru-RU" sz="2800" b="1" i="1">
              <a:solidFill>
                <a:srgbClr val="FF33CC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5940425" y="4076700"/>
            <a:ext cx="3419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  <a:cs typeface="Arial" charset="0"/>
              </a:rPr>
              <a:t>∆</a:t>
            </a:r>
            <a:r>
              <a:rPr lang="en-US" sz="1600" b="1" i="1">
                <a:latin typeface="Calibri" pitchFamily="34" charset="0"/>
                <a:cs typeface="Arial" charset="0"/>
              </a:rPr>
              <a:t>f = f(x)-f(x</a:t>
            </a:r>
            <a:r>
              <a:rPr lang="en-US" sz="1000" b="1" i="1">
                <a:latin typeface="Calibri" pitchFamily="34" charset="0"/>
                <a:cs typeface="Arial" charset="0"/>
              </a:rPr>
              <a:t>0</a:t>
            </a:r>
            <a:r>
              <a:rPr lang="en-US" sz="1600" b="1" i="1">
                <a:latin typeface="Calibri" pitchFamily="34" charset="0"/>
                <a:cs typeface="Arial" charset="0"/>
              </a:rPr>
              <a:t>)             </a:t>
            </a:r>
            <a:r>
              <a:rPr lang="en-US" sz="1600" b="1" i="1">
                <a:solidFill>
                  <a:srgbClr val="FF33CC"/>
                </a:solidFill>
                <a:latin typeface="Calibri" pitchFamily="34" charset="0"/>
                <a:cs typeface="Arial" charset="0"/>
              </a:rPr>
              <a:t>(3)</a:t>
            </a:r>
            <a:endParaRPr lang="ru-RU" sz="1600" b="1" i="1">
              <a:solidFill>
                <a:srgbClr val="FF33CC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4427538" y="479742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Calibri" pitchFamily="34" charset="0"/>
              </a:rPr>
              <a:t>x</a:t>
            </a:r>
            <a:endParaRPr lang="ru-RU" sz="2000" b="1" i="1">
              <a:latin typeface="Calibri" pitchFamily="34" charset="0"/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5795963" y="5157788"/>
            <a:ext cx="2951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В окрестности точки х</a:t>
            </a:r>
            <a:r>
              <a:rPr lang="ru-RU" sz="1200" b="1" i="1">
                <a:latin typeface="Calibri" pitchFamily="34" charset="0"/>
              </a:rPr>
              <a:t>0</a:t>
            </a:r>
            <a:r>
              <a:rPr lang="ru-RU" sz="2000" b="1" i="1">
                <a:latin typeface="Calibri" pitchFamily="34" charset="0"/>
              </a:rPr>
              <a:t> возьмём точку х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5580063" y="5157788"/>
            <a:ext cx="3311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Пусть х</a:t>
            </a:r>
            <a:r>
              <a:rPr lang="ru-RU" sz="1200" b="1" i="1">
                <a:latin typeface="Calibri" pitchFamily="34" charset="0"/>
              </a:rPr>
              <a:t>0</a:t>
            </a:r>
            <a:r>
              <a:rPr lang="ru-RU" sz="2000" b="1" i="1">
                <a:latin typeface="Calibri" pitchFamily="34" charset="0"/>
              </a:rPr>
              <a:t>- фиксированная точка, </a:t>
            </a:r>
            <a:r>
              <a:rPr lang="en-US" sz="2000" b="1" i="1">
                <a:latin typeface="Calibri" pitchFamily="34" charset="0"/>
              </a:rPr>
              <a:t>f(</a:t>
            </a:r>
            <a:r>
              <a:rPr lang="ru-RU" sz="2000" b="1" i="1">
                <a:latin typeface="Calibri" pitchFamily="34" charset="0"/>
              </a:rPr>
              <a:t>х</a:t>
            </a:r>
            <a:r>
              <a:rPr lang="ru-RU" sz="1200" b="1" i="1">
                <a:latin typeface="Calibri" pitchFamily="34" charset="0"/>
              </a:rPr>
              <a:t>0</a:t>
            </a:r>
            <a:r>
              <a:rPr lang="en-US" sz="2000" b="1" i="1">
                <a:latin typeface="Calibri" pitchFamily="34" charset="0"/>
              </a:rPr>
              <a:t>)</a:t>
            </a:r>
            <a:r>
              <a:rPr lang="ru-RU" sz="2000" b="1" i="1">
                <a:latin typeface="Calibri" pitchFamily="34" charset="0"/>
              </a:rPr>
              <a:t>- значение функци в точке х</a:t>
            </a:r>
            <a:r>
              <a:rPr lang="ru-RU" sz="1200" b="1" i="1">
                <a:latin typeface="Calibri" pitchFamily="34" charset="0"/>
              </a:rPr>
              <a:t>0</a:t>
            </a:r>
            <a:endParaRPr lang="ru-RU" sz="2000" b="1" i="1">
              <a:latin typeface="Calibri" pitchFamily="34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5183188" y="5241925"/>
            <a:ext cx="39608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Расстояние между точками х и х</a:t>
            </a:r>
            <a:r>
              <a:rPr lang="ru-RU" sz="1200" b="1" i="1">
                <a:latin typeface="Calibri" pitchFamily="34" charset="0"/>
              </a:rPr>
              <a:t>0</a:t>
            </a:r>
            <a:r>
              <a:rPr lang="ru-RU" sz="2000" b="1" i="1">
                <a:latin typeface="Calibri" pitchFamily="34" charset="0"/>
              </a:rPr>
              <a:t> обозначим </a:t>
            </a:r>
            <a:r>
              <a:rPr lang="ru-RU" sz="2000" b="1" i="1">
                <a:latin typeface="Calibri" pitchFamily="34" charset="0"/>
                <a:cs typeface="Arial" charset="0"/>
              </a:rPr>
              <a:t>∆х.Оно называется приращением аргумента и равно разности между х и х</a:t>
            </a:r>
            <a:r>
              <a:rPr lang="ru-RU" sz="1200" b="1" i="1">
                <a:latin typeface="Calibri" pitchFamily="34" charset="0"/>
                <a:cs typeface="Arial" charset="0"/>
              </a:rPr>
              <a:t>0</a:t>
            </a:r>
            <a:r>
              <a:rPr lang="ru-RU" sz="2000" b="1" i="1">
                <a:latin typeface="Calibri" pitchFamily="34" charset="0"/>
                <a:cs typeface="Arial" charset="0"/>
              </a:rPr>
              <a:t>: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5472113" y="5157788"/>
            <a:ext cx="36718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Первоначальное значение аргумента получило приращение </a:t>
            </a:r>
            <a:r>
              <a:rPr lang="ru-RU" sz="2000" b="1" i="1">
                <a:latin typeface="Calibri" pitchFamily="34" charset="0"/>
                <a:cs typeface="Arial" charset="0"/>
              </a:rPr>
              <a:t>∆х, и новое значение х равно х</a:t>
            </a:r>
            <a:r>
              <a:rPr lang="ru-RU" sz="1200" b="1" i="1">
                <a:latin typeface="Calibri" pitchFamily="34" charset="0"/>
                <a:cs typeface="Arial" charset="0"/>
              </a:rPr>
              <a:t>0</a:t>
            </a:r>
            <a:r>
              <a:rPr lang="ru-RU" sz="2000" b="1" i="1">
                <a:latin typeface="Calibri" pitchFamily="34" charset="0"/>
                <a:cs typeface="Arial" charset="0"/>
              </a:rPr>
              <a:t>+∆х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5472113" y="5373688"/>
            <a:ext cx="3671887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Функция </a:t>
            </a:r>
            <a:r>
              <a:rPr lang="en-US" sz="2000" b="1" i="1">
                <a:latin typeface="Calibri" pitchFamily="34" charset="0"/>
              </a:rPr>
              <a:t>f(</a:t>
            </a:r>
            <a:r>
              <a:rPr lang="ru-RU" sz="2000" b="1" i="1">
                <a:latin typeface="Calibri" pitchFamily="34" charset="0"/>
              </a:rPr>
              <a:t>х</a:t>
            </a:r>
            <a:r>
              <a:rPr lang="en-US" sz="2000" b="1" i="1">
                <a:latin typeface="Calibri" pitchFamily="34" charset="0"/>
              </a:rPr>
              <a:t>)</a:t>
            </a:r>
            <a:r>
              <a:rPr lang="ru-RU" sz="2000" b="1" i="1">
                <a:latin typeface="Calibri" pitchFamily="34" charset="0"/>
              </a:rPr>
              <a:t> тоже примет новое значение: </a:t>
            </a:r>
            <a:r>
              <a:rPr lang="en-US" sz="2000" b="1" i="1">
                <a:latin typeface="Calibri" pitchFamily="34" charset="0"/>
              </a:rPr>
              <a:t>f(x</a:t>
            </a:r>
            <a:r>
              <a:rPr lang="en-US" sz="1400" b="1" i="1">
                <a:latin typeface="Calibri" pitchFamily="34" charset="0"/>
              </a:rPr>
              <a:t>0</a:t>
            </a:r>
            <a:r>
              <a:rPr lang="en-US" sz="2000" b="1" i="1">
                <a:latin typeface="Calibri" pitchFamily="34" charset="0"/>
              </a:rPr>
              <a:t>+∆x)</a:t>
            </a:r>
          </a:p>
          <a:p>
            <a:pPr>
              <a:spcBef>
                <a:spcPct val="50000"/>
              </a:spcBef>
            </a:pPr>
            <a:endParaRPr lang="ru-RU" sz="2000" b="1" i="1">
              <a:latin typeface="Calibri" pitchFamily="34" charset="0"/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5292725" y="4797425"/>
            <a:ext cx="38512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Т.е., значение функции  изменилось на величину</a:t>
            </a:r>
            <a:r>
              <a:rPr lang="en-US" sz="2000" b="1" i="1">
                <a:latin typeface="Calibri" pitchFamily="34" charset="0"/>
              </a:rPr>
              <a:t>   f(x)-f(x</a:t>
            </a:r>
            <a:r>
              <a:rPr lang="en-US" sz="1400" b="1" i="1">
                <a:latin typeface="Calibri" pitchFamily="34" charset="0"/>
              </a:rPr>
              <a:t>0</a:t>
            </a:r>
            <a:r>
              <a:rPr lang="en-US" sz="2000" b="1" i="1">
                <a:latin typeface="Calibri" pitchFamily="34" charset="0"/>
              </a:rPr>
              <a:t>)</a:t>
            </a:r>
            <a:r>
              <a:rPr lang="en-US" b="1" i="1">
                <a:latin typeface="Calibri" pitchFamily="34" charset="0"/>
              </a:rPr>
              <a:t>=</a:t>
            </a:r>
            <a:r>
              <a:rPr lang="en-US" sz="2000" b="1" i="1">
                <a:latin typeface="Calibri" pitchFamily="34" charset="0"/>
              </a:rPr>
              <a:t> f(x</a:t>
            </a:r>
            <a:r>
              <a:rPr lang="en-US" sz="1400" b="1" i="1">
                <a:latin typeface="Calibri" pitchFamily="34" charset="0"/>
              </a:rPr>
              <a:t>0</a:t>
            </a:r>
            <a:r>
              <a:rPr lang="en-US" sz="2000" b="1" i="1">
                <a:latin typeface="Calibri" pitchFamily="34" charset="0"/>
              </a:rPr>
              <a:t> +∆x)-f(x</a:t>
            </a:r>
            <a:r>
              <a:rPr lang="en-US" sz="1400" b="1" i="1">
                <a:latin typeface="Calibri" pitchFamily="34" charset="0"/>
              </a:rPr>
              <a:t>0</a:t>
            </a:r>
            <a:r>
              <a:rPr lang="en-US" sz="2000" b="1" i="1">
                <a:latin typeface="Calibri" pitchFamily="34" charset="0"/>
              </a:rPr>
              <a:t>)</a:t>
            </a:r>
            <a:r>
              <a:rPr lang="ru-RU" sz="2000" b="1" i="1">
                <a:latin typeface="Calibri" pitchFamily="34" charset="0"/>
              </a:rPr>
              <a:t>,</a:t>
            </a:r>
            <a:r>
              <a:rPr lang="ru-RU" sz="1600" b="1" i="1">
                <a:latin typeface="Calibri" pitchFamily="34" charset="0"/>
              </a:rPr>
              <a:t>КОТОРАЯ НАЗЫВАЕТСЯ ПРИРАЩЕНИЕМ ФУНКЦИИ И ОБОЗНАЧАЕТСЯ </a:t>
            </a:r>
            <a:r>
              <a:rPr lang="ru-RU" sz="2000" b="1" i="1">
                <a:latin typeface="Calibri" pitchFamily="34" charset="0"/>
              </a:rPr>
              <a:t>∆</a:t>
            </a:r>
            <a:r>
              <a:rPr lang="en-US" sz="2000" b="1" i="1">
                <a:latin typeface="Calibri" pitchFamily="34" charset="0"/>
              </a:rPr>
              <a:t>f </a:t>
            </a:r>
            <a:endParaRPr lang="ru-RU" sz="2000" b="1" i="1">
              <a:latin typeface="Calibri" pitchFamily="34" charset="0"/>
            </a:endParaRPr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4572000" y="47974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2195513" y="47244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5724525" y="4797425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Дана функция </a:t>
            </a:r>
            <a:r>
              <a:rPr lang="en-US" sz="2000" b="1" i="1">
                <a:latin typeface="Calibri" pitchFamily="34" charset="0"/>
              </a:rPr>
              <a:t>f(x)</a:t>
            </a:r>
            <a:endParaRPr lang="ru-RU" sz="2000" b="1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2000"/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2000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  <p:bldP spid="5128" grpId="0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42" grpId="0" animBg="1"/>
      <p:bldP spid="5144" grpId="0" animBg="1"/>
      <p:bldP spid="5154" grpId="0"/>
      <p:bldP spid="5154" grpId="1"/>
      <p:bldP spid="5155" grpId="0"/>
      <p:bldP spid="5155" grpId="1"/>
      <p:bldP spid="5156" grpId="0"/>
      <p:bldP spid="5156" grpId="1"/>
      <p:bldP spid="5157" grpId="0"/>
      <p:bldP spid="5157" grpId="1"/>
      <p:bldP spid="5158" grpId="0" build="allAtOnce"/>
      <p:bldP spid="5159" grpId="0"/>
      <p:bldP spid="5159" grpId="1"/>
      <p:bldP spid="5160" grpId="0" animBg="1"/>
      <p:bldP spid="5161" grpId="0" animBg="1"/>
      <p:bldP spid="5162" grpId="0"/>
      <p:bldP spid="5162" grpId="1"/>
      <p:bldP spid="5162" grpId="2"/>
      <p:bldP spid="5162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Задача 1</a:t>
            </a:r>
            <a:r>
              <a:rPr lang="ru-RU" i="1" dirty="0" smtClean="0"/>
              <a:t> (о скорости движения).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По прямой, на которой заданы начало отсчета, единица измерения (метр) и направление, движется некоторое тело (материальная точка).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Закон движения задан формулой </a:t>
            </a:r>
            <a:r>
              <a:rPr lang="ru-RU" i="1" dirty="0" err="1" smtClean="0"/>
              <a:t>s=s</a:t>
            </a:r>
            <a:r>
              <a:rPr lang="ru-RU" i="1" dirty="0" smtClean="0"/>
              <a:t> (</a:t>
            </a:r>
            <a:r>
              <a:rPr lang="ru-RU" i="1" dirty="0" err="1" smtClean="0"/>
              <a:t>t</a:t>
            </a:r>
            <a:r>
              <a:rPr lang="ru-RU" i="1" dirty="0" smtClean="0"/>
              <a:t>), где </a:t>
            </a:r>
            <a:r>
              <a:rPr lang="ru-RU" i="1" dirty="0" err="1" smtClean="0"/>
              <a:t>t</a:t>
            </a:r>
            <a:r>
              <a:rPr lang="ru-RU" i="1" dirty="0" smtClean="0"/>
              <a:t> — время (в секундах), </a:t>
            </a:r>
            <a:r>
              <a:rPr lang="ru-RU" i="1" dirty="0" err="1" smtClean="0"/>
              <a:t>s</a:t>
            </a:r>
            <a:r>
              <a:rPr lang="ru-RU" i="1" dirty="0" smtClean="0"/>
              <a:t> (</a:t>
            </a:r>
            <a:r>
              <a:rPr lang="ru-RU" i="1" dirty="0" err="1" smtClean="0"/>
              <a:t>t</a:t>
            </a:r>
            <a:r>
              <a:rPr lang="ru-RU" i="1" dirty="0" smtClean="0"/>
              <a:t>) — положение тела на прямой (координата движущейся материальной точки) в момент времени </a:t>
            </a:r>
            <a:r>
              <a:rPr lang="ru-RU" i="1" dirty="0" err="1" smtClean="0"/>
              <a:t>t</a:t>
            </a:r>
            <a:r>
              <a:rPr lang="ru-RU" i="1" dirty="0" smtClean="0"/>
              <a:t> по отношению к началу отсчета (в метрах).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 Найти скорость движения тела в момент времени </a:t>
            </a:r>
            <a:r>
              <a:rPr lang="ru-RU" i="1" dirty="0" err="1" smtClean="0"/>
              <a:t>t</a:t>
            </a:r>
            <a:r>
              <a:rPr lang="ru-RU" i="1" dirty="0" smtClean="0"/>
              <a:t> (в м/с).</a:t>
            </a:r>
            <a:br>
              <a:rPr lang="ru-RU" i="1" dirty="0" smtClean="0"/>
            </a:b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285875" y="6072188"/>
            <a:ext cx="542925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2286000" y="6000750"/>
          <a:ext cx="214313" cy="214313"/>
        </p:xfrm>
        <a:graphic>
          <a:graphicData uri="http://schemas.openxmlformats.org/presentationml/2006/ole">
            <p:oleObj spid="_x0000_s3073" name="Формула" r:id="rId3" imgW="1141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5572125"/>
          </a:xfrm>
          <a:solidFill>
            <a:schemeClr val="bg1">
              <a:lumMod val="85000"/>
            </a:schemeClr>
          </a:solidFill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Предположим, что в момент времени </a:t>
            </a:r>
            <a:r>
              <a:rPr lang="ru-RU" i="1" dirty="0" err="1" smtClean="0"/>
              <a:t>t</a:t>
            </a:r>
            <a:r>
              <a:rPr lang="ru-RU" i="1" dirty="0" smtClean="0"/>
              <a:t> тело находилось в точке М</a:t>
            </a:r>
            <a:r>
              <a:rPr lang="en-US" i="1" dirty="0" smtClean="0"/>
              <a:t> </a:t>
            </a: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пройдя путь от начала движения ОМ = </a:t>
            </a:r>
            <a:r>
              <a:rPr lang="ru-RU" i="1" dirty="0" err="1" smtClean="0"/>
              <a:t>s</a:t>
            </a:r>
            <a:r>
              <a:rPr lang="ru-RU" i="1" dirty="0" smtClean="0"/>
              <a:t>{</a:t>
            </a:r>
            <a:r>
              <a:rPr lang="ru-RU" i="1" dirty="0" err="1" smtClean="0"/>
              <a:t>t</a:t>
            </a:r>
            <a:r>
              <a:rPr lang="ru-RU" i="1" dirty="0" smtClean="0"/>
              <a:t>). Дадим аргументу </a:t>
            </a:r>
            <a:r>
              <a:rPr lang="ru-RU" i="1" dirty="0" err="1" smtClean="0"/>
              <a:t>t</a:t>
            </a:r>
            <a:r>
              <a:rPr lang="ru-RU" i="1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приращение ∆</a:t>
            </a:r>
            <a:r>
              <a:rPr lang="en-US" i="1" dirty="0" smtClean="0"/>
              <a:t>t </a:t>
            </a:r>
            <a:r>
              <a:rPr lang="ru-RU" i="1" dirty="0" smtClean="0"/>
              <a:t>и рассмотрим момент времени</a:t>
            </a:r>
            <a:r>
              <a:rPr lang="en-US" i="1" dirty="0" smtClean="0"/>
              <a:t> t+∆t</a:t>
            </a:r>
            <a:r>
              <a:rPr lang="ru-RU" i="1" dirty="0" smtClean="0"/>
              <a:t> Координата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материальной точки стала другой, тело в этот момент будет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находиться в точке</a:t>
            </a:r>
            <a:r>
              <a:rPr lang="en-US" i="1" dirty="0" smtClean="0"/>
              <a:t> P</a:t>
            </a:r>
            <a:r>
              <a:rPr lang="ru-RU" i="1" dirty="0" smtClean="0"/>
              <a:t> </a:t>
            </a:r>
            <a:r>
              <a:rPr lang="en-US" i="1" dirty="0" smtClean="0"/>
              <a:t>: OP=s(t+∆t)</a:t>
            </a:r>
            <a:r>
              <a:rPr lang="ru-RU" i="1" dirty="0" smtClean="0"/>
              <a:t> Значит, за </a:t>
            </a:r>
            <a:r>
              <a:rPr lang="en-US" i="1" dirty="0" smtClean="0"/>
              <a:t> ∆t </a:t>
            </a:r>
            <a:r>
              <a:rPr lang="ru-RU" i="1" dirty="0" smtClean="0"/>
              <a:t>секунд тело переместилось из точки М в точку Р, т.е. прошло путь МР. Имеем: 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MP=OP-OM=s(t+∆t)-s(t)=∆s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Полученную разность  называют, как вам стало известно из предыдущего урока,  приращением функции.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Путь </a:t>
            </a:r>
            <a:r>
              <a:rPr lang="en-US" i="1" dirty="0" smtClean="0"/>
              <a:t>∆s </a:t>
            </a:r>
            <a:r>
              <a:rPr lang="ru-RU" i="1" dirty="0" smtClean="0"/>
              <a:t>тело прошло за </a:t>
            </a:r>
            <a:r>
              <a:rPr lang="en-US" i="1" dirty="0" smtClean="0"/>
              <a:t>∆t</a:t>
            </a:r>
            <a:r>
              <a:rPr lang="ru-RU" i="1" dirty="0" smtClean="0"/>
              <a:t> секунд.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Нетрудно найти среднюю скорость</a:t>
            </a:r>
            <a:r>
              <a:rPr lang="en-US" i="1" dirty="0" smtClean="0"/>
              <a:t>       </a:t>
            </a:r>
            <a:r>
              <a:rPr lang="ru-RU" i="1" dirty="0" smtClean="0"/>
              <a:t>  движения тела за промежуток времени [</a:t>
            </a:r>
            <a:r>
              <a:rPr lang="en-US" i="1" dirty="0" err="1" smtClean="0"/>
              <a:t>t;t</a:t>
            </a:r>
            <a:r>
              <a:rPr lang="en-US" i="1" dirty="0" smtClean="0"/>
              <a:t>+∆t] :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                                                               =</a:t>
            </a:r>
            <a:endParaRPr lang="en-US" i="1" dirty="0"/>
          </a:p>
          <a:p>
            <a:pPr fontAlgn="auto">
              <a:spcAft>
                <a:spcPts val="0"/>
              </a:spcAft>
              <a:buNone/>
              <a:defRPr/>
            </a:pP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А что такое скорость </a:t>
            </a:r>
            <a:r>
              <a:rPr lang="ru-RU" i="1" dirty="0" err="1" smtClean="0"/>
              <a:t>v</a:t>
            </a:r>
            <a:r>
              <a:rPr lang="ru-RU" i="1" dirty="0" smtClean="0"/>
              <a:t> (</a:t>
            </a:r>
            <a:r>
              <a:rPr lang="ru-RU" i="1" dirty="0" err="1" smtClean="0"/>
              <a:t>t</a:t>
            </a:r>
            <a:r>
              <a:rPr lang="ru-RU" i="1" dirty="0" smtClean="0"/>
              <a:t>) в момент времени </a:t>
            </a:r>
            <a:r>
              <a:rPr lang="ru-RU" i="1" dirty="0" err="1" smtClean="0"/>
              <a:t>t</a:t>
            </a:r>
            <a:r>
              <a:rPr lang="ru-RU" i="1" dirty="0" smtClean="0"/>
              <a:t> (ее называют иногда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мгновенной скоростью)? Можно сказать так: это средняя скорость движения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за промежуток времени</a:t>
            </a:r>
            <a:r>
              <a:rPr lang="en-US" i="1" dirty="0" smtClean="0"/>
              <a:t> </a:t>
            </a:r>
            <a:r>
              <a:rPr lang="ru-RU" i="1" dirty="0" smtClean="0"/>
              <a:t>[</a:t>
            </a:r>
            <a:r>
              <a:rPr lang="en-US" i="1" dirty="0" err="1" smtClean="0"/>
              <a:t>t;t</a:t>
            </a:r>
            <a:r>
              <a:rPr lang="en-US" i="1" dirty="0" smtClean="0"/>
              <a:t>+∆t] </a:t>
            </a:r>
            <a:r>
              <a:rPr lang="ru-RU" i="1" dirty="0" smtClean="0"/>
              <a:t>при условии , что </a:t>
            </a:r>
            <a:r>
              <a:rPr lang="en-US" i="1" dirty="0" smtClean="0"/>
              <a:t>∆t</a:t>
            </a:r>
            <a:r>
              <a:rPr lang="ru-RU" i="1" dirty="0" smtClean="0"/>
              <a:t> выбирается все меньше и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меньше;  точнее: иными словами, при условии, что </a:t>
            </a:r>
            <a:r>
              <a:rPr lang="en-US" i="1" dirty="0" smtClean="0"/>
              <a:t>∆t→</a:t>
            </a:r>
            <a:r>
              <a:rPr lang="ru-RU" i="1" dirty="0" smtClean="0"/>
              <a:t>0.Это значит , что</a:t>
            </a:r>
            <a:br>
              <a:rPr lang="ru-RU" i="1" dirty="0" smtClean="0"/>
            </a:b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Подводя итог решению задачи 1, получаем: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graphicFrame>
        <p:nvGraphicFramePr>
          <p:cNvPr id="2050" name="Содержимое 6"/>
          <p:cNvGraphicFramePr>
            <a:graphicFrameLocks noChangeAspect="1"/>
          </p:cNvGraphicFramePr>
          <p:nvPr/>
        </p:nvGraphicFramePr>
        <p:xfrm>
          <a:off x="3643306" y="3357562"/>
          <a:ext cx="360362" cy="428625"/>
        </p:xfrm>
        <a:graphic>
          <a:graphicData uri="http://schemas.openxmlformats.org/presentationml/2006/ole">
            <p:oleObj spid="_x0000_s2050" name="Формула" r:id="rId3" imgW="203040" imgH="2412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428992" y="3571876"/>
          <a:ext cx="428625" cy="738188"/>
        </p:xfrm>
        <a:graphic>
          <a:graphicData uri="http://schemas.openxmlformats.org/presentationml/2006/ole">
            <p:oleObj spid="_x0000_s2051" name="Формула" r:id="rId4" imgW="228600" imgH="393480" progId="Equation.3">
              <p:embed/>
            </p:oleObj>
          </a:graphicData>
        </a:graphic>
      </p:graphicFrame>
      <p:pic>
        <p:nvPicPr>
          <p:cNvPr id="6" name="Содержимое 4" descr="Alga728.jpg"/>
          <p:cNvPicPr>
            <a:picLocks noGrp="1" noChangeAspect="1"/>
          </p:cNvPicPr>
          <p:nvPr>
            <p:ph sz="half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1000125" y="142875"/>
            <a:ext cx="3348038" cy="1143000"/>
          </a:xfrm>
        </p:spPr>
      </p:pic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214546" y="5929330"/>
          <a:ext cx="1319212" cy="544512"/>
        </p:xfrm>
        <a:graphic>
          <a:graphicData uri="http://schemas.openxmlformats.org/presentationml/2006/ole">
            <p:oleObj spid="_x0000_s2053" name="Формула" r:id="rId6" imgW="799920" imgH="33012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5143500" y="6072188"/>
          <a:ext cx="1344613" cy="785812"/>
        </p:xfrm>
        <a:graphic>
          <a:graphicData uri="http://schemas.openxmlformats.org/presentationml/2006/ole">
            <p:oleObj spid="_x0000_s2054" name="Формула" r:id="rId7" imgW="825480" imgH="48240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928926" y="3714752"/>
          <a:ext cx="360362" cy="428625"/>
        </p:xfrm>
        <a:graphic>
          <a:graphicData uri="http://schemas.openxmlformats.org/presentationml/2006/ole">
            <p:oleObj spid="_x0000_s2056" name="Формула" r:id="rId8" imgW="2030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EFE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484313"/>
            <a:ext cx="8229600" cy="777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>
                <a:solidFill>
                  <a:srgbClr val="6600FF"/>
                </a:solidFill>
              </a:rPr>
              <a:t>Прямая, проходящая через точку М</a:t>
            </a:r>
            <a:r>
              <a:rPr lang="ru-RU" sz="1600" b="1" i="1">
                <a:solidFill>
                  <a:srgbClr val="6600FF"/>
                </a:solidFill>
              </a:rPr>
              <a:t>0 </a:t>
            </a:r>
            <a:r>
              <a:rPr lang="ru-RU" sz="2000" b="1" i="1">
                <a:solidFill>
                  <a:srgbClr val="6600FF"/>
                </a:solidFill>
              </a:rPr>
              <a:t>(х</a:t>
            </a:r>
            <a:r>
              <a:rPr lang="ru-RU" sz="1400" b="1" i="1">
                <a:solidFill>
                  <a:srgbClr val="6600FF"/>
                </a:solidFill>
              </a:rPr>
              <a:t>0; </a:t>
            </a:r>
            <a:r>
              <a:rPr lang="en-US" sz="2000" b="1" i="1">
                <a:solidFill>
                  <a:srgbClr val="6600FF"/>
                </a:solidFill>
              </a:rPr>
              <a:t>f(</a:t>
            </a:r>
            <a:r>
              <a:rPr lang="ru-RU" sz="2000" b="1" i="1">
                <a:solidFill>
                  <a:srgbClr val="6600FF"/>
                </a:solidFill>
              </a:rPr>
              <a:t>х</a:t>
            </a:r>
            <a:r>
              <a:rPr lang="ru-RU" sz="1400" b="1" i="1">
                <a:solidFill>
                  <a:srgbClr val="6600FF"/>
                </a:solidFill>
              </a:rPr>
              <a:t>0</a:t>
            </a:r>
            <a:r>
              <a:rPr lang="en-US" sz="2000" b="1" i="1">
                <a:solidFill>
                  <a:srgbClr val="6600FF"/>
                </a:solidFill>
              </a:rPr>
              <a:t>)</a:t>
            </a:r>
            <a:r>
              <a:rPr lang="ru-RU" sz="2000" b="1" i="1">
                <a:solidFill>
                  <a:srgbClr val="6600FF"/>
                </a:solidFill>
              </a:rPr>
              <a:t>), с отрезком</a:t>
            </a:r>
            <a:r>
              <a:rPr lang="ru-RU" sz="2000" b="1" i="1"/>
              <a:t> </a:t>
            </a:r>
            <a:r>
              <a:rPr lang="ru-RU" sz="2000" b="1" i="1">
                <a:solidFill>
                  <a:srgbClr val="6600FF"/>
                </a:solidFill>
              </a:rPr>
              <a:t>которой почти сливается график функции</a:t>
            </a:r>
            <a:r>
              <a:rPr lang="en-US" sz="2000" b="1" i="1">
                <a:solidFill>
                  <a:srgbClr val="6600FF"/>
                </a:solidFill>
              </a:rPr>
              <a:t> f</a:t>
            </a:r>
            <a:r>
              <a:rPr lang="ru-RU" sz="2000" b="1" i="1">
                <a:solidFill>
                  <a:srgbClr val="6600FF"/>
                </a:solidFill>
              </a:rPr>
              <a:t>(х),называют</a:t>
            </a:r>
            <a:r>
              <a:rPr lang="ru-RU" sz="2000" b="1" i="1"/>
              <a:t> </a:t>
            </a:r>
            <a:r>
              <a:rPr lang="ru-RU" sz="2000" b="1" i="1">
                <a:solidFill>
                  <a:srgbClr val="6600FF"/>
                </a:solidFill>
              </a:rPr>
              <a:t>касательной к графику в точке х</a:t>
            </a:r>
            <a:r>
              <a:rPr lang="ru-RU" sz="1400" b="1" i="1">
                <a:solidFill>
                  <a:srgbClr val="6600FF"/>
                </a:solidFill>
              </a:rPr>
              <a:t>0</a:t>
            </a:r>
            <a:r>
              <a:rPr lang="ru-RU" sz="2000" b="1" i="1"/>
              <a:t> </a:t>
            </a:r>
            <a:br>
              <a:rPr lang="ru-RU" sz="2000" b="1" i="1"/>
            </a:br>
            <a:r>
              <a:rPr lang="ru-RU" sz="2000"/>
              <a:t> </a:t>
            </a:r>
            <a:r>
              <a:rPr lang="ru-RU" sz="4000"/>
              <a:t> </a:t>
            </a:r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33600"/>
            <a:ext cx="8075613" cy="442595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	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958850" y="5521325"/>
            <a:ext cx="5691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 rot="-1227133">
            <a:off x="2555875" y="3141663"/>
            <a:ext cx="3455988" cy="1439862"/>
          </a:xfrm>
          <a:custGeom>
            <a:avLst/>
            <a:gdLst>
              <a:gd name="T0" fmla="*/ 0 w 2586"/>
              <a:gd name="T1" fmla="*/ 1044 h 1354"/>
              <a:gd name="T2" fmla="*/ 1134 w 2586"/>
              <a:gd name="T3" fmla="*/ 1180 h 1354"/>
              <a:gd name="T4" fmla="*/ 2586 w 2586"/>
              <a:gd name="T5" fmla="*/ 0 h 1354"/>
              <a:gd name="T6" fmla="*/ 0 60000 65536"/>
              <a:gd name="T7" fmla="*/ 0 60000 65536"/>
              <a:gd name="T8" fmla="*/ 0 60000 65536"/>
              <a:gd name="T9" fmla="*/ 0 w 2586"/>
              <a:gd name="T10" fmla="*/ 0 h 1354"/>
              <a:gd name="T11" fmla="*/ 2586 w 2586"/>
              <a:gd name="T12" fmla="*/ 1354 h 13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86" h="1354">
                <a:moveTo>
                  <a:pt x="0" y="1044"/>
                </a:moveTo>
                <a:cubicBezTo>
                  <a:pt x="351" y="1199"/>
                  <a:pt x="703" y="1354"/>
                  <a:pt x="1134" y="1180"/>
                </a:cubicBezTo>
                <a:cubicBezTo>
                  <a:pt x="1565" y="1006"/>
                  <a:pt x="2075" y="503"/>
                  <a:pt x="2586" y="0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767138" y="4729163"/>
            <a:ext cx="1587" cy="796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3046413" y="47291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554413" y="5519738"/>
            <a:ext cx="1441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alibri" pitchFamily="34" charset="0"/>
              </a:rPr>
              <a:t>x</a:t>
            </a:r>
            <a:r>
              <a:rPr lang="en-US" sz="1000" b="1" i="1">
                <a:latin typeface="Calibri" pitchFamily="34" charset="0"/>
              </a:rPr>
              <a:t>0</a:t>
            </a:r>
            <a:endParaRPr lang="ru-RU" sz="2000" b="1" i="1">
              <a:latin typeface="Calibri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54250" y="4513263"/>
            <a:ext cx="647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alibri" pitchFamily="34" charset="0"/>
              </a:rPr>
              <a:t>f(x</a:t>
            </a:r>
            <a:r>
              <a:rPr lang="en-US" sz="1400" b="1" i="1">
                <a:latin typeface="Calibri" pitchFamily="34" charset="0"/>
              </a:rPr>
              <a:t>0</a:t>
            </a:r>
            <a:r>
              <a:rPr lang="en-US" b="1" i="1">
                <a:latin typeface="Calibri" pitchFamily="34" charset="0"/>
              </a:rPr>
              <a:t>)</a:t>
            </a:r>
            <a:endParaRPr lang="ru-RU" b="1" i="1">
              <a:latin typeface="Calibri" pitchFamily="34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406775" y="42973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Lucida Sans Unicode" pitchFamily="34" charset="0"/>
              </a:rPr>
              <a:t>M</a:t>
            </a:r>
            <a:r>
              <a:rPr lang="en-US" sz="1200" b="1" i="1">
                <a:latin typeface="Lucida Sans Unicode" pitchFamily="34" charset="0"/>
              </a:rPr>
              <a:t>0</a:t>
            </a:r>
            <a:endParaRPr lang="ru-RU" sz="1200" b="1" i="1">
              <a:latin typeface="Lucida Sans Unicode" pitchFamily="34" charset="0"/>
            </a:endParaRP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H="1" flipV="1">
            <a:off x="3046413" y="2640013"/>
            <a:ext cx="3175" cy="340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1101725" y="3648075"/>
            <a:ext cx="6194425" cy="187325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791325" y="5376863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Calibri" pitchFamily="34" charset="0"/>
              </a:rPr>
              <a:t>X</a:t>
            </a:r>
            <a:endParaRPr lang="ru-RU" sz="2000" b="1" i="1">
              <a:latin typeface="Calibri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614613" y="2497138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Calibri" pitchFamily="34" charset="0"/>
              </a:rPr>
              <a:t>y</a:t>
            </a:r>
            <a:endParaRPr lang="ru-RU" sz="2000" b="1" i="1">
              <a:latin typeface="Calibri" pitchFamily="34" charset="0"/>
            </a:endParaRPr>
          </a:p>
        </p:txBody>
      </p:sp>
      <p:graphicFrame>
        <p:nvGraphicFramePr>
          <p:cNvPr id="3088" name="Object 2"/>
          <p:cNvGraphicFramePr>
            <a:graphicFrameLocks noChangeAspect="1"/>
          </p:cNvGraphicFramePr>
          <p:nvPr/>
        </p:nvGraphicFramePr>
        <p:xfrm>
          <a:off x="6070600" y="2424113"/>
          <a:ext cx="719138" cy="433387"/>
        </p:xfrm>
        <a:graphic>
          <a:graphicData uri="http://schemas.openxmlformats.org/presentationml/2006/ole">
            <p:oleObj spid="_x0000_s20482" name="Формула" r:id="rId3" imgW="330120" imgH="215640" progId="Equation.3">
              <p:embed/>
            </p:oleObj>
          </a:graphicData>
        </a:graphic>
      </p:graphicFrame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23850" y="404813"/>
            <a:ext cx="83915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latin typeface="Calibri" pitchFamily="34" charset="0"/>
              </a:rPr>
              <a:t> </a:t>
            </a:r>
            <a:r>
              <a:rPr lang="ru-RU" sz="3200" b="1" i="1" dirty="0" smtClean="0">
                <a:latin typeface="Calibri" pitchFamily="34" charset="0"/>
              </a:rPr>
              <a:t>Задача 2 </a:t>
            </a:r>
            <a:r>
              <a:rPr lang="ru-RU" sz="3200" i="1" dirty="0" smtClean="0">
                <a:latin typeface="Calibri" pitchFamily="34" charset="0"/>
              </a:rPr>
              <a:t>(о касательной к графику функции) </a:t>
            </a:r>
            <a:endParaRPr lang="ru-RU" sz="3200" i="1" dirty="0">
              <a:latin typeface="Calibri" pitchFamily="34" charset="0"/>
            </a:endParaRPr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auto">
          <a:xfrm>
            <a:off x="3767138" y="4656138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759075" y="5448300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7" grpId="0" animBg="1"/>
      <p:bldP spid="3078" grpId="0" animBg="1"/>
      <p:bldP spid="3079" grpId="0" animBg="1"/>
      <p:bldP spid="3080" grpId="0" animBg="1"/>
      <p:bldP spid="3084" grpId="0" animBg="1"/>
      <p:bldP spid="3085" grpId="0" animBg="1"/>
      <p:bldP spid="3087" grpId="0"/>
      <p:bldP spid="30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EFE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4048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/>
              <a:t>Задача: Определить положение касательной</a:t>
            </a:r>
            <a:r>
              <a:rPr lang="en-US" sz="2400"/>
              <a:t> (tg</a:t>
            </a:r>
            <a:r>
              <a:rPr lang="el-GR" sz="2400">
                <a:cs typeface="Arial" pitchFamily="34" charset="0"/>
              </a:rPr>
              <a:t>φ</a:t>
            </a:r>
            <a:r>
              <a:rPr lang="en-US" sz="2400"/>
              <a:t>)</a:t>
            </a:r>
            <a:endParaRPr lang="ru-RU" sz="2400"/>
          </a:p>
        </p:txBody>
      </p:sp>
      <p:graphicFrame>
        <p:nvGraphicFramePr>
          <p:cNvPr id="410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859338" y="404813"/>
          <a:ext cx="1270000" cy="427037"/>
        </p:xfrm>
        <a:graphic>
          <a:graphicData uri="http://schemas.openxmlformats.org/presentationml/2006/ole">
            <p:oleObj spid="_x0000_s21506" name="Формула" r:id="rId3" imgW="571320" imgH="215640" progId="Equation.3">
              <p:embed/>
            </p:oleObj>
          </a:graphicData>
        </a:graphic>
      </p:graphicFrame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4464050"/>
            <a:ext cx="7956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812088" y="417671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х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2339975" y="765175"/>
            <a:ext cx="0" cy="391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411413" y="620713"/>
            <a:ext cx="287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у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979613" y="44640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0</a:t>
            </a:r>
          </a:p>
        </p:txBody>
      </p:sp>
      <p:sp>
        <p:nvSpPr>
          <p:cNvPr id="4106" name="Freeform 10"/>
          <p:cNvSpPr>
            <a:spLocks/>
          </p:cNvSpPr>
          <p:nvPr/>
        </p:nvSpPr>
        <p:spPr bwMode="auto">
          <a:xfrm>
            <a:off x="1908175" y="765175"/>
            <a:ext cx="4392613" cy="3195638"/>
          </a:xfrm>
          <a:custGeom>
            <a:avLst/>
            <a:gdLst>
              <a:gd name="T0" fmla="*/ 0 w 2813"/>
              <a:gd name="T1" fmla="*/ 1633 h 2087"/>
              <a:gd name="T2" fmla="*/ 1225 w 2813"/>
              <a:gd name="T3" fmla="*/ 1815 h 2087"/>
              <a:gd name="T4" fmla="*/ 2813 w 2813"/>
              <a:gd name="T5" fmla="*/ 0 h 2087"/>
              <a:gd name="T6" fmla="*/ 0 60000 65536"/>
              <a:gd name="T7" fmla="*/ 0 60000 65536"/>
              <a:gd name="T8" fmla="*/ 0 60000 65536"/>
              <a:gd name="T9" fmla="*/ 0 w 2813"/>
              <a:gd name="T10" fmla="*/ 0 h 2087"/>
              <a:gd name="T11" fmla="*/ 2813 w 2813"/>
              <a:gd name="T12" fmla="*/ 2087 h 20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3" h="2087">
                <a:moveTo>
                  <a:pt x="0" y="1633"/>
                </a:moveTo>
                <a:cubicBezTo>
                  <a:pt x="378" y="1860"/>
                  <a:pt x="756" y="2087"/>
                  <a:pt x="1225" y="1815"/>
                </a:cubicBezTo>
                <a:cubicBezTo>
                  <a:pt x="1694" y="1543"/>
                  <a:pt x="2253" y="771"/>
                  <a:pt x="2813" y="0"/>
                </a:cubicBezTo>
              </a:path>
            </a:pathLst>
          </a:custGeom>
          <a:noFill/>
          <a:ln w="38100">
            <a:solidFill>
              <a:srgbClr val="EE50D7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3132138" y="3671888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916238" y="3384550"/>
            <a:ext cx="503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М</a:t>
            </a:r>
            <a:r>
              <a:rPr lang="ru-RU" sz="1000" b="1" i="1">
                <a:latin typeface="Calibri" pitchFamily="34" charset="0"/>
              </a:rPr>
              <a:t>0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3132138" y="367188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987675" y="439261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х</a:t>
            </a:r>
            <a:r>
              <a:rPr lang="ru-RU" sz="1000" b="1" i="1">
                <a:latin typeface="Calibri" pitchFamily="34" charset="0"/>
              </a:rPr>
              <a:t>0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2339975" y="37163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835150" y="3527425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Calibri" pitchFamily="34" charset="0"/>
              </a:rPr>
              <a:t>f(x</a:t>
            </a:r>
            <a:r>
              <a:rPr lang="en-US" sz="1000" b="1" i="1">
                <a:latin typeface="Calibri" pitchFamily="34" charset="0"/>
              </a:rPr>
              <a:t>0</a:t>
            </a:r>
            <a:r>
              <a:rPr lang="en-US" sz="1600" b="1" i="1">
                <a:latin typeface="Calibri" pitchFamily="34" charset="0"/>
              </a:rPr>
              <a:t>)</a:t>
            </a:r>
            <a:endParaRPr lang="ru-RU" sz="1600" b="1" i="1">
              <a:latin typeface="Calibri" pitchFamily="34" charset="0"/>
            </a:endParaRP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5940425" y="1152525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084888" y="10080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М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5940425" y="12239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795963" y="4537075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х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2268538" y="1152525"/>
            <a:ext cx="35988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827088" y="981075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Calibri" pitchFamily="34" charset="0"/>
              </a:rPr>
              <a:t>f(x)</a:t>
            </a:r>
            <a:endParaRPr lang="ru-RU" sz="1600" b="1" i="1">
              <a:latin typeface="Calibri" pitchFamily="34" charset="0"/>
            </a:endParaRPr>
          </a:p>
        </p:txBody>
      </p:sp>
      <p:sp>
        <p:nvSpPr>
          <p:cNvPr id="4119" name="AutoShape 23"/>
          <p:cNvSpPr>
            <a:spLocks/>
          </p:cNvSpPr>
          <p:nvPr/>
        </p:nvSpPr>
        <p:spPr bwMode="auto">
          <a:xfrm rot="-5400000">
            <a:off x="4464050" y="3276600"/>
            <a:ext cx="215900" cy="2736850"/>
          </a:xfrm>
          <a:prstGeom prst="leftBrace">
            <a:avLst>
              <a:gd name="adj1" fmla="val 1056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940425" y="4537075"/>
            <a:ext cx="935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Calibri" pitchFamily="34" charset="0"/>
              </a:rPr>
              <a:t>=x</a:t>
            </a:r>
            <a:r>
              <a:rPr lang="en-US" sz="1000" b="1" i="1">
                <a:latin typeface="Calibri" pitchFamily="34" charset="0"/>
              </a:rPr>
              <a:t>0</a:t>
            </a:r>
            <a:r>
              <a:rPr lang="en-US" sz="1600" b="1" i="1">
                <a:latin typeface="Calibri" pitchFamily="34" charset="0"/>
              </a:rPr>
              <a:t>+</a:t>
            </a:r>
            <a:r>
              <a:rPr lang="en-US" sz="1600" b="1" i="1">
                <a:latin typeface="Calibri" pitchFamily="34" charset="0"/>
                <a:cs typeface="Arial" charset="0"/>
              </a:rPr>
              <a:t>∆x</a:t>
            </a:r>
            <a:endParaRPr lang="en-US" sz="1000" b="1" i="1">
              <a:latin typeface="Calibri" pitchFamily="34" charset="0"/>
              <a:cs typeface="Arial" charset="0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643438" y="4679950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  <a:cs typeface="Arial" charset="0"/>
              </a:rPr>
              <a:t>∆</a:t>
            </a:r>
            <a:r>
              <a:rPr lang="en-US" sz="1600" b="1" i="1">
                <a:latin typeface="Calibri" pitchFamily="34" charset="0"/>
                <a:cs typeface="Arial" charset="0"/>
              </a:rPr>
              <a:t>x</a:t>
            </a:r>
            <a:endParaRPr lang="ru-RU" sz="1600" b="1" i="1">
              <a:latin typeface="Calibri" pitchFamily="34" charset="0"/>
              <a:cs typeface="Arial" charset="0"/>
            </a:endParaRPr>
          </a:p>
        </p:txBody>
      </p:sp>
      <p:sp>
        <p:nvSpPr>
          <p:cNvPr id="4122" name="AutoShape 26"/>
          <p:cNvSpPr>
            <a:spLocks/>
          </p:cNvSpPr>
          <p:nvPr/>
        </p:nvSpPr>
        <p:spPr bwMode="auto">
          <a:xfrm>
            <a:off x="2051050" y="1152525"/>
            <a:ext cx="217488" cy="2519363"/>
          </a:xfrm>
          <a:prstGeom prst="leftBrace">
            <a:avLst>
              <a:gd name="adj1" fmla="val 965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619250" y="2232025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  <a:cs typeface="Arial" charset="0"/>
              </a:rPr>
              <a:t>∆</a:t>
            </a:r>
            <a:r>
              <a:rPr lang="en-US" sz="1600" b="1" i="1">
                <a:latin typeface="Calibri" pitchFamily="34" charset="0"/>
                <a:cs typeface="Arial" charset="0"/>
              </a:rPr>
              <a:t>f</a:t>
            </a:r>
            <a:endParaRPr lang="ru-RU" sz="1600" b="1" i="1">
              <a:latin typeface="Calibri" pitchFamily="34" charset="0"/>
              <a:cs typeface="Arial" charset="0"/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1187450" y="981075"/>
            <a:ext cx="151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Calibri" pitchFamily="34" charset="0"/>
              </a:rPr>
              <a:t>=f(x</a:t>
            </a:r>
            <a:r>
              <a:rPr lang="en-US" sz="1000" b="1" i="1">
                <a:latin typeface="Calibri" pitchFamily="34" charset="0"/>
              </a:rPr>
              <a:t>0</a:t>
            </a:r>
            <a:r>
              <a:rPr lang="en-US" sz="1600" b="1" i="1">
                <a:latin typeface="Calibri" pitchFamily="34" charset="0"/>
              </a:rPr>
              <a:t>+∆x)</a:t>
            </a:r>
            <a:endParaRPr lang="en-US" sz="1600" b="1" i="1">
              <a:latin typeface="Calibri" pitchFamily="34" charset="0"/>
              <a:cs typeface="Arial" charset="0"/>
            </a:endParaRPr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>
            <a:off x="2071688" y="714375"/>
            <a:ext cx="4392612" cy="38877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6" name="Arc 30"/>
          <p:cNvSpPr>
            <a:spLocks/>
          </p:cNvSpPr>
          <p:nvPr/>
        </p:nvSpPr>
        <p:spPr bwMode="auto">
          <a:xfrm>
            <a:off x="2484438" y="4248150"/>
            <a:ext cx="71437" cy="215900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215900 h 21600"/>
              <a:gd name="T4" fmla="*/ 0 w 21600"/>
              <a:gd name="T5" fmla="*/ 2159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EA16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2484438" y="4103688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  <a:sym typeface="Symbol" pitchFamily="18" charset="2"/>
              </a:rPr>
              <a:t></a:t>
            </a:r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 flipH="1">
            <a:off x="0" y="2924175"/>
            <a:ext cx="7308850" cy="1512888"/>
          </a:xfrm>
          <a:prstGeom prst="line">
            <a:avLst/>
          </a:prstGeom>
          <a:noFill/>
          <a:ln w="38100">
            <a:solidFill>
              <a:srgbClr val="99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9" name="Arc 33"/>
          <p:cNvSpPr>
            <a:spLocks/>
          </p:cNvSpPr>
          <p:nvPr/>
        </p:nvSpPr>
        <p:spPr bwMode="auto">
          <a:xfrm>
            <a:off x="755650" y="4319588"/>
            <a:ext cx="71438" cy="144462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144462 h 21600"/>
              <a:gd name="T4" fmla="*/ 0 w 21600"/>
              <a:gd name="T5" fmla="*/ 1444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EE50D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900113" y="4176713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 i="1">
                <a:latin typeface="Calibri" pitchFamily="34" charset="0"/>
                <a:cs typeface="Arial" charset="0"/>
              </a:rPr>
              <a:t>φ</a:t>
            </a:r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5364163" y="1944688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 flipH="1">
            <a:off x="2124075" y="1196975"/>
            <a:ext cx="4321175" cy="3240088"/>
          </a:xfrm>
          <a:prstGeom prst="lin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4932363" y="2519363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 flipH="1">
            <a:off x="1763713" y="1584325"/>
            <a:ext cx="4824412" cy="287972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4284663" y="316865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 flipH="1">
            <a:off x="1331913" y="2303463"/>
            <a:ext cx="5040312" cy="2160587"/>
          </a:xfrm>
          <a:prstGeom prst="line">
            <a:avLst/>
          </a:prstGeom>
          <a:noFill/>
          <a:ln w="9525">
            <a:solidFill>
              <a:srgbClr val="66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843213" y="6308725"/>
          <a:ext cx="114300" cy="215900"/>
        </p:xfrm>
        <a:graphic>
          <a:graphicData uri="http://schemas.openxmlformats.org/presentationml/2006/ole">
            <p:oleObj spid="_x0000_s21507" name="Формула" r:id="rId4" imgW="114120" imgH="215640" progId="Equation.3">
              <p:embed/>
            </p:oleObj>
          </a:graphicData>
        </a:graphic>
      </p:graphicFrame>
      <p:sp>
        <p:nvSpPr>
          <p:cNvPr id="4138" name="AutoShape 42"/>
          <p:cNvSpPr>
            <a:spLocks noChangeArrowheads="1"/>
          </p:cNvSpPr>
          <p:nvPr/>
        </p:nvSpPr>
        <p:spPr bwMode="auto">
          <a:xfrm>
            <a:off x="4140200" y="5346700"/>
            <a:ext cx="5003800" cy="15113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39" name="AutoShape 43"/>
          <p:cNvSpPr>
            <a:spLocks noChangeArrowheads="1"/>
          </p:cNvSpPr>
          <p:nvPr/>
        </p:nvSpPr>
        <p:spPr bwMode="auto">
          <a:xfrm>
            <a:off x="250825" y="5346700"/>
            <a:ext cx="3816350" cy="1511300"/>
          </a:xfrm>
          <a:prstGeom prst="flowChartAlternateProcess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4140" name="Object 4"/>
          <p:cNvGraphicFramePr>
            <a:graphicFrameLocks noChangeAspect="1"/>
          </p:cNvGraphicFramePr>
          <p:nvPr/>
        </p:nvGraphicFramePr>
        <p:xfrm>
          <a:off x="5292725" y="5373688"/>
          <a:ext cx="1454150" cy="503237"/>
        </p:xfrm>
        <a:graphic>
          <a:graphicData uri="http://schemas.openxmlformats.org/presentationml/2006/ole">
            <p:oleObj spid="_x0000_s21508" name="Формула" r:id="rId5" imgW="660240" imgH="228600" progId="Equation.3">
              <p:embed/>
            </p:oleObj>
          </a:graphicData>
        </a:graphic>
      </p:graphicFrame>
      <p:graphicFrame>
        <p:nvGraphicFramePr>
          <p:cNvPr id="4141" name="Object 5"/>
          <p:cNvGraphicFramePr>
            <a:graphicFrameLocks noChangeAspect="1"/>
          </p:cNvGraphicFramePr>
          <p:nvPr/>
        </p:nvGraphicFramePr>
        <p:xfrm>
          <a:off x="5148263" y="5876925"/>
          <a:ext cx="936625" cy="338138"/>
        </p:xfrm>
        <a:graphic>
          <a:graphicData uri="http://schemas.openxmlformats.org/presentationml/2006/ole">
            <p:oleObj spid="_x0000_s21509" name="Формула" r:id="rId6" imgW="457200" imgH="164880" progId="Equation.3">
              <p:embed/>
            </p:oleObj>
          </a:graphicData>
        </a:graphic>
      </p:graphicFrame>
      <p:graphicFrame>
        <p:nvGraphicFramePr>
          <p:cNvPr id="4142" name="Object 6"/>
          <p:cNvGraphicFramePr>
            <a:graphicFrameLocks noChangeAspect="1"/>
          </p:cNvGraphicFramePr>
          <p:nvPr/>
        </p:nvGraphicFramePr>
        <p:xfrm>
          <a:off x="4071938" y="6189663"/>
          <a:ext cx="2232025" cy="668337"/>
        </p:xfrm>
        <a:graphic>
          <a:graphicData uri="http://schemas.openxmlformats.org/presentationml/2006/ole">
            <p:oleObj spid="_x0000_s21510" name="Формула" r:id="rId7" imgW="1218960" imgH="33012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843213" y="6308725"/>
          <a:ext cx="114300" cy="215900"/>
        </p:xfrm>
        <a:graphic>
          <a:graphicData uri="http://schemas.openxmlformats.org/presentationml/2006/ole">
            <p:oleObj spid="_x0000_s21511" name="Формула" r:id="rId8" imgW="114120" imgH="215640" progId="Equation.3">
              <p:embed/>
            </p:oleObj>
          </a:graphicData>
        </a:graphic>
      </p:graphicFrame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323850" y="5373688"/>
            <a:ext cx="3671888" cy="5492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hlink"/>
                </a:solidFill>
                <a:latin typeface="Calibri" pitchFamily="34" charset="0"/>
              </a:rPr>
              <a:t>Секущая</a:t>
            </a:r>
            <a:r>
              <a:rPr lang="ru-RU" sz="1200" b="1">
                <a:latin typeface="Calibri" pitchFamily="34" charset="0"/>
              </a:rPr>
              <a:t>, поворачиваясь вокруг точки </a:t>
            </a:r>
            <a:r>
              <a:rPr lang="ru-RU" sz="1200" b="1" i="1">
                <a:latin typeface="Calibri" pitchFamily="34" charset="0"/>
              </a:rPr>
              <a:t>М0, </a:t>
            </a:r>
            <a:endParaRPr lang="en-US" sz="1200" b="1" i="1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1200" b="1">
                <a:latin typeface="Calibri" pitchFamily="34" charset="0"/>
              </a:rPr>
              <a:t>приближается к положению </a:t>
            </a:r>
            <a:r>
              <a:rPr lang="ru-RU" sz="1200" b="1">
                <a:solidFill>
                  <a:srgbClr val="6600FF"/>
                </a:solidFill>
                <a:latin typeface="Calibri" pitchFamily="34" charset="0"/>
              </a:rPr>
              <a:t>касательной</a:t>
            </a:r>
            <a:r>
              <a:rPr lang="ru-RU" sz="1200">
                <a:solidFill>
                  <a:srgbClr val="6600FF"/>
                </a:solidFill>
                <a:latin typeface="Calibri" pitchFamily="34" charset="0"/>
              </a:rPr>
              <a:t> </a:t>
            </a:r>
            <a:endParaRPr lang="ru-RU" sz="1200" b="1" i="1">
              <a:solidFill>
                <a:srgbClr val="6600FF"/>
              </a:solidFill>
              <a:latin typeface="Calibri" pitchFamily="34" charset="0"/>
            </a:endParaRPr>
          </a:p>
        </p:txBody>
      </p:sp>
      <p:graphicFrame>
        <p:nvGraphicFramePr>
          <p:cNvPr id="4145" name="Object 8"/>
          <p:cNvGraphicFramePr>
            <a:graphicFrameLocks noChangeAspect="1"/>
          </p:cNvGraphicFramePr>
          <p:nvPr/>
        </p:nvGraphicFramePr>
        <p:xfrm>
          <a:off x="6948488" y="5445125"/>
          <a:ext cx="1008062" cy="361950"/>
        </p:xfrm>
        <a:graphic>
          <a:graphicData uri="http://schemas.openxmlformats.org/presentationml/2006/ole">
            <p:oleObj spid="_x0000_s21512" name="Формула" r:id="rId9" imgW="495000" imgH="177480" progId="Equation.3">
              <p:embed/>
            </p:oleObj>
          </a:graphicData>
        </a:graphic>
      </p:graphicFrame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250825" y="5949950"/>
            <a:ext cx="37449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>
                <a:latin typeface="Calibri" pitchFamily="34" charset="0"/>
              </a:rPr>
              <a:t>Предельным положением секущей МоМ,</a:t>
            </a:r>
          </a:p>
          <a:p>
            <a:r>
              <a:rPr lang="ru-RU" sz="1400" i="1">
                <a:latin typeface="Calibri" pitchFamily="34" charset="0"/>
              </a:rPr>
              <a:t>когда М неограниченно приближается к Мо, является касательная</a:t>
            </a:r>
          </a:p>
        </p:txBody>
      </p:sp>
      <p:graphicFrame>
        <p:nvGraphicFramePr>
          <p:cNvPr id="4147" name="Object 9"/>
          <p:cNvGraphicFramePr>
            <a:graphicFrameLocks noChangeAspect="1"/>
          </p:cNvGraphicFramePr>
          <p:nvPr>
            <p:ph sz="half" idx="1"/>
          </p:nvPr>
        </p:nvGraphicFramePr>
        <p:xfrm>
          <a:off x="6372225" y="5949950"/>
          <a:ext cx="2771775" cy="720725"/>
        </p:xfrm>
        <a:graphic>
          <a:graphicData uri="http://schemas.openxmlformats.org/presentationml/2006/ole">
            <p:oleObj spid="_x0000_s21513" name="Формула" r:id="rId10" imgW="1434960" imgH="393480" progId="Equation.3">
              <p:embed/>
            </p:oleObj>
          </a:graphicData>
        </a:graphic>
      </p:graphicFrame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6516688" y="692150"/>
            <a:ext cx="2627312" cy="1728788"/>
          </a:xfrm>
          <a:prstGeom prst="rect">
            <a:avLst/>
          </a:prstGeom>
          <a:solidFill>
            <a:srgbClr val="DFF9FD"/>
          </a:solidFill>
          <a:ln w="9525">
            <a:solidFill>
              <a:srgbClr val="DFF9F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49" name="Rectangle 53"/>
          <p:cNvSpPr>
            <a:spLocks noChangeArrowheads="1"/>
          </p:cNvSpPr>
          <p:nvPr/>
        </p:nvSpPr>
        <p:spPr bwMode="auto">
          <a:xfrm>
            <a:off x="6588125" y="620713"/>
            <a:ext cx="25558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Пусть дан график функции </a:t>
            </a:r>
            <a:r>
              <a:rPr lang="en-US" sz="1400" b="1" i="1">
                <a:latin typeface="Calibri" pitchFamily="34" charset="0"/>
              </a:rPr>
              <a:t>f(</a:t>
            </a:r>
            <a:r>
              <a:rPr lang="ru-RU" sz="1400" b="1" i="1">
                <a:latin typeface="Calibri" pitchFamily="34" charset="0"/>
              </a:rPr>
              <a:t>х</a:t>
            </a:r>
            <a:r>
              <a:rPr lang="en-US" sz="1400" b="1" i="1">
                <a:latin typeface="Calibri" pitchFamily="34" charset="0"/>
              </a:rPr>
              <a:t>)</a:t>
            </a:r>
            <a:r>
              <a:rPr lang="ru-RU" sz="1400" b="1" i="1">
                <a:latin typeface="Calibri" pitchFamily="34" charset="0"/>
              </a:rPr>
              <a:t> и касательная, проходящая через точку М</a:t>
            </a:r>
            <a:r>
              <a:rPr lang="ru-RU" sz="1000" b="1" i="1">
                <a:latin typeface="Calibri" pitchFamily="34" charset="0"/>
              </a:rPr>
              <a:t>0</a:t>
            </a:r>
            <a:r>
              <a:rPr lang="ru-RU" sz="1400" b="1" i="1">
                <a:latin typeface="Calibri" pitchFamily="34" charset="0"/>
              </a:rPr>
              <a:t> ,которая образует с положительным направлением оси ОХ угол </a:t>
            </a:r>
            <a:r>
              <a:rPr lang="el-GR" sz="1400" b="1" i="1">
                <a:latin typeface="Calibri" pitchFamily="34" charset="0"/>
                <a:cs typeface="Arial" charset="0"/>
              </a:rPr>
              <a:t>φ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6443663" y="908050"/>
            <a:ext cx="24844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Отметим точку М, координаты которой рассмотрим как приращение координат точки М</a:t>
            </a:r>
            <a:r>
              <a:rPr lang="ru-RU" sz="900" b="1" i="1">
                <a:latin typeface="Calibri" pitchFamily="34" charset="0"/>
              </a:rPr>
              <a:t>0</a:t>
            </a:r>
            <a:endParaRPr lang="ru-RU" sz="1400" b="1" i="1">
              <a:latin typeface="Calibri" pitchFamily="34" charset="0"/>
            </a:endParaRP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6659563" y="1052513"/>
            <a:ext cx="212407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Через точки М и М</a:t>
            </a:r>
            <a:r>
              <a:rPr lang="ru-RU" sz="900" b="1" i="1">
                <a:latin typeface="Calibri" pitchFamily="34" charset="0"/>
              </a:rPr>
              <a:t>0</a:t>
            </a:r>
            <a:r>
              <a:rPr lang="ru-RU" sz="1400" b="1" i="1">
                <a:latin typeface="Calibri" pitchFamily="34" charset="0"/>
              </a:rPr>
              <a:t> проведём секущую, которая образует с осью ОХ угол </a:t>
            </a:r>
            <a:r>
              <a:rPr lang="ru-RU" sz="1600" b="1" i="1">
                <a:latin typeface="Calibri" pitchFamily="34" charset="0"/>
                <a:sym typeface="Symbol" pitchFamily="18" charset="2"/>
              </a:rPr>
              <a:t></a:t>
            </a: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6588125" y="836613"/>
            <a:ext cx="25558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Будем перемещать точку М вдоль графика, приближая её к точке М</a:t>
            </a:r>
            <a:r>
              <a:rPr lang="ru-RU" sz="900" b="1" i="1">
                <a:latin typeface="Calibri" pitchFamily="34" charset="0"/>
              </a:rPr>
              <a:t>0.</a:t>
            </a:r>
            <a:r>
              <a:rPr lang="ru-RU" sz="1400" b="1" i="1">
                <a:latin typeface="Calibri" pitchFamily="34" charset="0"/>
              </a:rPr>
              <a:t>Соответственно будет меняться положение секущей ММ</a:t>
            </a:r>
            <a:r>
              <a:rPr lang="ru-RU" sz="900" b="1" i="1">
                <a:latin typeface="Calibri" pitchFamily="34" charset="0"/>
              </a:rPr>
              <a:t>0 </a:t>
            </a:r>
            <a:endParaRPr lang="ru-RU" sz="1400" b="1" i="1">
              <a:latin typeface="Calibri" pitchFamily="34" charset="0"/>
            </a:endParaRP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6623050" y="1557338"/>
            <a:ext cx="25209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При этом координата х точки М будет стремиться к х</a:t>
            </a:r>
            <a:r>
              <a:rPr lang="ru-RU" sz="900" b="1" i="1">
                <a:latin typeface="Calibri" pitchFamily="34" charset="0"/>
              </a:rPr>
              <a:t>0 </a:t>
            </a: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6480175" y="1196975"/>
            <a:ext cx="26638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К чему будет стремиться приращение аргумента?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6551613" y="1125538"/>
            <a:ext cx="25923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А</a:t>
            </a:r>
            <a:r>
              <a:rPr lang="ru-RU" sz="2000" b="1" i="1">
                <a:latin typeface="Times New Roman" pitchFamily="18" charset="0"/>
              </a:rPr>
              <a:t> </a:t>
            </a:r>
            <a:r>
              <a:rPr lang="ru-RU" sz="1400" b="1" i="1">
                <a:latin typeface="Calibri" pitchFamily="34" charset="0"/>
              </a:rPr>
              <a:t>к какому углу</a:t>
            </a:r>
            <a:r>
              <a:rPr lang="ru-RU" sz="2000" b="1" i="1">
                <a:latin typeface="Times New Roman" pitchFamily="18" charset="0"/>
              </a:rPr>
              <a:t>  </a:t>
            </a:r>
            <a:r>
              <a:rPr lang="ru-RU" sz="1400" b="1" i="1">
                <a:latin typeface="Calibri" pitchFamily="34" charset="0"/>
              </a:rPr>
              <a:t>будет стремиться  угол </a:t>
            </a:r>
            <a:r>
              <a:rPr lang="ru-RU" sz="1400" b="1" i="1">
                <a:latin typeface="Calibri" pitchFamily="34" charset="0"/>
                <a:sym typeface="Symbol" pitchFamily="18" charset="2"/>
              </a:rPr>
              <a:t> ?</a:t>
            </a:r>
            <a:endParaRPr lang="ru-RU" sz="2000" b="1" i="1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1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000"/>
                            </p:stCondLst>
                            <p:childTnLst>
                              <p:par>
                                <p:cTn id="2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6000"/>
                            </p:stCondLst>
                            <p:childTnLst>
                              <p:par>
                                <p:cTn id="2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1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7000"/>
                            </p:stCondLst>
                            <p:childTnLst>
                              <p:par>
                                <p:cTn id="2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2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20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2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20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20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7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2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2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20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20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0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00"/>
                            </p:stCondLst>
                            <p:childTnLst>
                              <p:par>
                                <p:cTn id="2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1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5" dur="2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3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099" grpId="1"/>
      <p:bldP spid="4101" grpId="0" animBg="1"/>
      <p:bldP spid="4102" grpId="0"/>
      <p:bldP spid="4103" grpId="0" animBg="1"/>
      <p:bldP spid="4104" grpId="0"/>
      <p:bldP spid="4105" grpId="0"/>
      <p:bldP spid="4106" grpId="0" animBg="1"/>
      <p:bldP spid="4107" grpId="0" animBg="1"/>
      <p:bldP spid="4108" grpId="0"/>
      <p:bldP spid="4109" grpId="0" animBg="1"/>
      <p:bldP spid="4110" grpId="0"/>
      <p:bldP spid="4111" grpId="0" animBg="1"/>
      <p:bldP spid="4112" grpId="0"/>
      <p:bldP spid="4113" grpId="0" animBg="1"/>
      <p:bldP spid="4114" grpId="0"/>
      <p:bldP spid="4115" grpId="0" animBg="1"/>
      <p:bldP spid="4116" grpId="0"/>
      <p:bldP spid="4117" grpId="0" animBg="1"/>
      <p:bldP spid="4118" grpId="0"/>
      <p:bldP spid="4119" grpId="0" animBg="1"/>
      <p:bldP spid="4120" grpId="0"/>
      <p:bldP spid="4121" grpId="0"/>
      <p:bldP spid="4122" grpId="0" animBg="1"/>
      <p:bldP spid="4123" grpId="0"/>
      <p:bldP spid="4124" grpId="0"/>
      <p:bldP spid="4124" grpId="1"/>
      <p:bldP spid="4125" grpId="0" animBg="1"/>
      <p:bldP spid="4126" grpId="0" animBg="1"/>
      <p:bldP spid="4127" grpId="0"/>
      <p:bldP spid="4128" grpId="0" animBg="1"/>
      <p:bldP spid="4129" grpId="0" animBg="1"/>
      <p:bldP spid="4130" grpId="0"/>
      <p:bldP spid="4131" grpId="0" animBg="1"/>
      <p:bldP spid="4132" grpId="0" animBg="1"/>
      <p:bldP spid="4133" grpId="0" animBg="1"/>
      <p:bldP spid="4134" grpId="0" animBg="1"/>
      <p:bldP spid="4135" grpId="0" animBg="1"/>
      <p:bldP spid="4136" grpId="0" animBg="1"/>
      <p:bldP spid="4138" grpId="0" animBg="1"/>
      <p:bldP spid="4139" grpId="0" animBg="1"/>
      <p:bldP spid="4144" grpId="0" animBg="1"/>
      <p:bldP spid="4146" grpId="0"/>
      <p:bldP spid="4149" grpId="0"/>
      <p:bldP spid="4149" grpId="1"/>
      <p:bldP spid="4150" grpId="0"/>
      <p:bldP spid="4150" grpId="1"/>
      <p:bldP spid="4151" grpId="0"/>
      <p:bldP spid="4151" grpId="1"/>
      <p:bldP spid="4152" grpId="0"/>
      <p:bldP spid="4152" grpId="1"/>
      <p:bldP spid="4153" grpId="0"/>
      <p:bldP spid="4153" grpId="1"/>
      <p:bldP spid="4154" grpId="0"/>
      <p:bldP spid="4154" grpId="1"/>
      <p:bldP spid="4155" grpId="0"/>
      <p:bldP spid="415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-26988"/>
            <a:ext cx="8540750" cy="752476"/>
          </a:xfrm>
          <a:solidFill>
            <a:srgbClr val="00B0F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Задача о мгновенной величине тока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908175" y="692150"/>
            <a:ext cx="7127875" cy="50419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>
                <a:latin typeface="Times New Roman" pitchFamily="18" charset="0"/>
              </a:rPr>
              <a:t>Обозначим через </a:t>
            </a:r>
            <a:r>
              <a:rPr lang="en-US" sz="2500" i="1" dirty="0">
                <a:latin typeface="Times New Roman" pitchFamily="18" charset="0"/>
              </a:rPr>
              <a:t>q = q(t) </a:t>
            </a:r>
            <a:r>
              <a:rPr lang="ru-RU" sz="2500" dirty="0">
                <a:latin typeface="Times New Roman" pitchFamily="18" charset="0"/>
              </a:rPr>
              <a:t>количество электричества, протекающее через поперечное сечение проводника за время </a:t>
            </a:r>
            <a:r>
              <a:rPr lang="en-US" sz="2500" i="1" dirty="0">
                <a:latin typeface="Times New Roman" pitchFamily="18" charset="0"/>
              </a:rPr>
              <a:t>t</a:t>
            </a:r>
            <a:r>
              <a:rPr lang="ru-RU" sz="2500" dirty="0">
                <a:latin typeface="Times New Roman" pitchFamily="18" charset="0"/>
              </a:rPr>
              <a:t>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>
                <a:latin typeface="Times New Roman" pitchFamily="18" charset="0"/>
              </a:rPr>
              <a:t>Пусть 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t</a:t>
            </a:r>
            <a:r>
              <a:rPr lang="ru-RU" sz="2500" dirty="0">
                <a:latin typeface="Times New Roman" pitchFamily="18" charset="0"/>
              </a:rPr>
              <a:t> – некоторый промежуток времени, 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q = q(t+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t) – q(t) – </a:t>
            </a:r>
            <a:r>
              <a:rPr lang="ru-RU" sz="2500" dirty="0">
                <a:latin typeface="Times New Roman" pitchFamily="18" charset="0"/>
              </a:rPr>
              <a:t>количество электричества, протекающее через указанное сечение за промежуток времени от момента </a:t>
            </a:r>
            <a:r>
              <a:rPr lang="en-US" sz="2500" i="1" dirty="0">
                <a:latin typeface="Times New Roman" pitchFamily="18" charset="0"/>
              </a:rPr>
              <a:t>t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ru-RU" sz="2500" dirty="0">
                <a:latin typeface="Times New Roman" pitchFamily="18" charset="0"/>
              </a:rPr>
              <a:t>до момента </a:t>
            </a:r>
            <a:r>
              <a:rPr lang="en-US" sz="2500" dirty="0">
                <a:latin typeface="Times New Roman" pitchFamily="18" charset="0"/>
              </a:rPr>
              <a:t>t + 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t</a:t>
            </a:r>
            <a:r>
              <a:rPr lang="ru-RU" sz="2500" i="1" dirty="0">
                <a:latin typeface="Times New Roman" pitchFamily="18" charset="0"/>
              </a:rPr>
              <a:t>. </a:t>
            </a:r>
            <a:r>
              <a:rPr lang="ru-RU" sz="2500" dirty="0">
                <a:latin typeface="Times New Roman" pitchFamily="18" charset="0"/>
              </a:rPr>
              <a:t>Тогда отношение</a:t>
            </a:r>
            <a:r>
              <a:rPr lang="ru-RU" sz="2500" i="1" dirty="0">
                <a:latin typeface="Times New Roman" pitchFamily="18" charset="0"/>
              </a:rPr>
              <a:t>       </a:t>
            </a:r>
            <a:r>
              <a:rPr lang="ru-RU" sz="2500" dirty="0">
                <a:latin typeface="Times New Roman" pitchFamily="18" charset="0"/>
              </a:rPr>
              <a:t>называют средней силой  тока.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>
                <a:latin typeface="Times New Roman" pitchFamily="18" charset="0"/>
              </a:rPr>
              <a:t>Мгновенной силой тока в момент времени </a:t>
            </a:r>
            <a:r>
              <a:rPr lang="en-US" sz="2500" dirty="0">
                <a:latin typeface="Times New Roman" pitchFamily="18" charset="0"/>
              </a:rPr>
              <a:t>t</a:t>
            </a:r>
            <a:r>
              <a:rPr lang="ru-RU" sz="2500" dirty="0">
                <a:latin typeface="Times New Roman" pitchFamily="18" charset="0"/>
              </a:rPr>
              <a:t> называется предел отношения приращения количества электричества 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q</a:t>
            </a:r>
            <a:r>
              <a:rPr lang="ru-RU" sz="2500" dirty="0">
                <a:latin typeface="Times New Roman" pitchFamily="18" charset="0"/>
              </a:rPr>
              <a:t> ко времени 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t</a:t>
            </a:r>
            <a:r>
              <a:rPr lang="ru-RU" sz="2500" dirty="0">
                <a:latin typeface="Times New Roman" pitchFamily="18" charset="0"/>
              </a:rPr>
              <a:t>, при условии, что 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t</a:t>
            </a:r>
            <a:r>
              <a:rPr lang="ru-RU" sz="2500" i="1" dirty="0">
                <a:latin typeface="Times New Roman" pitchFamily="18" charset="0"/>
              </a:rPr>
              <a:t>→</a:t>
            </a:r>
            <a:r>
              <a:rPr lang="en-US" sz="2500" i="1" dirty="0">
                <a:latin typeface="Times New Roman" pitchFamily="18" charset="0"/>
              </a:rPr>
              <a:t>0</a:t>
            </a:r>
            <a:r>
              <a:rPr lang="ru-RU" sz="2500" dirty="0">
                <a:latin typeface="Times New Roman" pitchFamily="18" charset="0"/>
              </a:rPr>
              <a:t>.</a:t>
            </a:r>
            <a:r>
              <a:rPr lang="ru-RU" sz="2600" dirty="0">
                <a:latin typeface="Times New Roman" pitchFamily="18" charset="0"/>
              </a:rPr>
              <a:t> </a:t>
            </a:r>
            <a:endParaRPr lang="ru-RU" sz="2600" i="1" dirty="0">
              <a:latin typeface="Times New Roman" pitchFamily="18" charset="0"/>
            </a:endParaRPr>
          </a:p>
        </p:txBody>
      </p:sp>
      <p:pic>
        <p:nvPicPr>
          <p:cNvPr id="66563" name="Picture 8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8538" y="3357563"/>
            <a:ext cx="48418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9" descr="Рисунок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5870575"/>
            <a:ext cx="3178175" cy="871538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9642" name="Picture 10" descr="4д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125538"/>
            <a:ext cx="16557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23850" y="2565400"/>
          <a:ext cx="5616575" cy="1631950"/>
        </p:xfrm>
        <a:graphic>
          <a:graphicData uri="http://schemas.openxmlformats.org/presentationml/2006/ole">
            <p:oleObj spid="_x0000_s24578" name="Формула" r:id="rId3" imgW="1485720" imgH="431640" progId="Equation.3">
              <p:embed/>
            </p:oleObj>
          </a:graphicData>
        </a:graphic>
      </p:graphicFrame>
      <p:grpSp>
        <p:nvGrpSpPr>
          <p:cNvPr id="24582" name="Group 2"/>
          <p:cNvGrpSpPr>
            <a:grpSpLocks/>
          </p:cNvGrpSpPr>
          <p:nvPr/>
        </p:nvGrpSpPr>
        <p:grpSpPr bwMode="auto">
          <a:xfrm>
            <a:off x="5827713" y="3487738"/>
            <a:ext cx="2992437" cy="3109912"/>
            <a:chOff x="3490" y="1653"/>
            <a:chExt cx="1885" cy="1959"/>
          </a:xfrm>
        </p:grpSpPr>
        <p:sp>
          <p:nvSpPr>
            <p:cNvPr id="24589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90" y="1653"/>
              <a:ext cx="1885" cy="1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0" name="Freeform 4"/>
            <p:cNvSpPr>
              <a:spLocks/>
            </p:cNvSpPr>
            <p:nvPr/>
          </p:nvSpPr>
          <p:spPr bwMode="auto">
            <a:xfrm>
              <a:off x="3500" y="1685"/>
              <a:ext cx="1369" cy="1786"/>
            </a:xfrm>
            <a:custGeom>
              <a:avLst/>
              <a:gdLst>
                <a:gd name="T0" fmla="*/ 495 w 2738"/>
                <a:gd name="T1" fmla="*/ 542 h 3574"/>
                <a:gd name="T2" fmla="*/ 1299 w 2738"/>
                <a:gd name="T3" fmla="*/ 542 h 3574"/>
                <a:gd name="T4" fmla="*/ 1299 w 2738"/>
                <a:gd name="T5" fmla="*/ 721 h 3574"/>
                <a:gd name="T6" fmla="*/ 1130 w 2738"/>
                <a:gd name="T7" fmla="*/ 898 h 3574"/>
                <a:gd name="T8" fmla="*/ 1168 w 2738"/>
                <a:gd name="T9" fmla="*/ 1938 h 3574"/>
                <a:gd name="T10" fmla="*/ 1355 w 2738"/>
                <a:gd name="T11" fmla="*/ 2038 h 3574"/>
                <a:gd name="T12" fmla="*/ 1747 w 2738"/>
                <a:gd name="T13" fmla="*/ 712 h 3574"/>
                <a:gd name="T14" fmla="*/ 1756 w 2738"/>
                <a:gd name="T15" fmla="*/ 252 h 3574"/>
                <a:gd name="T16" fmla="*/ 1635 w 2738"/>
                <a:gd name="T17" fmla="*/ 0 h 3574"/>
                <a:gd name="T18" fmla="*/ 2325 w 2738"/>
                <a:gd name="T19" fmla="*/ 0 h 3574"/>
                <a:gd name="T20" fmla="*/ 2225 w 2738"/>
                <a:gd name="T21" fmla="*/ 234 h 3574"/>
                <a:gd name="T22" fmla="*/ 2214 w 2738"/>
                <a:gd name="T23" fmla="*/ 627 h 3574"/>
                <a:gd name="T24" fmla="*/ 2738 w 2738"/>
                <a:gd name="T25" fmla="*/ 2319 h 3574"/>
                <a:gd name="T26" fmla="*/ 2644 w 2738"/>
                <a:gd name="T27" fmla="*/ 2517 h 3574"/>
                <a:gd name="T28" fmla="*/ 1708 w 2738"/>
                <a:gd name="T29" fmla="*/ 2565 h 3574"/>
                <a:gd name="T30" fmla="*/ 1655 w 2738"/>
                <a:gd name="T31" fmla="*/ 3069 h 3574"/>
                <a:gd name="T32" fmla="*/ 1383 w 2738"/>
                <a:gd name="T33" fmla="*/ 3415 h 3574"/>
                <a:gd name="T34" fmla="*/ 1057 w 2738"/>
                <a:gd name="T35" fmla="*/ 3555 h 3574"/>
                <a:gd name="T36" fmla="*/ 682 w 2738"/>
                <a:gd name="T37" fmla="*/ 3574 h 3574"/>
                <a:gd name="T38" fmla="*/ 280 w 2738"/>
                <a:gd name="T39" fmla="*/ 3311 h 3574"/>
                <a:gd name="T40" fmla="*/ 94 w 2738"/>
                <a:gd name="T41" fmla="*/ 2993 h 3574"/>
                <a:gd name="T42" fmla="*/ 0 w 2738"/>
                <a:gd name="T43" fmla="*/ 2638 h 3574"/>
                <a:gd name="T44" fmla="*/ 205 w 2738"/>
                <a:gd name="T45" fmla="*/ 2275 h 3574"/>
                <a:gd name="T46" fmla="*/ 524 w 2738"/>
                <a:gd name="T47" fmla="*/ 2013 h 3574"/>
                <a:gd name="T48" fmla="*/ 692 w 2738"/>
                <a:gd name="T49" fmla="*/ 1909 h 3574"/>
                <a:gd name="T50" fmla="*/ 692 w 2738"/>
                <a:gd name="T51" fmla="*/ 917 h 3574"/>
                <a:gd name="T52" fmla="*/ 476 w 2738"/>
                <a:gd name="T53" fmla="*/ 712 h 3574"/>
                <a:gd name="T54" fmla="*/ 495 w 2738"/>
                <a:gd name="T55" fmla="*/ 542 h 3574"/>
                <a:gd name="T56" fmla="*/ 495 w 2738"/>
                <a:gd name="T57" fmla="*/ 542 h 357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38"/>
                <a:gd name="T88" fmla="*/ 0 h 3574"/>
                <a:gd name="T89" fmla="*/ 2738 w 2738"/>
                <a:gd name="T90" fmla="*/ 3574 h 357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38" h="3574">
                  <a:moveTo>
                    <a:pt x="495" y="542"/>
                  </a:moveTo>
                  <a:lnTo>
                    <a:pt x="1299" y="542"/>
                  </a:lnTo>
                  <a:lnTo>
                    <a:pt x="1299" y="721"/>
                  </a:lnTo>
                  <a:lnTo>
                    <a:pt x="1130" y="898"/>
                  </a:lnTo>
                  <a:lnTo>
                    <a:pt x="1168" y="1938"/>
                  </a:lnTo>
                  <a:lnTo>
                    <a:pt x="1355" y="2038"/>
                  </a:lnTo>
                  <a:lnTo>
                    <a:pt x="1747" y="712"/>
                  </a:lnTo>
                  <a:lnTo>
                    <a:pt x="1756" y="252"/>
                  </a:lnTo>
                  <a:lnTo>
                    <a:pt x="1635" y="0"/>
                  </a:lnTo>
                  <a:lnTo>
                    <a:pt x="2325" y="0"/>
                  </a:lnTo>
                  <a:lnTo>
                    <a:pt x="2225" y="234"/>
                  </a:lnTo>
                  <a:lnTo>
                    <a:pt x="2214" y="627"/>
                  </a:lnTo>
                  <a:lnTo>
                    <a:pt x="2738" y="2319"/>
                  </a:lnTo>
                  <a:lnTo>
                    <a:pt x="2644" y="2517"/>
                  </a:lnTo>
                  <a:lnTo>
                    <a:pt x="1708" y="2565"/>
                  </a:lnTo>
                  <a:lnTo>
                    <a:pt x="1655" y="3069"/>
                  </a:lnTo>
                  <a:lnTo>
                    <a:pt x="1383" y="3415"/>
                  </a:lnTo>
                  <a:lnTo>
                    <a:pt x="1057" y="3555"/>
                  </a:lnTo>
                  <a:lnTo>
                    <a:pt x="682" y="3574"/>
                  </a:lnTo>
                  <a:lnTo>
                    <a:pt x="280" y="3311"/>
                  </a:lnTo>
                  <a:lnTo>
                    <a:pt x="94" y="2993"/>
                  </a:lnTo>
                  <a:lnTo>
                    <a:pt x="0" y="2638"/>
                  </a:lnTo>
                  <a:lnTo>
                    <a:pt x="205" y="2275"/>
                  </a:lnTo>
                  <a:lnTo>
                    <a:pt x="524" y="2013"/>
                  </a:lnTo>
                  <a:lnTo>
                    <a:pt x="692" y="1909"/>
                  </a:lnTo>
                  <a:lnTo>
                    <a:pt x="692" y="917"/>
                  </a:lnTo>
                  <a:lnTo>
                    <a:pt x="476" y="712"/>
                  </a:lnTo>
                  <a:lnTo>
                    <a:pt x="495" y="542"/>
                  </a:lnTo>
                  <a:close/>
                </a:path>
              </a:pathLst>
            </a:custGeom>
            <a:solidFill>
              <a:srgbClr val="FFE5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1" name="Freeform 5"/>
            <p:cNvSpPr>
              <a:spLocks/>
            </p:cNvSpPr>
            <p:nvPr/>
          </p:nvSpPr>
          <p:spPr bwMode="auto">
            <a:xfrm>
              <a:off x="3515" y="1979"/>
              <a:ext cx="644" cy="1207"/>
            </a:xfrm>
            <a:custGeom>
              <a:avLst/>
              <a:gdLst>
                <a:gd name="T0" fmla="*/ 1289 w 1289"/>
                <a:gd name="T1" fmla="*/ 10 h 2413"/>
                <a:gd name="T2" fmla="*/ 1251 w 1289"/>
                <a:gd name="T3" fmla="*/ 160 h 2413"/>
                <a:gd name="T4" fmla="*/ 755 w 1289"/>
                <a:gd name="T5" fmla="*/ 160 h 2413"/>
                <a:gd name="T6" fmla="*/ 841 w 1289"/>
                <a:gd name="T7" fmla="*/ 242 h 2413"/>
                <a:gd name="T8" fmla="*/ 841 w 1289"/>
                <a:gd name="T9" fmla="*/ 1534 h 2413"/>
                <a:gd name="T10" fmla="*/ 672 w 1289"/>
                <a:gd name="T11" fmla="*/ 1562 h 2413"/>
                <a:gd name="T12" fmla="*/ 559 w 1289"/>
                <a:gd name="T13" fmla="*/ 1608 h 2413"/>
                <a:gd name="T14" fmla="*/ 447 w 1289"/>
                <a:gd name="T15" fmla="*/ 1694 h 2413"/>
                <a:gd name="T16" fmla="*/ 374 w 1289"/>
                <a:gd name="T17" fmla="*/ 1796 h 2413"/>
                <a:gd name="T18" fmla="*/ 299 w 1289"/>
                <a:gd name="T19" fmla="*/ 1908 h 2413"/>
                <a:gd name="T20" fmla="*/ 242 w 1289"/>
                <a:gd name="T21" fmla="*/ 2021 h 2413"/>
                <a:gd name="T22" fmla="*/ 224 w 1289"/>
                <a:gd name="T23" fmla="*/ 2169 h 2413"/>
                <a:gd name="T24" fmla="*/ 242 w 1289"/>
                <a:gd name="T25" fmla="*/ 2329 h 2413"/>
                <a:gd name="T26" fmla="*/ 121 w 1289"/>
                <a:gd name="T27" fmla="*/ 2413 h 2413"/>
                <a:gd name="T28" fmla="*/ 0 w 1289"/>
                <a:gd name="T29" fmla="*/ 2012 h 2413"/>
                <a:gd name="T30" fmla="*/ 270 w 1289"/>
                <a:gd name="T31" fmla="*/ 1515 h 2413"/>
                <a:gd name="T32" fmla="*/ 645 w 1289"/>
                <a:gd name="T33" fmla="*/ 1281 h 2413"/>
                <a:gd name="T34" fmla="*/ 663 w 1289"/>
                <a:gd name="T35" fmla="*/ 262 h 2413"/>
                <a:gd name="T36" fmla="*/ 466 w 1289"/>
                <a:gd name="T37" fmla="*/ 47 h 2413"/>
                <a:gd name="T38" fmla="*/ 663 w 1289"/>
                <a:gd name="T39" fmla="*/ 0 h 2413"/>
                <a:gd name="T40" fmla="*/ 1289 w 1289"/>
                <a:gd name="T41" fmla="*/ 10 h 2413"/>
                <a:gd name="T42" fmla="*/ 1289 w 1289"/>
                <a:gd name="T43" fmla="*/ 10 h 241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89"/>
                <a:gd name="T67" fmla="*/ 0 h 2413"/>
                <a:gd name="T68" fmla="*/ 1289 w 1289"/>
                <a:gd name="T69" fmla="*/ 2413 h 241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89" h="2413">
                  <a:moveTo>
                    <a:pt x="1289" y="10"/>
                  </a:moveTo>
                  <a:lnTo>
                    <a:pt x="1251" y="160"/>
                  </a:lnTo>
                  <a:lnTo>
                    <a:pt x="755" y="160"/>
                  </a:lnTo>
                  <a:lnTo>
                    <a:pt x="841" y="242"/>
                  </a:lnTo>
                  <a:lnTo>
                    <a:pt x="841" y="1534"/>
                  </a:lnTo>
                  <a:lnTo>
                    <a:pt x="672" y="1562"/>
                  </a:lnTo>
                  <a:lnTo>
                    <a:pt x="559" y="1608"/>
                  </a:lnTo>
                  <a:lnTo>
                    <a:pt x="447" y="1694"/>
                  </a:lnTo>
                  <a:lnTo>
                    <a:pt x="374" y="1796"/>
                  </a:lnTo>
                  <a:lnTo>
                    <a:pt x="299" y="1908"/>
                  </a:lnTo>
                  <a:lnTo>
                    <a:pt x="242" y="2021"/>
                  </a:lnTo>
                  <a:lnTo>
                    <a:pt x="224" y="2169"/>
                  </a:lnTo>
                  <a:lnTo>
                    <a:pt x="242" y="2329"/>
                  </a:lnTo>
                  <a:lnTo>
                    <a:pt x="121" y="2413"/>
                  </a:lnTo>
                  <a:lnTo>
                    <a:pt x="0" y="2012"/>
                  </a:lnTo>
                  <a:lnTo>
                    <a:pt x="270" y="1515"/>
                  </a:lnTo>
                  <a:lnTo>
                    <a:pt x="645" y="1281"/>
                  </a:lnTo>
                  <a:lnTo>
                    <a:pt x="663" y="262"/>
                  </a:lnTo>
                  <a:lnTo>
                    <a:pt x="466" y="47"/>
                  </a:lnTo>
                  <a:lnTo>
                    <a:pt x="663" y="0"/>
                  </a:lnTo>
                  <a:lnTo>
                    <a:pt x="1289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2" name="Freeform 6"/>
            <p:cNvSpPr>
              <a:spLocks/>
            </p:cNvSpPr>
            <p:nvPr/>
          </p:nvSpPr>
          <p:spPr bwMode="auto">
            <a:xfrm>
              <a:off x="4178" y="1703"/>
              <a:ext cx="480" cy="1043"/>
            </a:xfrm>
            <a:custGeom>
              <a:avLst/>
              <a:gdLst>
                <a:gd name="T0" fmla="*/ 907 w 962"/>
                <a:gd name="T1" fmla="*/ 132 h 2086"/>
                <a:gd name="T2" fmla="*/ 551 w 962"/>
                <a:gd name="T3" fmla="*/ 132 h 2086"/>
                <a:gd name="T4" fmla="*/ 616 w 962"/>
                <a:gd name="T5" fmla="*/ 233 h 2086"/>
                <a:gd name="T6" fmla="*/ 616 w 962"/>
                <a:gd name="T7" fmla="*/ 627 h 2086"/>
                <a:gd name="T8" fmla="*/ 205 w 962"/>
                <a:gd name="T9" fmla="*/ 2086 h 2086"/>
                <a:gd name="T10" fmla="*/ 0 w 962"/>
                <a:gd name="T11" fmla="*/ 2011 h 2086"/>
                <a:gd name="T12" fmla="*/ 382 w 962"/>
                <a:gd name="T13" fmla="*/ 570 h 2086"/>
                <a:gd name="T14" fmla="*/ 280 w 962"/>
                <a:gd name="T15" fmla="*/ 10 h 2086"/>
                <a:gd name="T16" fmla="*/ 962 w 962"/>
                <a:gd name="T17" fmla="*/ 0 h 2086"/>
                <a:gd name="T18" fmla="*/ 907 w 962"/>
                <a:gd name="T19" fmla="*/ 132 h 2086"/>
                <a:gd name="T20" fmla="*/ 907 w 962"/>
                <a:gd name="T21" fmla="*/ 132 h 20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62"/>
                <a:gd name="T34" fmla="*/ 0 h 2086"/>
                <a:gd name="T35" fmla="*/ 962 w 962"/>
                <a:gd name="T36" fmla="*/ 2086 h 20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2" h="2086">
                  <a:moveTo>
                    <a:pt x="907" y="132"/>
                  </a:moveTo>
                  <a:lnTo>
                    <a:pt x="551" y="132"/>
                  </a:lnTo>
                  <a:lnTo>
                    <a:pt x="616" y="233"/>
                  </a:lnTo>
                  <a:lnTo>
                    <a:pt x="616" y="627"/>
                  </a:lnTo>
                  <a:lnTo>
                    <a:pt x="205" y="2086"/>
                  </a:lnTo>
                  <a:lnTo>
                    <a:pt x="0" y="2011"/>
                  </a:lnTo>
                  <a:lnTo>
                    <a:pt x="382" y="570"/>
                  </a:lnTo>
                  <a:lnTo>
                    <a:pt x="280" y="10"/>
                  </a:lnTo>
                  <a:lnTo>
                    <a:pt x="962" y="0"/>
                  </a:lnTo>
                  <a:lnTo>
                    <a:pt x="907" y="1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3" name="Freeform 7"/>
            <p:cNvSpPr>
              <a:spLocks/>
            </p:cNvSpPr>
            <p:nvPr/>
          </p:nvSpPr>
          <p:spPr bwMode="auto">
            <a:xfrm>
              <a:off x="3708" y="1934"/>
              <a:ext cx="481" cy="759"/>
            </a:xfrm>
            <a:custGeom>
              <a:avLst/>
              <a:gdLst>
                <a:gd name="T0" fmla="*/ 166 w 962"/>
                <a:gd name="T1" fmla="*/ 1437 h 1519"/>
                <a:gd name="T2" fmla="*/ 166 w 962"/>
                <a:gd name="T3" fmla="*/ 421 h 1519"/>
                <a:gd name="T4" fmla="*/ 0 w 962"/>
                <a:gd name="T5" fmla="*/ 256 h 1519"/>
                <a:gd name="T6" fmla="*/ 0 w 962"/>
                <a:gd name="T7" fmla="*/ 0 h 1519"/>
                <a:gd name="T8" fmla="*/ 962 w 962"/>
                <a:gd name="T9" fmla="*/ 0 h 1519"/>
                <a:gd name="T10" fmla="*/ 962 w 962"/>
                <a:gd name="T11" fmla="*/ 266 h 1519"/>
                <a:gd name="T12" fmla="*/ 803 w 962"/>
                <a:gd name="T13" fmla="*/ 426 h 1519"/>
                <a:gd name="T14" fmla="*/ 803 w 962"/>
                <a:gd name="T15" fmla="*/ 1422 h 1519"/>
                <a:gd name="T16" fmla="*/ 646 w 962"/>
                <a:gd name="T17" fmla="*/ 1514 h 1519"/>
                <a:gd name="T18" fmla="*/ 646 w 962"/>
                <a:gd name="T19" fmla="*/ 358 h 1519"/>
                <a:gd name="T20" fmla="*/ 825 w 962"/>
                <a:gd name="T21" fmla="*/ 179 h 1519"/>
                <a:gd name="T22" fmla="*/ 169 w 962"/>
                <a:gd name="T23" fmla="*/ 179 h 1519"/>
                <a:gd name="T24" fmla="*/ 348 w 962"/>
                <a:gd name="T25" fmla="*/ 358 h 1519"/>
                <a:gd name="T26" fmla="*/ 348 w 962"/>
                <a:gd name="T27" fmla="*/ 1519 h 1519"/>
                <a:gd name="T28" fmla="*/ 166 w 962"/>
                <a:gd name="T29" fmla="*/ 1437 h 1519"/>
                <a:gd name="T30" fmla="*/ 166 w 962"/>
                <a:gd name="T31" fmla="*/ 1437 h 151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62"/>
                <a:gd name="T49" fmla="*/ 0 h 1519"/>
                <a:gd name="T50" fmla="*/ 962 w 962"/>
                <a:gd name="T51" fmla="*/ 1519 h 151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62" h="1519">
                  <a:moveTo>
                    <a:pt x="166" y="1437"/>
                  </a:moveTo>
                  <a:lnTo>
                    <a:pt x="166" y="421"/>
                  </a:lnTo>
                  <a:lnTo>
                    <a:pt x="0" y="256"/>
                  </a:lnTo>
                  <a:lnTo>
                    <a:pt x="0" y="0"/>
                  </a:lnTo>
                  <a:lnTo>
                    <a:pt x="962" y="0"/>
                  </a:lnTo>
                  <a:lnTo>
                    <a:pt x="962" y="266"/>
                  </a:lnTo>
                  <a:lnTo>
                    <a:pt x="803" y="426"/>
                  </a:lnTo>
                  <a:lnTo>
                    <a:pt x="803" y="1422"/>
                  </a:lnTo>
                  <a:lnTo>
                    <a:pt x="646" y="1514"/>
                  </a:lnTo>
                  <a:lnTo>
                    <a:pt x="646" y="358"/>
                  </a:lnTo>
                  <a:lnTo>
                    <a:pt x="825" y="179"/>
                  </a:lnTo>
                  <a:lnTo>
                    <a:pt x="169" y="179"/>
                  </a:lnTo>
                  <a:lnTo>
                    <a:pt x="348" y="358"/>
                  </a:lnTo>
                  <a:lnTo>
                    <a:pt x="348" y="1519"/>
                  </a:lnTo>
                  <a:lnTo>
                    <a:pt x="166" y="14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4" name="Freeform 8"/>
            <p:cNvSpPr>
              <a:spLocks/>
            </p:cNvSpPr>
            <p:nvPr/>
          </p:nvSpPr>
          <p:spPr bwMode="auto">
            <a:xfrm>
              <a:off x="3490" y="2598"/>
              <a:ext cx="922" cy="921"/>
            </a:xfrm>
            <a:custGeom>
              <a:avLst/>
              <a:gdLst>
                <a:gd name="T0" fmla="*/ 1294 w 1844"/>
                <a:gd name="T1" fmla="*/ 61 h 1842"/>
                <a:gd name="T2" fmla="*/ 1493 w 1844"/>
                <a:gd name="T3" fmla="*/ 182 h 1842"/>
                <a:gd name="T4" fmla="*/ 1653 w 1844"/>
                <a:gd name="T5" fmla="*/ 349 h 1842"/>
                <a:gd name="T6" fmla="*/ 1771 w 1844"/>
                <a:gd name="T7" fmla="*/ 550 h 1842"/>
                <a:gd name="T8" fmla="*/ 1832 w 1844"/>
                <a:gd name="T9" fmla="*/ 777 h 1842"/>
                <a:gd name="T10" fmla="*/ 1837 w 1844"/>
                <a:gd name="T11" fmla="*/ 1011 h 1842"/>
                <a:gd name="T12" fmla="*/ 1783 w 1844"/>
                <a:gd name="T13" fmla="*/ 1237 h 1842"/>
                <a:gd name="T14" fmla="*/ 1677 w 1844"/>
                <a:gd name="T15" fmla="*/ 1443 h 1842"/>
                <a:gd name="T16" fmla="*/ 1520 w 1844"/>
                <a:gd name="T17" fmla="*/ 1619 h 1842"/>
                <a:gd name="T18" fmla="*/ 1324 w 1844"/>
                <a:gd name="T19" fmla="*/ 1747 h 1842"/>
                <a:gd name="T20" fmla="*/ 1104 w 1844"/>
                <a:gd name="T21" fmla="*/ 1823 h 1842"/>
                <a:gd name="T22" fmla="*/ 873 w 1844"/>
                <a:gd name="T23" fmla="*/ 1842 h 1842"/>
                <a:gd name="T24" fmla="*/ 643 w 1844"/>
                <a:gd name="T25" fmla="*/ 1803 h 1842"/>
                <a:gd name="T26" fmla="*/ 429 w 1844"/>
                <a:gd name="T27" fmla="*/ 1708 h 1842"/>
                <a:gd name="T28" fmla="*/ 247 w 1844"/>
                <a:gd name="T29" fmla="*/ 1561 h 1842"/>
                <a:gd name="T30" fmla="*/ 107 w 1844"/>
                <a:gd name="T31" fmla="*/ 1375 h 1842"/>
                <a:gd name="T32" fmla="*/ 17 w 1844"/>
                <a:gd name="T33" fmla="*/ 1161 h 1842"/>
                <a:gd name="T34" fmla="*/ 0 w 1844"/>
                <a:gd name="T35" fmla="*/ 929 h 1842"/>
                <a:gd name="T36" fmla="*/ 7 w 1844"/>
                <a:gd name="T37" fmla="*/ 697 h 1842"/>
                <a:gd name="T38" fmla="*/ 89 w 1844"/>
                <a:gd name="T39" fmla="*/ 479 h 1842"/>
                <a:gd name="T40" fmla="*/ 222 w 1844"/>
                <a:gd name="T41" fmla="*/ 288 h 1842"/>
                <a:gd name="T42" fmla="*/ 399 w 1844"/>
                <a:gd name="T43" fmla="*/ 135 h 1842"/>
                <a:gd name="T44" fmla="*/ 607 w 1844"/>
                <a:gd name="T45" fmla="*/ 31 h 1842"/>
                <a:gd name="T46" fmla="*/ 784 w 1844"/>
                <a:gd name="T47" fmla="*/ 182 h 1842"/>
                <a:gd name="T48" fmla="*/ 605 w 1844"/>
                <a:gd name="T49" fmla="*/ 239 h 1842"/>
                <a:gd name="T50" fmla="*/ 448 w 1844"/>
                <a:gd name="T51" fmla="*/ 336 h 1842"/>
                <a:gd name="T52" fmla="*/ 319 w 1844"/>
                <a:gd name="T53" fmla="*/ 470 h 1842"/>
                <a:gd name="T54" fmla="*/ 228 w 1844"/>
                <a:gd name="T55" fmla="*/ 631 h 1842"/>
                <a:gd name="T56" fmla="*/ 181 w 1844"/>
                <a:gd name="T57" fmla="*/ 811 h 1842"/>
                <a:gd name="T58" fmla="*/ 179 w 1844"/>
                <a:gd name="T59" fmla="*/ 995 h 1842"/>
                <a:gd name="T60" fmla="*/ 222 w 1844"/>
                <a:gd name="T61" fmla="*/ 1176 h 1842"/>
                <a:gd name="T62" fmla="*/ 310 w 1844"/>
                <a:gd name="T63" fmla="*/ 1339 h 1842"/>
                <a:gd name="T64" fmla="*/ 435 w 1844"/>
                <a:gd name="T65" fmla="*/ 1478 h 1842"/>
                <a:gd name="T66" fmla="*/ 590 w 1844"/>
                <a:gd name="T67" fmla="*/ 1576 h 1842"/>
                <a:gd name="T68" fmla="*/ 765 w 1844"/>
                <a:gd name="T69" fmla="*/ 1638 h 1842"/>
                <a:gd name="T70" fmla="*/ 951 w 1844"/>
                <a:gd name="T71" fmla="*/ 1650 h 1842"/>
                <a:gd name="T72" fmla="*/ 1133 w 1844"/>
                <a:gd name="T73" fmla="*/ 1619 h 1842"/>
                <a:gd name="T74" fmla="*/ 1302 w 1844"/>
                <a:gd name="T75" fmla="*/ 1541 h 1842"/>
                <a:gd name="T76" fmla="*/ 1445 w 1844"/>
                <a:gd name="T77" fmla="*/ 1425 h 1842"/>
                <a:gd name="T78" fmla="*/ 1556 w 1844"/>
                <a:gd name="T79" fmla="*/ 1275 h 1842"/>
                <a:gd name="T80" fmla="*/ 1626 w 1844"/>
                <a:gd name="T81" fmla="*/ 1104 h 1842"/>
                <a:gd name="T82" fmla="*/ 1652 w 1844"/>
                <a:gd name="T83" fmla="*/ 920 h 1842"/>
                <a:gd name="T84" fmla="*/ 1631 w 1844"/>
                <a:gd name="T85" fmla="*/ 736 h 1842"/>
                <a:gd name="T86" fmla="*/ 1563 w 1844"/>
                <a:gd name="T87" fmla="*/ 562 h 1842"/>
                <a:gd name="T88" fmla="*/ 1457 w 1844"/>
                <a:gd name="T89" fmla="*/ 411 h 1842"/>
                <a:gd name="T90" fmla="*/ 1316 w 1844"/>
                <a:gd name="T91" fmla="*/ 291 h 1842"/>
                <a:gd name="T92" fmla="*/ 1150 w 1844"/>
                <a:gd name="T93" fmla="*/ 210 h 1842"/>
                <a:gd name="T94" fmla="*/ 1183 w 1844"/>
                <a:gd name="T95" fmla="*/ 20 h 18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844"/>
                <a:gd name="T145" fmla="*/ 0 h 1842"/>
                <a:gd name="T146" fmla="*/ 1844 w 1844"/>
                <a:gd name="T147" fmla="*/ 1842 h 184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844" h="1842">
                  <a:moveTo>
                    <a:pt x="1183" y="20"/>
                  </a:moveTo>
                  <a:lnTo>
                    <a:pt x="1294" y="61"/>
                  </a:lnTo>
                  <a:lnTo>
                    <a:pt x="1396" y="114"/>
                  </a:lnTo>
                  <a:lnTo>
                    <a:pt x="1493" y="182"/>
                  </a:lnTo>
                  <a:lnTo>
                    <a:pt x="1578" y="261"/>
                  </a:lnTo>
                  <a:lnTo>
                    <a:pt x="1653" y="349"/>
                  </a:lnTo>
                  <a:lnTo>
                    <a:pt x="1720" y="448"/>
                  </a:lnTo>
                  <a:lnTo>
                    <a:pt x="1771" y="550"/>
                  </a:lnTo>
                  <a:lnTo>
                    <a:pt x="1810" y="661"/>
                  </a:lnTo>
                  <a:lnTo>
                    <a:pt x="1832" y="777"/>
                  </a:lnTo>
                  <a:lnTo>
                    <a:pt x="1844" y="893"/>
                  </a:lnTo>
                  <a:lnTo>
                    <a:pt x="1837" y="1011"/>
                  </a:lnTo>
                  <a:lnTo>
                    <a:pt x="1817" y="1125"/>
                  </a:lnTo>
                  <a:lnTo>
                    <a:pt x="1783" y="1237"/>
                  </a:lnTo>
                  <a:lnTo>
                    <a:pt x="1737" y="1343"/>
                  </a:lnTo>
                  <a:lnTo>
                    <a:pt x="1677" y="1443"/>
                  </a:lnTo>
                  <a:lnTo>
                    <a:pt x="1604" y="1535"/>
                  </a:lnTo>
                  <a:lnTo>
                    <a:pt x="1520" y="1619"/>
                  </a:lnTo>
                  <a:lnTo>
                    <a:pt x="1427" y="1687"/>
                  </a:lnTo>
                  <a:lnTo>
                    <a:pt x="1324" y="1747"/>
                  </a:lnTo>
                  <a:lnTo>
                    <a:pt x="1219" y="1791"/>
                  </a:lnTo>
                  <a:lnTo>
                    <a:pt x="1104" y="1823"/>
                  </a:lnTo>
                  <a:lnTo>
                    <a:pt x="989" y="1841"/>
                  </a:lnTo>
                  <a:lnTo>
                    <a:pt x="873" y="1842"/>
                  </a:lnTo>
                  <a:lnTo>
                    <a:pt x="755" y="1830"/>
                  </a:lnTo>
                  <a:lnTo>
                    <a:pt x="643" y="1803"/>
                  </a:lnTo>
                  <a:lnTo>
                    <a:pt x="533" y="1764"/>
                  </a:lnTo>
                  <a:lnTo>
                    <a:pt x="429" y="1708"/>
                  </a:lnTo>
                  <a:lnTo>
                    <a:pt x="334" y="1641"/>
                  </a:lnTo>
                  <a:lnTo>
                    <a:pt x="247" y="1561"/>
                  </a:lnTo>
                  <a:lnTo>
                    <a:pt x="170" y="1472"/>
                  </a:lnTo>
                  <a:lnTo>
                    <a:pt x="107" y="1375"/>
                  </a:lnTo>
                  <a:lnTo>
                    <a:pt x="55" y="1271"/>
                  </a:lnTo>
                  <a:lnTo>
                    <a:pt x="17" y="1161"/>
                  </a:lnTo>
                  <a:lnTo>
                    <a:pt x="0" y="1046"/>
                  </a:lnTo>
                  <a:lnTo>
                    <a:pt x="0" y="929"/>
                  </a:lnTo>
                  <a:lnTo>
                    <a:pt x="0" y="813"/>
                  </a:lnTo>
                  <a:lnTo>
                    <a:pt x="7" y="697"/>
                  </a:lnTo>
                  <a:lnTo>
                    <a:pt x="41" y="585"/>
                  </a:lnTo>
                  <a:lnTo>
                    <a:pt x="89" y="479"/>
                  </a:lnTo>
                  <a:lnTo>
                    <a:pt x="150" y="380"/>
                  </a:lnTo>
                  <a:lnTo>
                    <a:pt x="222" y="288"/>
                  </a:lnTo>
                  <a:lnTo>
                    <a:pt x="307" y="204"/>
                  </a:lnTo>
                  <a:lnTo>
                    <a:pt x="399" y="135"/>
                  </a:lnTo>
                  <a:lnTo>
                    <a:pt x="499" y="77"/>
                  </a:lnTo>
                  <a:lnTo>
                    <a:pt x="607" y="31"/>
                  </a:lnTo>
                  <a:lnTo>
                    <a:pt x="719" y="0"/>
                  </a:lnTo>
                  <a:lnTo>
                    <a:pt x="784" y="182"/>
                  </a:lnTo>
                  <a:lnTo>
                    <a:pt x="694" y="204"/>
                  </a:lnTo>
                  <a:lnTo>
                    <a:pt x="605" y="239"/>
                  </a:lnTo>
                  <a:lnTo>
                    <a:pt x="525" y="281"/>
                  </a:lnTo>
                  <a:lnTo>
                    <a:pt x="448" y="336"/>
                  </a:lnTo>
                  <a:lnTo>
                    <a:pt x="380" y="399"/>
                  </a:lnTo>
                  <a:lnTo>
                    <a:pt x="319" y="470"/>
                  </a:lnTo>
                  <a:lnTo>
                    <a:pt x="269" y="547"/>
                  </a:lnTo>
                  <a:lnTo>
                    <a:pt x="228" y="631"/>
                  </a:lnTo>
                  <a:lnTo>
                    <a:pt x="199" y="719"/>
                  </a:lnTo>
                  <a:lnTo>
                    <a:pt x="181" y="811"/>
                  </a:lnTo>
                  <a:lnTo>
                    <a:pt x="172" y="903"/>
                  </a:lnTo>
                  <a:lnTo>
                    <a:pt x="179" y="995"/>
                  </a:lnTo>
                  <a:lnTo>
                    <a:pt x="196" y="1087"/>
                  </a:lnTo>
                  <a:lnTo>
                    <a:pt x="222" y="1176"/>
                  </a:lnTo>
                  <a:lnTo>
                    <a:pt x="261" y="1261"/>
                  </a:lnTo>
                  <a:lnTo>
                    <a:pt x="310" y="1339"/>
                  </a:lnTo>
                  <a:lnTo>
                    <a:pt x="368" y="1411"/>
                  </a:lnTo>
                  <a:lnTo>
                    <a:pt x="435" y="1478"/>
                  </a:lnTo>
                  <a:lnTo>
                    <a:pt x="510" y="1532"/>
                  </a:lnTo>
                  <a:lnTo>
                    <a:pt x="590" y="1576"/>
                  </a:lnTo>
                  <a:lnTo>
                    <a:pt x="677" y="1612"/>
                  </a:lnTo>
                  <a:lnTo>
                    <a:pt x="765" y="1638"/>
                  </a:lnTo>
                  <a:lnTo>
                    <a:pt x="857" y="1650"/>
                  </a:lnTo>
                  <a:lnTo>
                    <a:pt x="951" y="1650"/>
                  </a:lnTo>
                  <a:lnTo>
                    <a:pt x="1043" y="1641"/>
                  </a:lnTo>
                  <a:lnTo>
                    <a:pt x="1133" y="1619"/>
                  </a:lnTo>
                  <a:lnTo>
                    <a:pt x="1220" y="1585"/>
                  </a:lnTo>
                  <a:lnTo>
                    <a:pt x="1302" y="1541"/>
                  </a:lnTo>
                  <a:lnTo>
                    <a:pt x="1377" y="1486"/>
                  </a:lnTo>
                  <a:lnTo>
                    <a:pt x="1445" y="1425"/>
                  </a:lnTo>
                  <a:lnTo>
                    <a:pt x="1505" y="1353"/>
                  </a:lnTo>
                  <a:lnTo>
                    <a:pt x="1556" y="1275"/>
                  </a:lnTo>
                  <a:lnTo>
                    <a:pt x="1597" y="1193"/>
                  </a:lnTo>
                  <a:lnTo>
                    <a:pt x="1626" y="1104"/>
                  </a:lnTo>
                  <a:lnTo>
                    <a:pt x="1645" y="1012"/>
                  </a:lnTo>
                  <a:lnTo>
                    <a:pt x="1652" y="920"/>
                  </a:lnTo>
                  <a:lnTo>
                    <a:pt x="1646" y="828"/>
                  </a:lnTo>
                  <a:lnTo>
                    <a:pt x="1631" y="736"/>
                  </a:lnTo>
                  <a:lnTo>
                    <a:pt x="1604" y="648"/>
                  </a:lnTo>
                  <a:lnTo>
                    <a:pt x="1563" y="562"/>
                  </a:lnTo>
                  <a:lnTo>
                    <a:pt x="1515" y="482"/>
                  </a:lnTo>
                  <a:lnTo>
                    <a:pt x="1457" y="411"/>
                  </a:lnTo>
                  <a:lnTo>
                    <a:pt x="1391" y="346"/>
                  </a:lnTo>
                  <a:lnTo>
                    <a:pt x="1316" y="291"/>
                  </a:lnTo>
                  <a:lnTo>
                    <a:pt x="1234" y="245"/>
                  </a:lnTo>
                  <a:lnTo>
                    <a:pt x="1150" y="210"/>
                  </a:lnTo>
                  <a:lnTo>
                    <a:pt x="1077" y="191"/>
                  </a:lnTo>
                  <a:lnTo>
                    <a:pt x="1183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5" name="Freeform 9"/>
            <p:cNvSpPr>
              <a:spLocks/>
            </p:cNvSpPr>
            <p:nvPr/>
          </p:nvSpPr>
          <p:spPr bwMode="auto">
            <a:xfrm>
              <a:off x="4066" y="2767"/>
              <a:ext cx="202" cy="223"/>
            </a:xfrm>
            <a:custGeom>
              <a:avLst/>
              <a:gdLst>
                <a:gd name="T0" fmla="*/ 89 w 404"/>
                <a:gd name="T1" fmla="*/ 0 h 447"/>
                <a:gd name="T2" fmla="*/ 225 w 404"/>
                <a:gd name="T3" fmla="*/ 89 h 447"/>
                <a:gd name="T4" fmla="*/ 191 w 404"/>
                <a:gd name="T5" fmla="*/ 188 h 447"/>
                <a:gd name="T6" fmla="*/ 179 w 404"/>
                <a:gd name="T7" fmla="*/ 222 h 447"/>
                <a:gd name="T8" fmla="*/ 200 w 404"/>
                <a:gd name="T9" fmla="*/ 271 h 447"/>
                <a:gd name="T10" fmla="*/ 244 w 404"/>
                <a:gd name="T11" fmla="*/ 283 h 447"/>
                <a:gd name="T12" fmla="*/ 351 w 404"/>
                <a:gd name="T13" fmla="*/ 287 h 447"/>
                <a:gd name="T14" fmla="*/ 404 w 404"/>
                <a:gd name="T15" fmla="*/ 444 h 447"/>
                <a:gd name="T16" fmla="*/ 130 w 404"/>
                <a:gd name="T17" fmla="*/ 447 h 447"/>
                <a:gd name="T18" fmla="*/ 85 w 404"/>
                <a:gd name="T19" fmla="*/ 432 h 447"/>
                <a:gd name="T20" fmla="*/ 48 w 404"/>
                <a:gd name="T21" fmla="*/ 406 h 447"/>
                <a:gd name="T22" fmla="*/ 12 w 404"/>
                <a:gd name="T23" fmla="*/ 351 h 447"/>
                <a:gd name="T24" fmla="*/ 0 w 404"/>
                <a:gd name="T25" fmla="*/ 292 h 447"/>
                <a:gd name="T26" fmla="*/ 15 w 404"/>
                <a:gd name="T27" fmla="*/ 219 h 447"/>
                <a:gd name="T28" fmla="*/ 89 w 404"/>
                <a:gd name="T29" fmla="*/ 0 h 447"/>
                <a:gd name="T30" fmla="*/ 89 w 404"/>
                <a:gd name="T31" fmla="*/ 0 h 44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4"/>
                <a:gd name="T49" fmla="*/ 0 h 447"/>
                <a:gd name="T50" fmla="*/ 404 w 404"/>
                <a:gd name="T51" fmla="*/ 447 h 44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4" h="447">
                  <a:moveTo>
                    <a:pt x="89" y="0"/>
                  </a:moveTo>
                  <a:lnTo>
                    <a:pt x="225" y="89"/>
                  </a:lnTo>
                  <a:lnTo>
                    <a:pt x="191" y="188"/>
                  </a:lnTo>
                  <a:lnTo>
                    <a:pt x="179" y="222"/>
                  </a:lnTo>
                  <a:lnTo>
                    <a:pt x="200" y="271"/>
                  </a:lnTo>
                  <a:lnTo>
                    <a:pt x="244" y="283"/>
                  </a:lnTo>
                  <a:lnTo>
                    <a:pt x="351" y="287"/>
                  </a:lnTo>
                  <a:lnTo>
                    <a:pt x="404" y="444"/>
                  </a:lnTo>
                  <a:lnTo>
                    <a:pt x="130" y="447"/>
                  </a:lnTo>
                  <a:lnTo>
                    <a:pt x="85" y="432"/>
                  </a:lnTo>
                  <a:lnTo>
                    <a:pt x="48" y="406"/>
                  </a:lnTo>
                  <a:lnTo>
                    <a:pt x="12" y="351"/>
                  </a:lnTo>
                  <a:lnTo>
                    <a:pt x="0" y="292"/>
                  </a:lnTo>
                  <a:lnTo>
                    <a:pt x="15" y="219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6" name="Freeform 10"/>
            <p:cNvSpPr>
              <a:spLocks/>
            </p:cNvSpPr>
            <p:nvPr/>
          </p:nvSpPr>
          <p:spPr bwMode="auto">
            <a:xfrm>
              <a:off x="4134" y="1658"/>
              <a:ext cx="781" cy="1334"/>
            </a:xfrm>
            <a:custGeom>
              <a:avLst/>
              <a:gdLst>
                <a:gd name="T0" fmla="*/ 401 w 1562"/>
                <a:gd name="T1" fmla="*/ 2470 h 2667"/>
                <a:gd name="T2" fmla="*/ 413 w 1562"/>
                <a:gd name="T3" fmla="*/ 2667 h 2667"/>
                <a:gd name="T4" fmla="*/ 1439 w 1562"/>
                <a:gd name="T5" fmla="*/ 2667 h 2667"/>
                <a:gd name="T6" fmla="*/ 1478 w 1562"/>
                <a:gd name="T7" fmla="*/ 2638 h 2667"/>
                <a:gd name="T8" fmla="*/ 1522 w 1562"/>
                <a:gd name="T9" fmla="*/ 2604 h 2667"/>
                <a:gd name="T10" fmla="*/ 1553 w 1562"/>
                <a:gd name="T11" fmla="*/ 2548 h 2667"/>
                <a:gd name="T12" fmla="*/ 1562 w 1562"/>
                <a:gd name="T13" fmla="*/ 2468 h 2667"/>
                <a:gd name="T14" fmla="*/ 1555 w 1562"/>
                <a:gd name="T15" fmla="*/ 2299 h 2667"/>
                <a:gd name="T16" fmla="*/ 1050 w 1562"/>
                <a:gd name="T17" fmla="*/ 668 h 2667"/>
                <a:gd name="T18" fmla="*/ 1050 w 1562"/>
                <a:gd name="T19" fmla="*/ 336 h 2667"/>
                <a:gd name="T20" fmla="*/ 1202 w 1562"/>
                <a:gd name="T21" fmla="*/ 0 h 2667"/>
                <a:gd name="T22" fmla="*/ 231 w 1562"/>
                <a:gd name="T23" fmla="*/ 0 h 2667"/>
                <a:gd name="T24" fmla="*/ 394 w 1562"/>
                <a:gd name="T25" fmla="*/ 317 h 2667"/>
                <a:gd name="T26" fmla="*/ 394 w 1562"/>
                <a:gd name="T27" fmla="*/ 690 h 2667"/>
                <a:gd name="T28" fmla="*/ 0 w 1562"/>
                <a:gd name="T29" fmla="*/ 2062 h 2667"/>
                <a:gd name="T30" fmla="*/ 195 w 1562"/>
                <a:gd name="T31" fmla="*/ 2182 h 2667"/>
                <a:gd name="T32" fmla="*/ 594 w 1562"/>
                <a:gd name="T33" fmla="*/ 728 h 2667"/>
                <a:gd name="T34" fmla="*/ 594 w 1562"/>
                <a:gd name="T35" fmla="*/ 344 h 2667"/>
                <a:gd name="T36" fmla="*/ 519 w 1562"/>
                <a:gd name="T37" fmla="*/ 179 h 2667"/>
                <a:gd name="T38" fmla="*/ 919 w 1562"/>
                <a:gd name="T39" fmla="*/ 179 h 2667"/>
                <a:gd name="T40" fmla="*/ 854 w 1562"/>
                <a:gd name="T41" fmla="*/ 317 h 2667"/>
                <a:gd name="T42" fmla="*/ 854 w 1562"/>
                <a:gd name="T43" fmla="*/ 682 h 2667"/>
                <a:gd name="T44" fmla="*/ 1357 w 1562"/>
                <a:gd name="T45" fmla="*/ 2367 h 2667"/>
                <a:gd name="T46" fmla="*/ 1361 w 1562"/>
                <a:gd name="T47" fmla="*/ 2427 h 2667"/>
                <a:gd name="T48" fmla="*/ 1326 w 1562"/>
                <a:gd name="T49" fmla="*/ 2459 h 2667"/>
                <a:gd name="T50" fmla="*/ 1287 w 1562"/>
                <a:gd name="T51" fmla="*/ 2470 h 2667"/>
                <a:gd name="T52" fmla="*/ 401 w 1562"/>
                <a:gd name="T53" fmla="*/ 2470 h 2667"/>
                <a:gd name="T54" fmla="*/ 401 w 1562"/>
                <a:gd name="T55" fmla="*/ 2470 h 266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562"/>
                <a:gd name="T85" fmla="*/ 0 h 2667"/>
                <a:gd name="T86" fmla="*/ 1562 w 1562"/>
                <a:gd name="T87" fmla="*/ 2667 h 266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562" h="2667">
                  <a:moveTo>
                    <a:pt x="401" y="2470"/>
                  </a:moveTo>
                  <a:lnTo>
                    <a:pt x="413" y="2667"/>
                  </a:lnTo>
                  <a:lnTo>
                    <a:pt x="1439" y="2667"/>
                  </a:lnTo>
                  <a:lnTo>
                    <a:pt x="1478" y="2638"/>
                  </a:lnTo>
                  <a:lnTo>
                    <a:pt x="1522" y="2604"/>
                  </a:lnTo>
                  <a:lnTo>
                    <a:pt x="1553" y="2548"/>
                  </a:lnTo>
                  <a:lnTo>
                    <a:pt x="1562" y="2468"/>
                  </a:lnTo>
                  <a:lnTo>
                    <a:pt x="1555" y="2299"/>
                  </a:lnTo>
                  <a:lnTo>
                    <a:pt x="1050" y="668"/>
                  </a:lnTo>
                  <a:lnTo>
                    <a:pt x="1050" y="336"/>
                  </a:lnTo>
                  <a:lnTo>
                    <a:pt x="1202" y="0"/>
                  </a:lnTo>
                  <a:lnTo>
                    <a:pt x="231" y="0"/>
                  </a:lnTo>
                  <a:lnTo>
                    <a:pt x="394" y="317"/>
                  </a:lnTo>
                  <a:lnTo>
                    <a:pt x="394" y="690"/>
                  </a:lnTo>
                  <a:lnTo>
                    <a:pt x="0" y="2062"/>
                  </a:lnTo>
                  <a:lnTo>
                    <a:pt x="195" y="2182"/>
                  </a:lnTo>
                  <a:lnTo>
                    <a:pt x="594" y="728"/>
                  </a:lnTo>
                  <a:lnTo>
                    <a:pt x="594" y="344"/>
                  </a:lnTo>
                  <a:lnTo>
                    <a:pt x="519" y="179"/>
                  </a:lnTo>
                  <a:lnTo>
                    <a:pt x="919" y="179"/>
                  </a:lnTo>
                  <a:lnTo>
                    <a:pt x="854" y="317"/>
                  </a:lnTo>
                  <a:lnTo>
                    <a:pt x="854" y="682"/>
                  </a:lnTo>
                  <a:lnTo>
                    <a:pt x="1357" y="2367"/>
                  </a:lnTo>
                  <a:lnTo>
                    <a:pt x="1361" y="2427"/>
                  </a:lnTo>
                  <a:lnTo>
                    <a:pt x="1326" y="2459"/>
                  </a:lnTo>
                  <a:lnTo>
                    <a:pt x="1287" y="2470"/>
                  </a:lnTo>
                  <a:lnTo>
                    <a:pt x="401" y="24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7" name="Freeform 11"/>
            <p:cNvSpPr>
              <a:spLocks/>
            </p:cNvSpPr>
            <p:nvPr/>
          </p:nvSpPr>
          <p:spPr bwMode="auto">
            <a:xfrm>
              <a:off x="4931" y="1977"/>
              <a:ext cx="313" cy="1586"/>
            </a:xfrm>
            <a:custGeom>
              <a:avLst/>
              <a:gdLst>
                <a:gd name="T0" fmla="*/ 0 w 626"/>
                <a:gd name="T1" fmla="*/ 0 h 3171"/>
                <a:gd name="T2" fmla="*/ 0 w 626"/>
                <a:gd name="T3" fmla="*/ 2944 h 3171"/>
                <a:gd name="T4" fmla="*/ 148 w 626"/>
                <a:gd name="T5" fmla="*/ 3115 h 3171"/>
                <a:gd name="T6" fmla="*/ 344 w 626"/>
                <a:gd name="T7" fmla="*/ 3171 h 3171"/>
                <a:gd name="T8" fmla="*/ 503 w 626"/>
                <a:gd name="T9" fmla="*/ 3096 h 3171"/>
                <a:gd name="T10" fmla="*/ 626 w 626"/>
                <a:gd name="T11" fmla="*/ 2973 h 3171"/>
                <a:gd name="T12" fmla="*/ 626 w 626"/>
                <a:gd name="T13" fmla="*/ 18 h 3171"/>
                <a:gd name="T14" fmla="*/ 0 w 626"/>
                <a:gd name="T15" fmla="*/ 0 h 3171"/>
                <a:gd name="T16" fmla="*/ 0 w 626"/>
                <a:gd name="T17" fmla="*/ 0 h 3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6"/>
                <a:gd name="T28" fmla="*/ 0 h 3171"/>
                <a:gd name="T29" fmla="*/ 626 w 626"/>
                <a:gd name="T30" fmla="*/ 3171 h 317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6" h="3171">
                  <a:moveTo>
                    <a:pt x="0" y="0"/>
                  </a:moveTo>
                  <a:lnTo>
                    <a:pt x="0" y="2944"/>
                  </a:lnTo>
                  <a:lnTo>
                    <a:pt x="148" y="3115"/>
                  </a:lnTo>
                  <a:lnTo>
                    <a:pt x="344" y="3171"/>
                  </a:lnTo>
                  <a:lnTo>
                    <a:pt x="503" y="3096"/>
                  </a:lnTo>
                  <a:lnTo>
                    <a:pt x="626" y="2973"/>
                  </a:lnTo>
                  <a:lnTo>
                    <a:pt x="626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5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8" name="Freeform 12"/>
            <p:cNvSpPr>
              <a:spLocks/>
            </p:cNvSpPr>
            <p:nvPr/>
          </p:nvSpPr>
          <p:spPr bwMode="auto">
            <a:xfrm>
              <a:off x="4926" y="1981"/>
              <a:ext cx="322" cy="1563"/>
            </a:xfrm>
            <a:custGeom>
              <a:avLst/>
              <a:gdLst>
                <a:gd name="T0" fmla="*/ 177 w 644"/>
                <a:gd name="T1" fmla="*/ 177 h 3126"/>
                <a:gd name="T2" fmla="*/ 177 w 644"/>
                <a:gd name="T3" fmla="*/ 2890 h 3126"/>
                <a:gd name="T4" fmla="*/ 233 w 644"/>
                <a:gd name="T5" fmla="*/ 2993 h 3126"/>
                <a:gd name="T6" fmla="*/ 371 w 644"/>
                <a:gd name="T7" fmla="*/ 3107 h 3126"/>
                <a:gd name="T8" fmla="*/ 83 w 644"/>
                <a:gd name="T9" fmla="*/ 3126 h 3126"/>
                <a:gd name="T10" fmla="*/ 19 w 644"/>
                <a:gd name="T11" fmla="*/ 2872 h 3126"/>
                <a:gd name="T12" fmla="*/ 0 w 644"/>
                <a:gd name="T13" fmla="*/ 0 h 3126"/>
                <a:gd name="T14" fmla="*/ 644 w 644"/>
                <a:gd name="T15" fmla="*/ 10 h 3126"/>
                <a:gd name="T16" fmla="*/ 636 w 644"/>
                <a:gd name="T17" fmla="*/ 188 h 3126"/>
                <a:gd name="T18" fmla="*/ 177 w 644"/>
                <a:gd name="T19" fmla="*/ 177 h 3126"/>
                <a:gd name="T20" fmla="*/ 177 w 644"/>
                <a:gd name="T21" fmla="*/ 177 h 31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4"/>
                <a:gd name="T34" fmla="*/ 0 h 3126"/>
                <a:gd name="T35" fmla="*/ 644 w 644"/>
                <a:gd name="T36" fmla="*/ 3126 h 312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4" h="3126">
                  <a:moveTo>
                    <a:pt x="177" y="177"/>
                  </a:moveTo>
                  <a:lnTo>
                    <a:pt x="177" y="2890"/>
                  </a:lnTo>
                  <a:lnTo>
                    <a:pt x="233" y="2993"/>
                  </a:lnTo>
                  <a:lnTo>
                    <a:pt x="371" y="3107"/>
                  </a:lnTo>
                  <a:lnTo>
                    <a:pt x="83" y="3126"/>
                  </a:lnTo>
                  <a:lnTo>
                    <a:pt x="19" y="2872"/>
                  </a:lnTo>
                  <a:lnTo>
                    <a:pt x="0" y="0"/>
                  </a:lnTo>
                  <a:lnTo>
                    <a:pt x="644" y="10"/>
                  </a:lnTo>
                  <a:lnTo>
                    <a:pt x="636" y="188"/>
                  </a:lnTo>
                  <a:lnTo>
                    <a:pt x="177" y="1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9" name="Freeform 13"/>
            <p:cNvSpPr>
              <a:spLocks/>
            </p:cNvSpPr>
            <p:nvPr/>
          </p:nvSpPr>
          <p:spPr bwMode="auto">
            <a:xfrm>
              <a:off x="5207" y="2018"/>
              <a:ext cx="82" cy="1414"/>
            </a:xfrm>
            <a:custGeom>
              <a:avLst/>
              <a:gdLst>
                <a:gd name="T0" fmla="*/ 0 w 164"/>
                <a:gd name="T1" fmla="*/ 2829 h 2829"/>
                <a:gd name="T2" fmla="*/ 164 w 164"/>
                <a:gd name="T3" fmla="*/ 2829 h 2829"/>
                <a:gd name="T4" fmla="*/ 164 w 164"/>
                <a:gd name="T5" fmla="*/ 0 h 2829"/>
                <a:gd name="T6" fmla="*/ 0 w 164"/>
                <a:gd name="T7" fmla="*/ 0 h 2829"/>
                <a:gd name="T8" fmla="*/ 0 w 164"/>
                <a:gd name="T9" fmla="*/ 2829 h 2829"/>
                <a:gd name="T10" fmla="*/ 0 w 164"/>
                <a:gd name="T11" fmla="*/ 2829 h 28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2829"/>
                <a:gd name="T20" fmla="*/ 164 w 164"/>
                <a:gd name="T21" fmla="*/ 2829 h 28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2829">
                  <a:moveTo>
                    <a:pt x="0" y="2829"/>
                  </a:moveTo>
                  <a:lnTo>
                    <a:pt x="164" y="2829"/>
                  </a:lnTo>
                  <a:lnTo>
                    <a:pt x="164" y="0"/>
                  </a:lnTo>
                  <a:lnTo>
                    <a:pt x="0" y="0"/>
                  </a:lnTo>
                  <a:lnTo>
                    <a:pt x="0" y="28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0" name="Freeform 14"/>
            <p:cNvSpPr>
              <a:spLocks/>
            </p:cNvSpPr>
            <p:nvPr/>
          </p:nvSpPr>
          <p:spPr bwMode="auto">
            <a:xfrm>
              <a:off x="4891" y="3400"/>
              <a:ext cx="397" cy="195"/>
            </a:xfrm>
            <a:custGeom>
              <a:avLst/>
              <a:gdLst>
                <a:gd name="T0" fmla="*/ 654 w 794"/>
                <a:gd name="T1" fmla="*/ 12 h 390"/>
                <a:gd name="T2" fmla="*/ 636 w 794"/>
                <a:gd name="T3" fmla="*/ 54 h 390"/>
                <a:gd name="T4" fmla="*/ 619 w 794"/>
                <a:gd name="T5" fmla="*/ 117 h 390"/>
                <a:gd name="T6" fmla="*/ 598 w 794"/>
                <a:gd name="T7" fmla="*/ 143 h 390"/>
                <a:gd name="T8" fmla="*/ 576 w 794"/>
                <a:gd name="T9" fmla="*/ 165 h 390"/>
                <a:gd name="T10" fmla="*/ 549 w 794"/>
                <a:gd name="T11" fmla="*/ 184 h 390"/>
                <a:gd name="T12" fmla="*/ 521 w 794"/>
                <a:gd name="T13" fmla="*/ 201 h 390"/>
                <a:gd name="T14" fmla="*/ 491 w 794"/>
                <a:gd name="T15" fmla="*/ 211 h 390"/>
                <a:gd name="T16" fmla="*/ 458 w 794"/>
                <a:gd name="T17" fmla="*/ 221 h 390"/>
                <a:gd name="T18" fmla="*/ 426 w 794"/>
                <a:gd name="T19" fmla="*/ 225 h 390"/>
                <a:gd name="T20" fmla="*/ 395 w 794"/>
                <a:gd name="T21" fmla="*/ 225 h 390"/>
                <a:gd name="T22" fmla="*/ 361 w 794"/>
                <a:gd name="T23" fmla="*/ 221 h 390"/>
                <a:gd name="T24" fmla="*/ 331 w 794"/>
                <a:gd name="T25" fmla="*/ 214 h 390"/>
                <a:gd name="T26" fmla="*/ 300 w 794"/>
                <a:gd name="T27" fmla="*/ 202 h 390"/>
                <a:gd name="T28" fmla="*/ 271 w 794"/>
                <a:gd name="T29" fmla="*/ 187 h 390"/>
                <a:gd name="T30" fmla="*/ 245 w 794"/>
                <a:gd name="T31" fmla="*/ 168 h 390"/>
                <a:gd name="T32" fmla="*/ 220 w 794"/>
                <a:gd name="T33" fmla="*/ 146 h 390"/>
                <a:gd name="T34" fmla="*/ 199 w 794"/>
                <a:gd name="T35" fmla="*/ 121 h 390"/>
                <a:gd name="T36" fmla="*/ 182 w 794"/>
                <a:gd name="T37" fmla="*/ 93 h 390"/>
                <a:gd name="T38" fmla="*/ 174 w 794"/>
                <a:gd name="T39" fmla="*/ 58 h 390"/>
                <a:gd name="T40" fmla="*/ 143 w 794"/>
                <a:gd name="T41" fmla="*/ 0 h 390"/>
                <a:gd name="T42" fmla="*/ 3 w 794"/>
                <a:gd name="T43" fmla="*/ 29 h 390"/>
                <a:gd name="T44" fmla="*/ 0 w 794"/>
                <a:gd name="T45" fmla="*/ 64 h 390"/>
                <a:gd name="T46" fmla="*/ 15 w 794"/>
                <a:gd name="T47" fmla="*/ 126 h 390"/>
                <a:gd name="T48" fmla="*/ 39 w 794"/>
                <a:gd name="T49" fmla="*/ 179 h 390"/>
                <a:gd name="T50" fmla="*/ 68 w 794"/>
                <a:gd name="T51" fmla="*/ 218 h 390"/>
                <a:gd name="T52" fmla="*/ 99 w 794"/>
                <a:gd name="T53" fmla="*/ 257 h 390"/>
                <a:gd name="T54" fmla="*/ 133 w 794"/>
                <a:gd name="T55" fmla="*/ 294 h 390"/>
                <a:gd name="T56" fmla="*/ 172 w 794"/>
                <a:gd name="T57" fmla="*/ 325 h 390"/>
                <a:gd name="T58" fmla="*/ 215 w 794"/>
                <a:gd name="T59" fmla="*/ 351 h 390"/>
                <a:gd name="T60" fmla="*/ 259 w 794"/>
                <a:gd name="T61" fmla="*/ 371 h 390"/>
                <a:gd name="T62" fmla="*/ 308 w 794"/>
                <a:gd name="T63" fmla="*/ 387 h 390"/>
                <a:gd name="T64" fmla="*/ 358 w 794"/>
                <a:gd name="T65" fmla="*/ 390 h 390"/>
                <a:gd name="T66" fmla="*/ 407 w 794"/>
                <a:gd name="T67" fmla="*/ 390 h 390"/>
                <a:gd name="T68" fmla="*/ 457 w 794"/>
                <a:gd name="T69" fmla="*/ 390 h 390"/>
                <a:gd name="T70" fmla="*/ 506 w 794"/>
                <a:gd name="T71" fmla="*/ 385 h 390"/>
                <a:gd name="T72" fmla="*/ 556 w 794"/>
                <a:gd name="T73" fmla="*/ 368 h 390"/>
                <a:gd name="T74" fmla="*/ 600 w 794"/>
                <a:gd name="T75" fmla="*/ 346 h 390"/>
                <a:gd name="T76" fmla="*/ 641 w 794"/>
                <a:gd name="T77" fmla="*/ 318 h 390"/>
                <a:gd name="T78" fmla="*/ 678 w 794"/>
                <a:gd name="T79" fmla="*/ 288 h 390"/>
                <a:gd name="T80" fmla="*/ 712 w 794"/>
                <a:gd name="T81" fmla="*/ 250 h 390"/>
                <a:gd name="T82" fmla="*/ 743 w 794"/>
                <a:gd name="T83" fmla="*/ 208 h 390"/>
                <a:gd name="T84" fmla="*/ 765 w 794"/>
                <a:gd name="T85" fmla="*/ 163 h 390"/>
                <a:gd name="T86" fmla="*/ 784 w 794"/>
                <a:gd name="T87" fmla="*/ 117 h 390"/>
                <a:gd name="T88" fmla="*/ 794 w 794"/>
                <a:gd name="T89" fmla="*/ 56 h 390"/>
                <a:gd name="T90" fmla="*/ 654 w 794"/>
                <a:gd name="T91" fmla="*/ 12 h 390"/>
                <a:gd name="T92" fmla="*/ 654 w 794"/>
                <a:gd name="T93" fmla="*/ 12 h 39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4"/>
                <a:gd name="T142" fmla="*/ 0 h 390"/>
                <a:gd name="T143" fmla="*/ 794 w 794"/>
                <a:gd name="T144" fmla="*/ 390 h 39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4" h="390">
                  <a:moveTo>
                    <a:pt x="654" y="12"/>
                  </a:moveTo>
                  <a:lnTo>
                    <a:pt x="636" y="54"/>
                  </a:lnTo>
                  <a:lnTo>
                    <a:pt x="619" y="117"/>
                  </a:lnTo>
                  <a:lnTo>
                    <a:pt x="598" y="143"/>
                  </a:lnTo>
                  <a:lnTo>
                    <a:pt x="576" y="165"/>
                  </a:lnTo>
                  <a:lnTo>
                    <a:pt x="549" y="184"/>
                  </a:lnTo>
                  <a:lnTo>
                    <a:pt x="521" y="201"/>
                  </a:lnTo>
                  <a:lnTo>
                    <a:pt x="491" y="211"/>
                  </a:lnTo>
                  <a:lnTo>
                    <a:pt x="458" y="221"/>
                  </a:lnTo>
                  <a:lnTo>
                    <a:pt x="426" y="225"/>
                  </a:lnTo>
                  <a:lnTo>
                    <a:pt x="395" y="225"/>
                  </a:lnTo>
                  <a:lnTo>
                    <a:pt x="361" y="221"/>
                  </a:lnTo>
                  <a:lnTo>
                    <a:pt x="331" y="214"/>
                  </a:lnTo>
                  <a:lnTo>
                    <a:pt x="300" y="202"/>
                  </a:lnTo>
                  <a:lnTo>
                    <a:pt x="271" y="187"/>
                  </a:lnTo>
                  <a:lnTo>
                    <a:pt x="245" y="168"/>
                  </a:lnTo>
                  <a:lnTo>
                    <a:pt x="220" y="146"/>
                  </a:lnTo>
                  <a:lnTo>
                    <a:pt x="199" y="121"/>
                  </a:lnTo>
                  <a:lnTo>
                    <a:pt x="182" y="93"/>
                  </a:lnTo>
                  <a:lnTo>
                    <a:pt x="174" y="58"/>
                  </a:lnTo>
                  <a:lnTo>
                    <a:pt x="143" y="0"/>
                  </a:lnTo>
                  <a:lnTo>
                    <a:pt x="3" y="29"/>
                  </a:lnTo>
                  <a:lnTo>
                    <a:pt x="0" y="64"/>
                  </a:lnTo>
                  <a:lnTo>
                    <a:pt x="15" y="126"/>
                  </a:lnTo>
                  <a:lnTo>
                    <a:pt x="39" y="179"/>
                  </a:lnTo>
                  <a:lnTo>
                    <a:pt x="68" y="218"/>
                  </a:lnTo>
                  <a:lnTo>
                    <a:pt x="99" y="257"/>
                  </a:lnTo>
                  <a:lnTo>
                    <a:pt x="133" y="294"/>
                  </a:lnTo>
                  <a:lnTo>
                    <a:pt x="172" y="325"/>
                  </a:lnTo>
                  <a:lnTo>
                    <a:pt x="215" y="351"/>
                  </a:lnTo>
                  <a:lnTo>
                    <a:pt x="259" y="371"/>
                  </a:lnTo>
                  <a:lnTo>
                    <a:pt x="308" y="387"/>
                  </a:lnTo>
                  <a:lnTo>
                    <a:pt x="358" y="390"/>
                  </a:lnTo>
                  <a:lnTo>
                    <a:pt x="407" y="390"/>
                  </a:lnTo>
                  <a:lnTo>
                    <a:pt x="457" y="390"/>
                  </a:lnTo>
                  <a:lnTo>
                    <a:pt x="506" y="385"/>
                  </a:lnTo>
                  <a:lnTo>
                    <a:pt x="556" y="368"/>
                  </a:lnTo>
                  <a:lnTo>
                    <a:pt x="600" y="346"/>
                  </a:lnTo>
                  <a:lnTo>
                    <a:pt x="641" y="318"/>
                  </a:lnTo>
                  <a:lnTo>
                    <a:pt x="678" y="288"/>
                  </a:lnTo>
                  <a:lnTo>
                    <a:pt x="712" y="250"/>
                  </a:lnTo>
                  <a:lnTo>
                    <a:pt x="743" y="208"/>
                  </a:lnTo>
                  <a:lnTo>
                    <a:pt x="765" y="163"/>
                  </a:lnTo>
                  <a:lnTo>
                    <a:pt x="784" y="117"/>
                  </a:lnTo>
                  <a:lnTo>
                    <a:pt x="794" y="56"/>
                  </a:lnTo>
                  <a:lnTo>
                    <a:pt x="65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1" name="Freeform 15"/>
            <p:cNvSpPr>
              <a:spLocks/>
            </p:cNvSpPr>
            <p:nvPr/>
          </p:nvSpPr>
          <p:spPr bwMode="auto">
            <a:xfrm>
              <a:off x="4846" y="1936"/>
              <a:ext cx="512" cy="94"/>
            </a:xfrm>
            <a:custGeom>
              <a:avLst/>
              <a:gdLst>
                <a:gd name="T0" fmla="*/ 0 w 1024"/>
                <a:gd name="T1" fmla="*/ 189 h 189"/>
                <a:gd name="T2" fmla="*/ 1024 w 1024"/>
                <a:gd name="T3" fmla="*/ 189 h 189"/>
                <a:gd name="T4" fmla="*/ 1024 w 1024"/>
                <a:gd name="T5" fmla="*/ 0 h 189"/>
                <a:gd name="T6" fmla="*/ 0 w 1024"/>
                <a:gd name="T7" fmla="*/ 0 h 189"/>
                <a:gd name="T8" fmla="*/ 0 w 1024"/>
                <a:gd name="T9" fmla="*/ 189 h 189"/>
                <a:gd name="T10" fmla="*/ 0 w 1024"/>
                <a:gd name="T11" fmla="*/ 189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24"/>
                <a:gd name="T19" fmla="*/ 0 h 189"/>
                <a:gd name="T20" fmla="*/ 1024 w 1024"/>
                <a:gd name="T21" fmla="*/ 189 h 1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24" h="189">
                  <a:moveTo>
                    <a:pt x="0" y="189"/>
                  </a:moveTo>
                  <a:lnTo>
                    <a:pt x="1024" y="189"/>
                  </a:lnTo>
                  <a:lnTo>
                    <a:pt x="1024" y="0"/>
                  </a:lnTo>
                  <a:lnTo>
                    <a:pt x="0" y="0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2" name="Freeform 16"/>
            <p:cNvSpPr>
              <a:spLocks/>
            </p:cNvSpPr>
            <p:nvPr/>
          </p:nvSpPr>
          <p:spPr bwMode="auto">
            <a:xfrm>
              <a:off x="4891" y="2014"/>
              <a:ext cx="81" cy="1415"/>
            </a:xfrm>
            <a:custGeom>
              <a:avLst/>
              <a:gdLst>
                <a:gd name="T0" fmla="*/ 0 w 162"/>
                <a:gd name="T1" fmla="*/ 2829 h 2829"/>
                <a:gd name="T2" fmla="*/ 162 w 162"/>
                <a:gd name="T3" fmla="*/ 2829 h 2829"/>
                <a:gd name="T4" fmla="*/ 162 w 162"/>
                <a:gd name="T5" fmla="*/ 0 h 2829"/>
                <a:gd name="T6" fmla="*/ 0 w 162"/>
                <a:gd name="T7" fmla="*/ 0 h 2829"/>
                <a:gd name="T8" fmla="*/ 0 w 162"/>
                <a:gd name="T9" fmla="*/ 2829 h 2829"/>
                <a:gd name="T10" fmla="*/ 0 w 162"/>
                <a:gd name="T11" fmla="*/ 2829 h 28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2"/>
                <a:gd name="T19" fmla="*/ 0 h 2829"/>
                <a:gd name="T20" fmla="*/ 162 w 162"/>
                <a:gd name="T21" fmla="*/ 2829 h 28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2" h="2829">
                  <a:moveTo>
                    <a:pt x="0" y="2829"/>
                  </a:moveTo>
                  <a:lnTo>
                    <a:pt x="162" y="2829"/>
                  </a:lnTo>
                  <a:lnTo>
                    <a:pt x="162" y="0"/>
                  </a:lnTo>
                  <a:lnTo>
                    <a:pt x="0" y="0"/>
                  </a:lnTo>
                  <a:lnTo>
                    <a:pt x="0" y="28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3" name="Freeform 17"/>
            <p:cNvSpPr>
              <a:spLocks/>
            </p:cNvSpPr>
            <p:nvPr/>
          </p:nvSpPr>
          <p:spPr bwMode="auto">
            <a:xfrm>
              <a:off x="5053" y="2135"/>
              <a:ext cx="202" cy="87"/>
            </a:xfrm>
            <a:custGeom>
              <a:avLst/>
              <a:gdLst>
                <a:gd name="T0" fmla="*/ 0 w 404"/>
                <a:gd name="T1" fmla="*/ 173 h 173"/>
                <a:gd name="T2" fmla="*/ 404 w 404"/>
                <a:gd name="T3" fmla="*/ 173 h 173"/>
                <a:gd name="T4" fmla="*/ 404 w 404"/>
                <a:gd name="T5" fmla="*/ 0 h 173"/>
                <a:gd name="T6" fmla="*/ 0 w 404"/>
                <a:gd name="T7" fmla="*/ 0 h 173"/>
                <a:gd name="T8" fmla="*/ 0 w 404"/>
                <a:gd name="T9" fmla="*/ 173 h 173"/>
                <a:gd name="T10" fmla="*/ 0 w 404"/>
                <a:gd name="T11" fmla="*/ 173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3"/>
                <a:gd name="T20" fmla="*/ 404 w 404"/>
                <a:gd name="T21" fmla="*/ 173 h 1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3">
                  <a:moveTo>
                    <a:pt x="0" y="173"/>
                  </a:moveTo>
                  <a:lnTo>
                    <a:pt x="404" y="173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4" name="Freeform 18"/>
            <p:cNvSpPr>
              <a:spLocks/>
            </p:cNvSpPr>
            <p:nvPr/>
          </p:nvSpPr>
          <p:spPr bwMode="auto">
            <a:xfrm>
              <a:off x="5053" y="2318"/>
              <a:ext cx="202" cy="86"/>
            </a:xfrm>
            <a:custGeom>
              <a:avLst/>
              <a:gdLst>
                <a:gd name="T0" fmla="*/ 0 w 404"/>
                <a:gd name="T1" fmla="*/ 172 h 172"/>
                <a:gd name="T2" fmla="*/ 404 w 404"/>
                <a:gd name="T3" fmla="*/ 172 h 172"/>
                <a:gd name="T4" fmla="*/ 404 w 404"/>
                <a:gd name="T5" fmla="*/ 0 h 172"/>
                <a:gd name="T6" fmla="*/ 0 w 404"/>
                <a:gd name="T7" fmla="*/ 0 h 172"/>
                <a:gd name="T8" fmla="*/ 0 w 404"/>
                <a:gd name="T9" fmla="*/ 172 h 172"/>
                <a:gd name="T10" fmla="*/ 0 w 404"/>
                <a:gd name="T11" fmla="*/ 172 h 1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2"/>
                <a:gd name="T20" fmla="*/ 404 w 404"/>
                <a:gd name="T21" fmla="*/ 172 h 1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2">
                  <a:moveTo>
                    <a:pt x="0" y="172"/>
                  </a:moveTo>
                  <a:lnTo>
                    <a:pt x="404" y="172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5" name="Freeform 19"/>
            <p:cNvSpPr>
              <a:spLocks/>
            </p:cNvSpPr>
            <p:nvPr/>
          </p:nvSpPr>
          <p:spPr bwMode="auto">
            <a:xfrm>
              <a:off x="5052" y="2499"/>
              <a:ext cx="202" cy="86"/>
            </a:xfrm>
            <a:custGeom>
              <a:avLst/>
              <a:gdLst>
                <a:gd name="T0" fmla="*/ 0 w 404"/>
                <a:gd name="T1" fmla="*/ 172 h 172"/>
                <a:gd name="T2" fmla="*/ 404 w 404"/>
                <a:gd name="T3" fmla="*/ 172 h 172"/>
                <a:gd name="T4" fmla="*/ 404 w 404"/>
                <a:gd name="T5" fmla="*/ 0 h 172"/>
                <a:gd name="T6" fmla="*/ 0 w 404"/>
                <a:gd name="T7" fmla="*/ 0 h 172"/>
                <a:gd name="T8" fmla="*/ 0 w 404"/>
                <a:gd name="T9" fmla="*/ 172 h 172"/>
                <a:gd name="T10" fmla="*/ 0 w 404"/>
                <a:gd name="T11" fmla="*/ 172 h 1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2"/>
                <a:gd name="T20" fmla="*/ 404 w 404"/>
                <a:gd name="T21" fmla="*/ 172 h 1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2">
                  <a:moveTo>
                    <a:pt x="0" y="172"/>
                  </a:moveTo>
                  <a:lnTo>
                    <a:pt x="404" y="172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6" name="Freeform 20"/>
            <p:cNvSpPr>
              <a:spLocks/>
            </p:cNvSpPr>
            <p:nvPr/>
          </p:nvSpPr>
          <p:spPr bwMode="auto">
            <a:xfrm>
              <a:off x="5052" y="2681"/>
              <a:ext cx="202" cy="86"/>
            </a:xfrm>
            <a:custGeom>
              <a:avLst/>
              <a:gdLst>
                <a:gd name="T0" fmla="*/ 0 w 404"/>
                <a:gd name="T1" fmla="*/ 172 h 172"/>
                <a:gd name="T2" fmla="*/ 404 w 404"/>
                <a:gd name="T3" fmla="*/ 172 h 172"/>
                <a:gd name="T4" fmla="*/ 404 w 404"/>
                <a:gd name="T5" fmla="*/ 0 h 172"/>
                <a:gd name="T6" fmla="*/ 0 w 404"/>
                <a:gd name="T7" fmla="*/ 0 h 172"/>
                <a:gd name="T8" fmla="*/ 0 w 404"/>
                <a:gd name="T9" fmla="*/ 172 h 172"/>
                <a:gd name="T10" fmla="*/ 0 w 404"/>
                <a:gd name="T11" fmla="*/ 172 h 1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2"/>
                <a:gd name="T20" fmla="*/ 404 w 404"/>
                <a:gd name="T21" fmla="*/ 172 h 1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2">
                  <a:moveTo>
                    <a:pt x="0" y="172"/>
                  </a:moveTo>
                  <a:lnTo>
                    <a:pt x="404" y="172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7" name="Freeform 21"/>
            <p:cNvSpPr>
              <a:spLocks/>
            </p:cNvSpPr>
            <p:nvPr/>
          </p:nvSpPr>
          <p:spPr bwMode="auto">
            <a:xfrm>
              <a:off x="5052" y="2862"/>
              <a:ext cx="202" cy="87"/>
            </a:xfrm>
            <a:custGeom>
              <a:avLst/>
              <a:gdLst>
                <a:gd name="T0" fmla="*/ 0 w 404"/>
                <a:gd name="T1" fmla="*/ 174 h 174"/>
                <a:gd name="T2" fmla="*/ 404 w 404"/>
                <a:gd name="T3" fmla="*/ 174 h 174"/>
                <a:gd name="T4" fmla="*/ 404 w 404"/>
                <a:gd name="T5" fmla="*/ 0 h 174"/>
                <a:gd name="T6" fmla="*/ 0 w 404"/>
                <a:gd name="T7" fmla="*/ 0 h 174"/>
                <a:gd name="T8" fmla="*/ 0 w 404"/>
                <a:gd name="T9" fmla="*/ 174 h 174"/>
                <a:gd name="T10" fmla="*/ 0 w 404"/>
                <a:gd name="T11" fmla="*/ 174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4"/>
                <a:gd name="T20" fmla="*/ 404 w 404"/>
                <a:gd name="T21" fmla="*/ 174 h 1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4">
                  <a:moveTo>
                    <a:pt x="0" y="174"/>
                  </a:moveTo>
                  <a:lnTo>
                    <a:pt x="404" y="174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8" name="Freeform 22"/>
            <p:cNvSpPr>
              <a:spLocks/>
            </p:cNvSpPr>
            <p:nvPr/>
          </p:nvSpPr>
          <p:spPr bwMode="auto">
            <a:xfrm>
              <a:off x="5051" y="3044"/>
              <a:ext cx="202" cy="87"/>
            </a:xfrm>
            <a:custGeom>
              <a:avLst/>
              <a:gdLst>
                <a:gd name="T0" fmla="*/ 0 w 404"/>
                <a:gd name="T1" fmla="*/ 174 h 174"/>
                <a:gd name="T2" fmla="*/ 404 w 404"/>
                <a:gd name="T3" fmla="*/ 174 h 174"/>
                <a:gd name="T4" fmla="*/ 404 w 404"/>
                <a:gd name="T5" fmla="*/ 0 h 174"/>
                <a:gd name="T6" fmla="*/ 0 w 404"/>
                <a:gd name="T7" fmla="*/ 0 h 174"/>
                <a:gd name="T8" fmla="*/ 0 w 404"/>
                <a:gd name="T9" fmla="*/ 174 h 174"/>
                <a:gd name="T10" fmla="*/ 0 w 404"/>
                <a:gd name="T11" fmla="*/ 174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4"/>
                <a:gd name="T20" fmla="*/ 404 w 404"/>
                <a:gd name="T21" fmla="*/ 174 h 1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4">
                  <a:moveTo>
                    <a:pt x="0" y="174"/>
                  </a:moveTo>
                  <a:lnTo>
                    <a:pt x="404" y="174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9" name="Freeform 23"/>
            <p:cNvSpPr>
              <a:spLocks/>
            </p:cNvSpPr>
            <p:nvPr/>
          </p:nvSpPr>
          <p:spPr bwMode="auto">
            <a:xfrm>
              <a:off x="5051" y="3225"/>
              <a:ext cx="202" cy="87"/>
            </a:xfrm>
            <a:custGeom>
              <a:avLst/>
              <a:gdLst>
                <a:gd name="T0" fmla="*/ 0 w 404"/>
                <a:gd name="T1" fmla="*/ 174 h 174"/>
                <a:gd name="T2" fmla="*/ 404 w 404"/>
                <a:gd name="T3" fmla="*/ 174 h 174"/>
                <a:gd name="T4" fmla="*/ 404 w 404"/>
                <a:gd name="T5" fmla="*/ 0 h 174"/>
                <a:gd name="T6" fmla="*/ 0 w 404"/>
                <a:gd name="T7" fmla="*/ 0 h 174"/>
                <a:gd name="T8" fmla="*/ 0 w 404"/>
                <a:gd name="T9" fmla="*/ 174 h 174"/>
                <a:gd name="T10" fmla="*/ 0 w 404"/>
                <a:gd name="T11" fmla="*/ 174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4"/>
                <a:gd name="T20" fmla="*/ 404 w 404"/>
                <a:gd name="T21" fmla="*/ 174 h 1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4">
                  <a:moveTo>
                    <a:pt x="0" y="174"/>
                  </a:moveTo>
                  <a:lnTo>
                    <a:pt x="404" y="174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26649" name="Freeform 25"/>
          <p:cNvSpPr>
            <a:spLocks/>
          </p:cNvSpPr>
          <p:nvPr/>
        </p:nvSpPr>
        <p:spPr bwMode="auto">
          <a:xfrm>
            <a:off x="6038850" y="5740400"/>
            <a:ext cx="1025525" cy="496888"/>
          </a:xfrm>
          <a:custGeom>
            <a:avLst/>
            <a:gdLst>
              <a:gd name="T0" fmla="*/ 0 w 1292"/>
              <a:gd name="T1" fmla="*/ 0 h 628"/>
              <a:gd name="T2" fmla="*/ 4 w 1292"/>
              <a:gd name="T3" fmla="*/ 60 h 628"/>
              <a:gd name="T4" fmla="*/ 14 w 1292"/>
              <a:gd name="T5" fmla="*/ 116 h 628"/>
              <a:gd name="T6" fmla="*/ 26 w 1292"/>
              <a:gd name="T7" fmla="*/ 171 h 628"/>
              <a:gd name="T8" fmla="*/ 45 w 1292"/>
              <a:gd name="T9" fmla="*/ 225 h 628"/>
              <a:gd name="T10" fmla="*/ 72 w 1292"/>
              <a:gd name="T11" fmla="*/ 277 h 628"/>
              <a:gd name="T12" fmla="*/ 96 w 1292"/>
              <a:gd name="T13" fmla="*/ 324 h 628"/>
              <a:gd name="T14" fmla="*/ 130 w 1292"/>
              <a:gd name="T15" fmla="*/ 374 h 628"/>
              <a:gd name="T16" fmla="*/ 167 w 1292"/>
              <a:gd name="T17" fmla="*/ 418 h 628"/>
              <a:gd name="T18" fmla="*/ 207 w 1292"/>
              <a:gd name="T19" fmla="*/ 455 h 628"/>
              <a:gd name="T20" fmla="*/ 253 w 1292"/>
              <a:gd name="T21" fmla="*/ 495 h 628"/>
              <a:gd name="T22" fmla="*/ 299 w 1292"/>
              <a:gd name="T23" fmla="*/ 527 h 628"/>
              <a:gd name="T24" fmla="*/ 348 w 1292"/>
              <a:gd name="T25" fmla="*/ 554 h 628"/>
              <a:gd name="T26" fmla="*/ 401 w 1292"/>
              <a:gd name="T27" fmla="*/ 580 h 628"/>
              <a:gd name="T28" fmla="*/ 455 w 1292"/>
              <a:gd name="T29" fmla="*/ 595 h 628"/>
              <a:gd name="T30" fmla="*/ 510 w 1292"/>
              <a:gd name="T31" fmla="*/ 611 h 628"/>
              <a:gd name="T32" fmla="*/ 566 w 1292"/>
              <a:gd name="T33" fmla="*/ 621 h 628"/>
              <a:gd name="T34" fmla="*/ 622 w 1292"/>
              <a:gd name="T35" fmla="*/ 628 h 628"/>
              <a:gd name="T36" fmla="*/ 682 w 1292"/>
              <a:gd name="T37" fmla="*/ 628 h 628"/>
              <a:gd name="T38" fmla="*/ 738 w 1292"/>
              <a:gd name="T39" fmla="*/ 621 h 628"/>
              <a:gd name="T40" fmla="*/ 795 w 1292"/>
              <a:gd name="T41" fmla="*/ 611 h 628"/>
              <a:gd name="T42" fmla="*/ 849 w 1292"/>
              <a:gd name="T43" fmla="*/ 595 h 628"/>
              <a:gd name="T44" fmla="*/ 904 w 1292"/>
              <a:gd name="T45" fmla="*/ 573 h 628"/>
              <a:gd name="T46" fmla="*/ 957 w 1292"/>
              <a:gd name="T47" fmla="*/ 549 h 628"/>
              <a:gd name="T48" fmla="*/ 1004 w 1292"/>
              <a:gd name="T49" fmla="*/ 520 h 628"/>
              <a:gd name="T50" fmla="*/ 1050 w 1292"/>
              <a:gd name="T51" fmla="*/ 486 h 628"/>
              <a:gd name="T52" fmla="*/ 1095 w 1292"/>
              <a:gd name="T53" fmla="*/ 450 h 628"/>
              <a:gd name="T54" fmla="*/ 1134 w 1292"/>
              <a:gd name="T55" fmla="*/ 408 h 628"/>
              <a:gd name="T56" fmla="*/ 1170 w 1292"/>
              <a:gd name="T57" fmla="*/ 362 h 628"/>
              <a:gd name="T58" fmla="*/ 1204 w 1292"/>
              <a:gd name="T59" fmla="*/ 316 h 628"/>
              <a:gd name="T60" fmla="*/ 1229 w 1292"/>
              <a:gd name="T61" fmla="*/ 266 h 628"/>
              <a:gd name="T62" fmla="*/ 1251 w 1292"/>
              <a:gd name="T63" fmla="*/ 213 h 628"/>
              <a:gd name="T64" fmla="*/ 1267 w 1292"/>
              <a:gd name="T65" fmla="*/ 157 h 628"/>
              <a:gd name="T66" fmla="*/ 1282 w 1292"/>
              <a:gd name="T67" fmla="*/ 103 h 628"/>
              <a:gd name="T68" fmla="*/ 1289 w 1292"/>
              <a:gd name="T69" fmla="*/ 46 h 628"/>
              <a:gd name="T70" fmla="*/ 1292 w 1292"/>
              <a:gd name="T71" fmla="*/ 0 h 628"/>
              <a:gd name="T72" fmla="*/ 0 w 1292"/>
              <a:gd name="T73" fmla="*/ 0 h 628"/>
              <a:gd name="T74" fmla="*/ 0 w 1292"/>
              <a:gd name="T75" fmla="*/ 0 h 62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92"/>
              <a:gd name="T115" fmla="*/ 0 h 628"/>
              <a:gd name="T116" fmla="*/ 1292 w 1292"/>
              <a:gd name="T117" fmla="*/ 628 h 62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92" h="628">
                <a:moveTo>
                  <a:pt x="0" y="0"/>
                </a:moveTo>
                <a:lnTo>
                  <a:pt x="4" y="60"/>
                </a:lnTo>
                <a:lnTo>
                  <a:pt x="14" y="116"/>
                </a:lnTo>
                <a:lnTo>
                  <a:pt x="26" y="171"/>
                </a:lnTo>
                <a:lnTo>
                  <a:pt x="45" y="225"/>
                </a:lnTo>
                <a:lnTo>
                  <a:pt x="72" y="277"/>
                </a:lnTo>
                <a:lnTo>
                  <a:pt x="96" y="324"/>
                </a:lnTo>
                <a:lnTo>
                  <a:pt x="130" y="374"/>
                </a:lnTo>
                <a:lnTo>
                  <a:pt x="167" y="418"/>
                </a:lnTo>
                <a:lnTo>
                  <a:pt x="207" y="455"/>
                </a:lnTo>
                <a:lnTo>
                  <a:pt x="253" y="495"/>
                </a:lnTo>
                <a:lnTo>
                  <a:pt x="299" y="527"/>
                </a:lnTo>
                <a:lnTo>
                  <a:pt x="348" y="554"/>
                </a:lnTo>
                <a:lnTo>
                  <a:pt x="401" y="580"/>
                </a:lnTo>
                <a:lnTo>
                  <a:pt x="455" y="595"/>
                </a:lnTo>
                <a:lnTo>
                  <a:pt x="510" y="611"/>
                </a:lnTo>
                <a:lnTo>
                  <a:pt x="566" y="621"/>
                </a:lnTo>
                <a:lnTo>
                  <a:pt x="622" y="628"/>
                </a:lnTo>
                <a:lnTo>
                  <a:pt x="682" y="628"/>
                </a:lnTo>
                <a:lnTo>
                  <a:pt x="738" y="621"/>
                </a:lnTo>
                <a:lnTo>
                  <a:pt x="795" y="611"/>
                </a:lnTo>
                <a:lnTo>
                  <a:pt x="849" y="595"/>
                </a:lnTo>
                <a:lnTo>
                  <a:pt x="904" y="573"/>
                </a:lnTo>
                <a:lnTo>
                  <a:pt x="957" y="549"/>
                </a:lnTo>
                <a:lnTo>
                  <a:pt x="1004" y="520"/>
                </a:lnTo>
                <a:lnTo>
                  <a:pt x="1050" y="486"/>
                </a:lnTo>
                <a:lnTo>
                  <a:pt x="1095" y="450"/>
                </a:lnTo>
                <a:lnTo>
                  <a:pt x="1134" y="408"/>
                </a:lnTo>
                <a:lnTo>
                  <a:pt x="1170" y="362"/>
                </a:lnTo>
                <a:lnTo>
                  <a:pt x="1204" y="316"/>
                </a:lnTo>
                <a:lnTo>
                  <a:pt x="1229" y="266"/>
                </a:lnTo>
                <a:lnTo>
                  <a:pt x="1251" y="213"/>
                </a:lnTo>
                <a:lnTo>
                  <a:pt x="1267" y="157"/>
                </a:lnTo>
                <a:lnTo>
                  <a:pt x="1282" y="103"/>
                </a:lnTo>
                <a:lnTo>
                  <a:pt x="1289" y="46"/>
                </a:lnTo>
                <a:lnTo>
                  <a:pt x="129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6650" name="AutoShape 26"/>
          <p:cNvSpPr>
            <a:spLocks noChangeArrowheads="1"/>
          </p:cNvSpPr>
          <p:nvPr/>
        </p:nvSpPr>
        <p:spPr bwMode="auto">
          <a:xfrm rot="10800000">
            <a:off x="7019925" y="4897438"/>
            <a:ext cx="863600" cy="503237"/>
          </a:xfrm>
          <a:custGeom>
            <a:avLst/>
            <a:gdLst>
              <a:gd name="T0" fmla="*/ 784237 w 21600"/>
              <a:gd name="T1" fmla="*/ 251619 h 21600"/>
              <a:gd name="T2" fmla="*/ 431800 w 21600"/>
              <a:gd name="T3" fmla="*/ 503237 h 21600"/>
              <a:gd name="T4" fmla="*/ 79363 w 21600"/>
              <a:gd name="T5" fmla="*/ 251619 h 21600"/>
              <a:gd name="T6" fmla="*/ 4318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785 w 21600"/>
              <a:gd name="T13" fmla="*/ 3785 h 21600"/>
              <a:gd name="T14" fmla="*/ 17815 w 21600"/>
              <a:gd name="T15" fmla="*/ 1781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970" y="21600"/>
                </a:lnTo>
                <a:lnTo>
                  <a:pt x="1763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85" name="Line 27"/>
          <p:cNvSpPr>
            <a:spLocks noChangeShapeType="1"/>
          </p:cNvSpPr>
          <p:nvPr/>
        </p:nvSpPr>
        <p:spPr bwMode="auto">
          <a:xfrm>
            <a:off x="7019925" y="5300663"/>
            <a:ext cx="71438" cy="1444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Line 28"/>
          <p:cNvSpPr>
            <a:spLocks noChangeShapeType="1"/>
          </p:cNvSpPr>
          <p:nvPr/>
        </p:nvSpPr>
        <p:spPr bwMode="auto">
          <a:xfrm>
            <a:off x="7048500" y="5229225"/>
            <a:ext cx="144463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771" name="Text Box 147"/>
          <p:cNvSpPr txBox="1">
            <a:spLocks noChangeArrowheads="1"/>
          </p:cNvSpPr>
          <p:nvPr/>
        </p:nvSpPr>
        <p:spPr bwMode="auto">
          <a:xfrm>
            <a:off x="0" y="0"/>
            <a:ext cx="91440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800" i="1" u="sng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Задача о скорости химической реакции</a:t>
            </a:r>
          </a:p>
        </p:txBody>
      </p:sp>
      <p:sp>
        <p:nvSpPr>
          <p:cNvPr id="24588" name="Text Box 148"/>
          <p:cNvSpPr txBox="1">
            <a:spLocks noChangeArrowheads="1"/>
          </p:cNvSpPr>
          <p:nvPr/>
        </p:nvSpPr>
        <p:spPr bwMode="auto">
          <a:xfrm>
            <a:off x="179388" y="692150"/>
            <a:ext cx="89646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Calibri" pitchFamily="34" charset="0"/>
              </a:rPr>
              <a:t>Средняя скорость растворения соли в воде за промежуток времени </a:t>
            </a:r>
            <a:r>
              <a:rPr lang="en-US" sz="3200" i="1" dirty="0">
                <a:latin typeface="Calibri" pitchFamily="34" charset="0"/>
              </a:rPr>
              <a:t>[t</a:t>
            </a:r>
            <a:r>
              <a:rPr lang="en-US" sz="3200" i="1" baseline="-25000" dirty="0">
                <a:latin typeface="Calibri" pitchFamily="34" charset="0"/>
              </a:rPr>
              <a:t>0</a:t>
            </a:r>
            <a:r>
              <a:rPr lang="ru-RU" sz="3200" i="1" dirty="0">
                <a:latin typeface="Calibri" pitchFamily="34" charset="0"/>
              </a:rPr>
              <a:t>;</a:t>
            </a:r>
            <a:r>
              <a:rPr lang="en-US" sz="3200" i="1" dirty="0">
                <a:latin typeface="Calibri" pitchFamily="34" charset="0"/>
              </a:rPr>
              <a:t>t</a:t>
            </a:r>
            <a:r>
              <a:rPr lang="en-US" sz="3200" i="1" baseline="-25000" dirty="0">
                <a:latin typeface="Calibri" pitchFamily="34" charset="0"/>
              </a:rPr>
              <a:t>1</a:t>
            </a:r>
            <a:r>
              <a:rPr lang="en-US" sz="3200" i="1" dirty="0">
                <a:latin typeface="Calibri" pitchFamily="34" charset="0"/>
              </a:rPr>
              <a:t>]</a:t>
            </a:r>
            <a:r>
              <a:rPr lang="en-US" sz="3200" dirty="0">
                <a:latin typeface="Calibri" pitchFamily="34" charset="0"/>
              </a:rPr>
              <a:t> (</a:t>
            </a:r>
            <a:r>
              <a:rPr lang="ru-RU" sz="3200" dirty="0">
                <a:latin typeface="Calibri" pitchFamily="34" charset="0"/>
              </a:rPr>
              <a:t>масса соли, растворившейся в воде изменяется по закону    </a:t>
            </a:r>
            <a:r>
              <a:rPr lang="ru-RU" sz="3200" i="1" dirty="0" err="1">
                <a:latin typeface="Calibri" pitchFamily="34" charset="0"/>
              </a:rPr>
              <a:t>х</a:t>
            </a:r>
            <a:r>
              <a:rPr lang="ru-RU" sz="3200" i="1" dirty="0">
                <a:latin typeface="Calibri" pitchFamily="34" charset="0"/>
              </a:rPr>
              <a:t> = </a:t>
            </a:r>
            <a:r>
              <a:rPr lang="en-US" sz="3200" i="1" dirty="0">
                <a:latin typeface="Calibri" pitchFamily="34" charset="0"/>
              </a:rPr>
              <a:t>f(t))</a:t>
            </a:r>
            <a:r>
              <a:rPr lang="ru-RU" sz="3200" dirty="0">
                <a:latin typeface="Calibri" pitchFamily="34" charset="0"/>
              </a:rPr>
              <a:t> определяется по формуле                           .</a:t>
            </a:r>
          </a:p>
          <a:p>
            <a:pPr>
              <a:spcBef>
                <a:spcPct val="50000"/>
              </a:spcBef>
            </a:pPr>
            <a:endParaRPr lang="ru-RU" sz="32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ru-RU" sz="32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3200" dirty="0" smtClean="0">
                <a:latin typeface="Calibri" pitchFamily="34" charset="0"/>
              </a:rPr>
              <a:t>Скорость </a:t>
            </a:r>
            <a:r>
              <a:rPr lang="ru-RU" sz="3200" dirty="0">
                <a:latin typeface="Calibri" pitchFamily="34" charset="0"/>
              </a:rPr>
              <a:t>растворения в </a:t>
            </a:r>
            <a:r>
              <a:rPr lang="ru-RU" sz="3200" dirty="0" smtClean="0">
                <a:latin typeface="Calibri" pitchFamily="34" charset="0"/>
              </a:rPr>
              <a:t>данный</a:t>
            </a:r>
          </a:p>
          <a:p>
            <a:pPr>
              <a:spcBef>
                <a:spcPct val="50000"/>
              </a:spcBef>
            </a:pPr>
            <a:r>
              <a:rPr lang="ru-RU" sz="3200" dirty="0" smtClean="0">
                <a:latin typeface="Calibri" pitchFamily="34" charset="0"/>
              </a:rPr>
              <a:t>момент </a:t>
            </a:r>
            <a:r>
              <a:rPr lang="ru-RU" sz="3200" dirty="0">
                <a:latin typeface="Calibri" pitchFamily="34" charset="0"/>
              </a:rPr>
              <a:t>времени</a:t>
            </a:r>
          </a:p>
        </p:txBody>
      </p:sp>
      <p:graphicFrame>
        <p:nvGraphicFramePr>
          <p:cNvPr id="24579" name="Rectangle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4579" name="Формула" r:id="rId4" imgW="0" imgH="0" progId="Equation.3">
              <p:embed/>
            </p:oleObj>
          </a:graphicData>
        </a:graphic>
      </p:graphicFrame>
      <p:graphicFrame>
        <p:nvGraphicFramePr>
          <p:cNvPr id="24580" name="Rectangle 4"/>
          <p:cNvGraphicFramePr>
            <a:graphicFrameLocks/>
          </p:cNvGraphicFramePr>
          <p:nvPr/>
        </p:nvGraphicFramePr>
        <p:xfrm>
          <a:off x="1524000" y="2708275"/>
          <a:ext cx="6096000" cy="4064000"/>
        </p:xfrm>
        <a:graphic>
          <a:graphicData uri="http://schemas.openxmlformats.org/presentationml/2006/ole">
            <p:oleObj spid="_x0000_s24580" name="Формула" r:id="rId5" imgW="0" imgH="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28596" y="5500702"/>
          <a:ext cx="4464050" cy="1236663"/>
        </p:xfrm>
        <a:graphic>
          <a:graphicData uri="http://schemas.openxmlformats.org/presentationml/2006/ole">
            <p:oleObj spid="_x0000_s24581" name="Формула" r:id="rId6" imgW="825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9" grpId="0" animBg="1"/>
      <p:bldP spid="266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-26988"/>
            <a:ext cx="8540750" cy="679451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Выводы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8353425" cy="483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Различные задачи привели в процессе решения к одной и той же математической модели – пределу отношения приращения функции к приращению аргумента при условии, что приращение аргумента стремится к нулю. Значит, эту математическую модель надо специально изучить, т.е.: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dirty="0">
                <a:latin typeface="+mn-lt"/>
              </a:rPr>
              <a:t> Присвоить ей новый термин.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dirty="0">
                <a:latin typeface="+mn-lt"/>
              </a:rPr>
              <a:t> Ввести для неё обозначение.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dirty="0">
                <a:latin typeface="+mn-lt"/>
              </a:rPr>
              <a:t> Исследовать свойства новой модели.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dirty="0">
                <a:latin typeface="+mn-lt"/>
              </a:rPr>
              <a:t> Определить возможности применения нового понятия - производная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1165</Words>
  <Application>Microsoft Office PowerPoint</Application>
  <PresentationFormat>Экран (4:3)</PresentationFormat>
  <Paragraphs>133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Тема Office</vt:lpstr>
      <vt:lpstr>1_Тема Office</vt:lpstr>
      <vt:lpstr>Формула</vt:lpstr>
      <vt:lpstr>Equation</vt:lpstr>
      <vt:lpstr>ОПРЕДЕЛЕНИЕ ПРОИЗВОДНОЙ </vt:lpstr>
      <vt:lpstr>Повторим! Приращение функции и приращение аргумента</vt:lpstr>
      <vt:lpstr>Задача 1 (о скорости движения). </vt:lpstr>
      <vt:lpstr>Слайд 4</vt:lpstr>
      <vt:lpstr>Прямая, проходящая через точку М0 (х0; f(х0)), с отрезком которой почти сливается график функции f(х),называют касательной к графику в точке х0    </vt:lpstr>
      <vt:lpstr>Задача: Определить положение касательной (tgφ)</vt:lpstr>
      <vt:lpstr>Задача о мгновенной величине тока</vt:lpstr>
      <vt:lpstr>Слайд 8</vt:lpstr>
      <vt:lpstr>Выводы</vt:lpstr>
      <vt:lpstr>2. Определение производной</vt:lpstr>
      <vt:lpstr>Слайд 11</vt:lpstr>
      <vt:lpstr>А это значит:</vt:lpstr>
      <vt:lpstr>Слайд 13</vt:lpstr>
      <vt:lpstr>Алгоритм отыскания производной</vt:lpstr>
      <vt:lpstr>Слайд 15</vt:lpstr>
      <vt:lpstr>Домашнее задание:</vt:lpstr>
      <vt:lpstr>Домашнее задание:</vt:lpstr>
      <vt:lpstr>Используемая литература: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ПРОИЗВОДНОЙ </dc:title>
  <dc:creator>Loner-XP</dc:creator>
  <cp:lastModifiedBy>SERGEY</cp:lastModifiedBy>
  <cp:revision>25</cp:revision>
  <dcterms:created xsi:type="dcterms:W3CDTF">2011-01-21T17:53:09Z</dcterms:created>
  <dcterms:modified xsi:type="dcterms:W3CDTF">2020-04-27T17:29:17Z</dcterms:modified>
</cp:coreProperties>
</file>