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81" r:id="rId16"/>
    <p:sldId id="282" r:id="rId17"/>
    <p:sldId id="277" r:id="rId18"/>
    <p:sldId id="260" r:id="rId19"/>
    <p:sldId id="261" r:id="rId20"/>
    <p:sldId id="262" r:id="rId21"/>
    <p:sldId id="266" r:id="rId22"/>
    <p:sldId id="267" r:id="rId23"/>
    <p:sldId id="263" r:id="rId24"/>
    <p:sldId id="264" r:id="rId25"/>
    <p:sldId id="278" r:id="rId26"/>
    <p:sldId id="279" r:id="rId27"/>
    <p:sldId id="280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792087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заправки транспортных средств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844824"/>
            <a:ext cx="7920880" cy="379397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D:\Desktop\Презентация к уроку МДК03.01\90d4a7f3e90f7412ebba83117bda55dba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42493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257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552728"/>
          </a:xfrm>
        </p:spPr>
        <p:txBody>
          <a:bodyPr>
            <a:norm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Запрещается заправлять СУГ установленные на автомобилях баллоны, у которых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 избыточного давления 0,5 кг с/см 2, кроме новых и после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освидетельствования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истек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освидетельствования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установленных надписей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исправлены вентили и клапаны;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корпус баллона (раковины, забоины, коррозия, вмятины);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ослаблено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крепление баллона;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утечки из различных соединений.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9040"/>
            <a:ext cx="820891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677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17632" cy="504056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заправки ГБУ на автомобилях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904656"/>
          </a:xfrm>
        </p:spPr>
        <p:txBody>
          <a:bodyPr>
            <a:normAutofit fontScale="25000" lnSpcReduction="20000"/>
          </a:bodyPr>
          <a:lstStyle/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заправкой ГБУ оператор должен произвести тщательный осмотр поверхности баллона и определить его пригодность к наполнению</a:t>
            </a:r>
          </a:p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проверить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соответствующей документации</a:t>
            </a:r>
          </a:p>
          <a:p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определив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баллон пригоден к заполнению, оператор обязан:</a:t>
            </a:r>
          </a:p>
          <a:p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проверить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фиксацию автомобиля на дорожном покрытии</a:t>
            </a:r>
          </a:p>
          <a:p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проверить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заземление наполнительных шлангов</a:t>
            </a:r>
          </a:p>
          <a:p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заземлить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автомашину</a:t>
            </a:r>
          </a:p>
          <a:p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кратковременным 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открытием расходного вентиля паровой фазы ГБУ убедиться в наличии остаточного давления (кроме новых  и после освидетельствования)</a:t>
            </a:r>
          </a:p>
          <a:p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шланг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жидкой фазы заправочной колонки посредством специальной струбцины присоединить к штуцеру заправочного баллона,</a:t>
            </a:r>
          </a:p>
          <a:p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9746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 fontScale="25000" lnSpcReduction="20000"/>
          </a:bodyPr>
          <a:lstStyle/>
          <a:p>
            <a:endParaRPr lang="ru-RU" sz="8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открыть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вентиль на баллоне,</a:t>
            </a:r>
          </a:p>
          <a:p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медленно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плавно открыть вентиль на заправочной колонке,</a:t>
            </a:r>
          </a:p>
          <a:p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вибрации шланга, убедиться, что наполнение идёт и не допускать переполнение баллона более 85 % его объема,</a:t>
            </a:r>
          </a:p>
          <a:p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появлении из вентиля контроля струи жидкого газа или при совмещении стрелки указателя уровня с красным сектором шкалы, медленно закрыть вентиль на трубопроводе жидкой фазы заправочной колонки</a:t>
            </a:r>
          </a:p>
          <a:p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закрыть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вентиль на баллоне</a:t>
            </a:r>
          </a:p>
          <a:p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отсоединить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заправочный шланг от заправочного вентиля баллона</a:t>
            </a:r>
          </a:p>
          <a:p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заглушку на  баллоне и проверить мыльной эмульсией герметичность баллона</a:t>
            </a:r>
          </a:p>
          <a:p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снять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заземление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316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480720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ТБ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заправке ГБУ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автомобилях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Заправка газобаллонных автомобилей осуществляется согласно производственной инструкции и ПБ в газовом хозяйстве: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запрещается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заправлять СУГ установленные на автомобилях баллоны, у которых: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избыточного давления 0,5 кг с/см 2, кроме новых и после освидетельствования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истек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освидетельствования;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установленных надписей;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исправлены вентили и клапаны;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корпус баллона (раковины, забоины, коррозия, вмятины);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ослаблено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крепление баллона;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утечки из различных соединений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оставлять работающим и запускать двигатель автомобиля,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въезд на территорию АГЗС и заправка автомобилей, в которых находятся пассажиры,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396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производить заправку шлангами, не имеющими заземления,</a:t>
            </a:r>
          </a:p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подтягивать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соединения на баллонах и коммуникациях, находящиеся под давлением,</a:t>
            </a:r>
          </a:p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заправлять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автомашины при отсутствии её заземления и фиксации на дорожном покрытии</a:t>
            </a:r>
          </a:p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заправлять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автомашины при повышении давления на заправочной колонке более 1,6 Мпа</a:t>
            </a:r>
          </a:p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наполнять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баллоны более чем на 85%</a:t>
            </a:r>
          </a:p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стучать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металлическими предметами по арматуре и газопроводам, находящимися под давлением;</a:t>
            </a:r>
          </a:p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оставлять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 и заправочную колонку во время заправки без присмотра</a:t>
            </a:r>
          </a:p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оставлять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 присоединённым к заправочной колонке когда заправка не производиться</a:t>
            </a:r>
          </a:p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производить ремонтных работ газовой аппаратуры газобаллонных автомобилей на территории АГЗС;</a:t>
            </a:r>
          </a:p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производить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сброс излишков СУГ из баллонов на свечу,</a:t>
            </a:r>
          </a:p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 заправленного газом автомобиля при спуске дает перебои (хлопки), его следует немедленно заглушить и откатить автомобиль от заправочной колонки на расстояние не менее 15 м;</a:t>
            </a:r>
          </a:p>
        </p:txBody>
      </p:sp>
    </p:spTree>
    <p:extLst>
      <p:ext uri="{BB962C8B-B14F-4D97-AF65-F5344CB8AC3E}">
        <p14:creationId xmlns:p14="http://schemas.microsoft.com/office/powerpoint/2010/main" val="1748068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3374"/>
            <a:ext cx="8208912" cy="619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35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9" y="476250"/>
            <a:ext cx="762000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153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4664"/>
            <a:ext cx="8229600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267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Топливо раздаточная колонка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8136904" cy="507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272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0000"/>
                </a:solidFill>
                <a:latin typeface="Times New Roman"/>
              </a:rPr>
              <a:t>Меры предосторожности во время отпуска топлива на АЗС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91264" cy="4857403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вокруг колонок должна быть освещена для безопасного отпуска топлива;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осветительные приборы заправляемых автомобилей должны быть выключены;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предотвращения скольжения и падения  рабочая зона должна быть сухая;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отпуском топлива, необходимо убедиться  в целостности гибкого шланга во избежание  вытекания топлива. ВО ВРЕМЯ ОТПУСКА ТОПЛИВА КОЛОНКА НИ В КОЕМ СЛУЧАЕ НЕ ДОЛЖНА БЫТЬ ОТКРЫТА;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окончании заправки, перед возвратом пистолета в приемное гнездо колонки убедиться в том, что клапан пистолета  находится в закрытом положении;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колонок с превышением допустимых пределов погрешностей, во время грозы  и во время слива топлива в резервуар КАТЕГОРИЧЕСКИ ЗАПРЕЩЕНА.</a:t>
            </a:r>
          </a:p>
          <a:p>
            <a:endParaRPr lang="ru-RU" sz="2000" dirty="0"/>
          </a:p>
          <a:p>
            <a:r>
              <a:rPr lang="ru-RU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6632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мотоциклы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мотороллеры, мопеды необходимо перемещать к топливораздаточным колонкам и от них вручную с заглушенным двигателем на расстоянии не менее 15 м от колонок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операции при заправке автотранспорта должны проводиться только в присутствии водителя и при заглушенном двигателе, разрешается заправка автомобильного транспорта с работающим двигателем только в условиях низких температур, когда запуск заглушенного двигателя может быть затруднен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облитые нефтепродуктами части транспорта до пуска двигателя водители обязаны протереть насухо; пролитые при заправке водителями автотранспорта нефтепродукты должны быть засыпаны ими песком, а пропитанный песок собран в металлический ящик с плотно закрывающейся крышкой; песок вывозят с территории автозаправочной станции в специально отведенные места;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659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136904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310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для обеспечения пожарной безопасности на АЗС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400600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выполнения требований пожаробезопасности на автозаправочной станций используется следующее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оборудование: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Пожарные резервуары. В них хранится запас воды, необходимый для пожаротушения и орошения технологического оборудования. Такие емкости необходимы, если расстояние до противопожарного трубопровода, водоема или другого источника воды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превышает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 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Контейнеры для песка. Установка таких ящиков – обязательная мера пожарной безопасности на АЗС. Корпус изготавливается из «черной» стали марки Ст3, крышка – из Ст3 или алюминиевого сплава. Ящики могут окрашиваться в корпоративные цвета. Надпись «Песок» обязательна. Контейнеры устанавливаются в местах, намеченных еще на стадии проектирования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775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для обеспечения пожарной безопасности на АЗС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4968552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Пожарные щиты – открытые и закрытые. Предназначены для хранения первичных средств пожаротушения. Как и ящики для песка, щиты устанавливаются в местах, указанных на схеме АЗС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громкой связи. Системы оповещения должны присутствовать на каждой автозаправочной станции. Они используются для информационных сообщений и оповещения клиентов и персонала о возникновении аварийной ситуации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Огнепреградители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Этот вид трубопроводной арматуры играет важную роль в предотвращении распространения пламени. Чаще всего изготавливается в виде кассеты с размещенным в ней гофрированным алюминиевым материалом.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Огнепреградитель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допускает проникновения искр и пламени в резервуар, поскольку материал кассеты поглощает их тепло. Он устанавливается отдельно или в составе совмещенного дыхательного клапана.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469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3283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88640"/>
            <a:ext cx="8424936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5970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целей пожаротушения АЗС следует предусматривать: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пожаротушения;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установки пожаротушения (в том числе автоматические);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наружный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противопожарный водопровод или водоем.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необходимое количество и размещение первичных средств пожаротушения следует выбирать в соответствии с требованиями ППБ 01-93.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Наружное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пожаротушение АЗС должно осуществляться не менее чем от двух пожарных гидрантов или от противопожарного водоема (водоемов). Общая вместимость противопожарных водоемов АЗС жидкого моторного топлива и АГНКС должна составлять не менее 100 м3, которые должны быть расположены на расстоянии не более 200 м от АЗС.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воды на наружное пожаротушение АЗС жидкого моторного топлива и АГНКС определяется расчетом как суммарный расход воды, включающий в себя максимальное из значений расхода воды на пожаротушение зданий и общий расход воды на охлаждение наземных резервуаров (сосудов).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454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408712"/>
          </a:xfrm>
        </p:spPr>
        <p:txBody>
          <a:bodyPr>
            <a:normAutofit fontScale="92500"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 воды на пожаротушение зданий АЗС определяется по СНиП 2.04.02-84* (для зданий сервисного обслуживания водителей и пассажиров, а также зданий для персонала АЗС - как для общественных зданий, для зданий сервисного обслуживания транспортных средств -  как для производственных зданий). Общий расход воды на охлаждение надземных резервуаров (сосудов) следует принимать не менее 15 л/с.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.* Наружное противопожарное водоснабжение АГНКС или АЗС жидкого моторного топлива, размещенных вне населенных пунктов, допускается не предусматривать в следующих случаях: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АЗС жидкого моторного топлива, если применяются только двустенные надземные резервуары общей вместимостью не более 40 м3 или подземные резервуары;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АГНКС или АЗС на жидком моторном топливе, если отсутствуют помещения сервисного обслуживания.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таких АЗС необходимо предусматривать дополнительные стационарные или передвижные огнетушители. Тип дополнительных огнетушителей и их количество определяются по согласованию с территориальными подразделениями ГПС.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5082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помещения АЗС, за исключением помещений категорий В4 и Д, механизированной мойки и помещений для персонала АЗС с круглосуточным пребыванием людей, должны быть оборудованы установками автоматической пожарной сигнализации.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категорий В1 и В2 по пожарной опасности площадью более 20 м2 (помещения постов технического обслуживания и складские помещения при наличии ЛВЖ и ГЖ - независимо от площади), а также помещения многотопливных АЗС, АГЗС или АГНКС, в которых размещается оборудование со сжатым природным газом и для перекачивания сжиженного углеводородного газа, которое относится к технологической системе АЗС, должны быть оборудованы автоматическими установками пожаротушения. При определении необходимости оснащения автоматическими установками пожаротушения торгового зала магазина по продаже ЛВЖ и ГЖ его следует приравнивать к складским помещениям.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 автоматических установок пожаротушения допускается применять модули пожаротушения в режиме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самосрабатывания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оснащать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самосрабатывающими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огнетушителями.</a:t>
            </a:r>
          </a:p>
        </p:txBody>
      </p:sp>
    </p:spTree>
    <p:extLst>
      <p:ext uri="{BB962C8B-B14F-4D97-AF65-F5344CB8AC3E}">
        <p14:creationId xmlns:p14="http://schemas.microsoft.com/office/powerpoint/2010/main" val="284981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4664"/>
            <a:ext cx="8229600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010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9"/>
            <a:ext cx="8229600" cy="1728191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между автомобилем, стоящим под заправкой и следующим за ним, должно быть не менее 3 м, а между последующими автомобилями, находящимися в очереди, - не менее 1 м;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скоплении у АЗС автотранспорта необходимо следить, чтобы выезд с АЗС был свободным и была возможность маневрирования.</a:t>
            </a:r>
          </a:p>
          <a:p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Desktop\Презентация к уроку МДК03.01\ap7t02xuh1bh8_jglrn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842493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610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/>
              </a:rPr>
              <a:t>Порядок проведения проверки ТРК.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fontScale="25000" lnSpcReduction="20000"/>
          </a:bodyPr>
          <a:lstStyle/>
          <a:p>
            <a:r>
              <a:rPr lang="ru-RU" sz="8000" dirty="0">
                <a:solidFill>
                  <a:srgbClr val="000000"/>
                </a:solidFill>
                <a:latin typeface="Times New Roman"/>
              </a:rPr>
              <a:t>При внешнем осмотре колонки устанавливают:</a:t>
            </a:r>
          </a:p>
          <a:p>
            <a:r>
              <a:rPr lang="ru-RU" sz="8000" dirty="0" smtClean="0">
                <a:solidFill>
                  <a:srgbClr val="000000"/>
                </a:solidFill>
                <a:latin typeface="Times New Roman"/>
              </a:rPr>
              <a:t>отсутствие</a:t>
            </a:r>
            <a:r>
              <a:rPr lang="ru-RU" sz="8000" dirty="0">
                <a:solidFill>
                  <a:srgbClr val="000000"/>
                </a:solidFill>
                <a:latin typeface="Times New Roman"/>
              </a:rPr>
              <a:t> нарушения облицовки корпуса, сборочных единиц </a:t>
            </a:r>
            <a:r>
              <a:rPr lang="ru-RU" sz="8000" dirty="0" smtClean="0">
                <a:solidFill>
                  <a:srgbClr val="000000"/>
                </a:solidFill>
                <a:latin typeface="Times New Roman"/>
              </a:rPr>
              <a:t>и          </a:t>
            </a:r>
            <a:r>
              <a:rPr lang="ru-RU" sz="8000" dirty="0">
                <a:solidFill>
                  <a:srgbClr val="000000"/>
                </a:solidFill>
                <a:latin typeface="Times New Roman"/>
              </a:rPr>
              <a:t> коммуникаций колонки;</a:t>
            </a:r>
          </a:p>
          <a:p>
            <a:r>
              <a:rPr lang="ru-RU" sz="8000" dirty="0" smtClean="0">
                <a:solidFill>
                  <a:srgbClr val="000000"/>
                </a:solidFill>
                <a:latin typeface="Times New Roman"/>
              </a:rPr>
              <a:t>четкость</a:t>
            </a:r>
            <a:r>
              <a:rPr lang="ru-RU" sz="8000" dirty="0">
                <a:solidFill>
                  <a:srgbClr val="000000"/>
                </a:solidFill>
                <a:latin typeface="Times New Roman"/>
              </a:rPr>
              <a:t> изображения надписей на маркировочной табличке, а также цифр и отметок на указателях разового и суммарного учета;</a:t>
            </a:r>
          </a:p>
          <a:p>
            <a:r>
              <a:rPr lang="ru-RU" sz="8000" dirty="0" smtClean="0">
                <a:solidFill>
                  <a:srgbClr val="000000"/>
                </a:solidFill>
                <a:latin typeface="Times New Roman"/>
              </a:rPr>
              <a:t>отсутствие</a:t>
            </a:r>
            <a:r>
              <a:rPr lang="ru-RU" sz="8000" dirty="0">
                <a:solidFill>
                  <a:srgbClr val="000000"/>
                </a:solidFill>
                <a:latin typeface="Times New Roman"/>
              </a:rPr>
              <a:t> загрязнений на стеклах указателей разового и суммарного учета.</a:t>
            </a:r>
          </a:p>
          <a:p>
            <a:r>
              <a:rPr lang="ru-RU" sz="8000" dirty="0">
                <a:solidFill>
                  <a:srgbClr val="000000"/>
                </a:solidFill>
                <a:latin typeface="Times New Roman"/>
              </a:rPr>
              <a:t>Опробование</a:t>
            </a:r>
          </a:p>
          <a:p>
            <a:r>
              <a:rPr lang="ru-RU" sz="8000" dirty="0" smtClean="0">
                <a:solidFill>
                  <a:srgbClr val="000000"/>
                </a:solidFill>
                <a:latin typeface="Times New Roman"/>
              </a:rPr>
              <a:t>включают</a:t>
            </a:r>
            <a:r>
              <a:rPr lang="ru-RU" sz="8000" dirty="0">
                <a:solidFill>
                  <a:srgbClr val="000000"/>
                </a:solidFill>
                <a:latin typeface="Times New Roman"/>
              </a:rPr>
              <a:t> электродвигатель колонки и проверяют ее функционирование путем </a:t>
            </a:r>
            <a:r>
              <a:rPr lang="ru-RU" sz="8000" dirty="0" err="1">
                <a:solidFill>
                  <a:srgbClr val="000000"/>
                </a:solidFill>
                <a:latin typeface="Times New Roman"/>
              </a:rPr>
              <a:t>прокачивания</a:t>
            </a:r>
            <a:r>
              <a:rPr lang="ru-RU" sz="8000" dirty="0">
                <a:solidFill>
                  <a:srgbClr val="000000"/>
                </a:solidFill>
                <a:latin typeface="Times New Roman"/>
              </a:rPr>
              <a:t> через колонку топлива.</a:t>
            </a:r>
          </a:p>
          <a:p>
            <a:r>
              <a:rPr lang="ru-RU" sz="8000" dirty="0">
                <a:solidFill>
                  <a:srgbClr val="000000"/>
                </a:solidFill>
                <a:latin typeface="Times New Roman"/>
              </a:rPr>
              <a:t>Проверка герметичности и функционирования узлов колонки</a:t>
            </a:r>
          </a:p>
          <a:p>
            <a:r>
              <a:rPr lang="ru-RU" sz="8000" dirty="0" smtClean="0">
                <a:solidFill>
                  <a:srgbClr val="000000"/>
                </a:solidFill>
                <a:latin typeface="Times New Roman"/>
              </a:rPr>
              <a:t>включают</a:t>
            </a:r>
            <a:r>
              <a:rPr lang="ru-RU" sz="8000" dirty="0">
                <a:solidFill>
                  <a:srgbClr val="000000"/>
                </a:solidFill>
                <a:latin typeface="Times New Roman"/>
              </a:rPr>
              <a:t> насос, заполняют гидравлическую систему топливом и закрывают раздаточный кран.</a:t>
            </a:r>
          </a:p>
          <a:p>
            <a:r>
              <a:rPr lang="ru-RU" sz="8000" dirty="0" smtClean="0">
                <a:solidFill>
                  <a:srgbClr val="000000"/>
                </a:solidFill>
                <a:latin typeface="Times New Roman"/>
              </a:rPr>
              <a:t>после</a:t>
            </a:r>
            <a:r>
              <a:rPr lang="ru-RU" sz="8000" dirty="0">
                <a:solidFill>
                  <a:srgbClr val="000000"/>
                </a:solidFill>
                <a:latin typeface="Times New Roman"/>
              </a:rPr>
              <a:t> выдержки колонки под давлением при работающем насосе в течение 3 мин останавливают насос и, не открывая раздаточного крана, выдерживают систему в течение 1 мин, после чего осматривают места соединений.</a:t>
            </a:r>
          </a:p>
          <a:p>
            <a:r>
              <a:rPr lang="ru-RU" sz="8000" dirty="0" smtClean="0">
                <a:solidFill>
                  <a:srgbClr val="000000"/>
                </a:solidFill>
                <a:latin typeface="Times New Roman"/>
              </a:rPr>
              <a:t>колонку</a:t>
            </a:r>
            <a:r>
              <a:rPr lang="ru-RU" sz="8000" dirty="0">
                <a:solidFill>
                  <a:srgbClr val="000000"/>
                </a:solidFill>
                <a:latin typeface="Times New Roman"/>
              </a:rPr>
              <a:t> считают герметичной, если при осмотре соединений колонки и раздаточного крана не обнаружено следов течи топлива.</a:t>
            </a:r>
          </a:p>
          <a:p>
            <a:r>
              <a:rPr lang="ru-RU" sz="8000" dirty="0">
                <a:solidFill>
                  <a:srgbClr val="000000"/>
                </a:solidFill>
                <a:latin typeface="Times New Roman"/>
              </a:rPr>
              <a:t>Обслуживание и возможные неисправности заправочного крана.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1957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76064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заправки автомобиля на АГЗС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764704"/>
            <a:ext cx="8496944" cy="2448272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Заправка транспорта с газобаллонной системой регламентируется федеральными нормами и правилами. Меры безопасности: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заправкой пассажиров необходимо высадить из автомобиля;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заправке водитель должен выйти из автомобиля и находиться рядом с ТРК;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водитель должен обеспечить свободный доступ к заправочному устройству, присоединить переходник.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8424936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052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63272" cy="504056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Заправка газобаллонных автомобилей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976664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оператором, имеющий допуск к этому виду работ, одетым в одежду специального образца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Заправка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газобаллонных автомобилей осуществляется согласно производственной инструкции.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техническую исправность баллонов газобаллонных автомобилей и их освидетельствование несет владелец автомобиля.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Баллоны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подлежат освидетельствованию 1 раз в 2 года.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наполнении баллонов на АГЗС должны выполняться требования «Правил устройства и безопасной эксплуатации сосудов, работающих под давлением».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заправкой баллонов оператор АГЗС обязан проверить в путевом листе водителя наличие печати и подписи, подтверждающих исправность и пригодность баллонов к наполнению, а также наличие у водителя удостоверения на право вождения газобаллонного автомобиля.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водителя автомобиля должен быть талон регистрации газобаллонной установки.</a:t>
            </a:r>
          </a:p>
        </p:txBody>
      </p:sp>
    </p:spTree>
    <p:extLst>
      <p:ext uri="{BB962C8B-B14F-4D97-AF65-F5344CB8AC3E}">
        <p14:creationId xmlns:p14="http://schemas.microsoft.com/office/powerpoint/2010/main" val="2659325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009531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талоне должны быть указаны: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заводской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 баллона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ёмкость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баллона в литрах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следующего и дата последнего освидетельствования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отметка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регистрации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баллона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8424936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4680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363272" cy="6192688"/>
          </a:xfrm>
        </p:spPr>
        <p:txBody>
          <a:bodyPr>
            <a:normAutofit fontScale="92500" lnSpcReduction="20000"/>
          </a:bodyPr>
          <a:lstStyle/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баллоне, установленном на автомобиле, должны быть следующие данные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товарный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 завода-изготовителя;</a:t>
            </a: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баллона (заводской);</a:t>
            </a: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фактическая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 порожнего баллона (кг) в соответствии с ГОСТом или ТУ на их изготовление;</a:t>
            </a: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(месяц, год) изготовления и год следующего освидетельствования;</a:t>
            </a: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давление (Р), МПа (кгс/см2);</a:t>
            </a: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пробное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гидравлическое давление (П), МПа (кгс/см2);</a:t>
            </a: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вместимость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баллона (л) в соответствии с ГОСТом или ТУ на их изготовление;</a:t>
            </a: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стандарта на их изготовление.</a:t>
            </a:r>
          </a:p>
        </p:txBody>
      </p:sp>
    </p:spTree>
    <p:extLst>
      <p:ext uri="{BB962C8B-B14F-4D97-AF65-F5344CB8AC3E}">
        <p14:creationId xmlns:p14="http://schemas.microsoft.com/office/powerpoint/2010/main" val="3267305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Баллоны должны быть оборудованы следующими приборами и арматурой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расходными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вентилями,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наполнительными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вентилями,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вентиль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максимального уровня наполнения,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предохранительным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клапаном,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пробкой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для слива отстоя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996952"/>
            <a:ext cx="742950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13231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1700</Words>
  <Application>Microsoft Office PowerPoint</Application>
  <PresentationFormat>Экран (4:3)</PresentationFormat>
  <Paragraphs>166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Правила заправки транспортных средств</vt:lpstr>
      <vt:lpstr>Презентация PowerPoint</vt:lpstr>
      <vt:lpstr>Презентация PowerPoint</vt:lpstr>
      <vt:lpstr>Порядок проведения проверки ТРК.</vt:lpstr>
      <vt:lpstr>Правила заправки автомобиля на АГЗС</vt:lpstr>
      <vt:lpstr>Заправка газобаллонных автомобилей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Технология заправки ГБУ на автомобилях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Топливо раздаточная колонка</vt:lpstr>
      <vt:lpstr>Меры предосторожности во время отпуска топлива на АЗС</vt:lpstr>
      <vt:lpstr>Презентация PowerPoint</vt:lpstr>
      <vt:lpstr>Оборудование для обеспечения пожарной безопасности на АЗС</vt:lpstr>
      <vt:lpstr>Оборудование для обеспечения пожарной безопасности на АЗС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эксплуатации заправочного оборудования</dc:title>
  <dc:creator>User</dc:creator>
  <cp:lastModifiedBy>User</cp:lastModifiedBy>
  <cp:revision>17</cp:revision>
  <dcterms:created xsi:type="dcterms:W3CDTF">2020-04-08T14:06:57Z</dcterms:created>
  <dcterms:modified xsi:type="dcterms:W3CDTF">2020-04-08T17:35:20Z</dcterms:modified>
</cp:coreProperties>
</file>