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74" r:id="rId3"/>
    <p:sldId id="257" r:id="rId4"/>
    <p:sldId id="271" r:id="rId5"/>
    <p:sldId id="275" r:id="rId6"/>
    <p:sldId id="261" r:id="rId7"/>
    <p:sldId id="259" r:id="rId8"/>
    <p:sldId id="260" r:id="rId9"/>
    <p:sldId id="258" r:id="rId10"/>
    <p:sldId id="270" r:id="rId11"/>
    <p:sldId id="262" r:id="rId12"/>
    <p:sldId id="265" r:id="rId13"/>
    <p:sldId id="263" r:id="rId14"/>
    <p:sldId id="264" r:id="rId15"/>
    <p:sldId id="266" r:id="rId16"/>
    <p:sldId id="267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36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7F2336C6-4DC5-470A-8240-1BBF9C22BBB5}" type="datetimeFigureOut">
              <a:rPr lang="ru-RU" smtClean="0"/>
              <a:pPr/>
              <a:t>12.11.2015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F3A586A-87AD-4882-B4A5-F1DC950E82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336C6-4DC5-470A-8240-1BBF9C22BBB5}" type="datetimeFigureOut">
              <a:rPr lang="ru-RU" smtClean="0"/>
              <a:pPr/>
              <a:t>12.11.2015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A586A-87AD-4882-B4A5-F1DC950E82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336C6-4DC5-470A-8240-1BBF9C22BBB5}" type="datetimeFigureOut">
              <a:rPr lang="ru-RU" smtClean="0"/>
              <a:pPr/>
              <a:t>12.11.2015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A586A-87AD-4882-B4A5-F1DC950E82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F2336C6-4DC5-470A-8240-1BBF9C22BBB5}" type="datetimeFigureOut">
              <a:rPr lang="ru-RU" smtClean="0"/>
              <a:pPr/>
              <a:t>12.11.2015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F3A586A-87AD-4882-B4A5-F1DC950E823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7F2336C6-4DC5-470A-8240-1BBF9C22BBB5}" type="datetimeFigureOut">
              <a:rPr lang="ru-RU" smtClean="0"/>
              <a:pPr/>
              <a:t>12.11.2015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F3A586A-87AD-4882-B4A5-F1DC950E82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336C6-4DC5-470A-8240-1BBF9C22BBB5}" type="datetimeFigureOut">
              <a:rPr lang="ru-RU" smtClean="0"/>
              <a:pPr/>
              <a:t>12.11.2015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A586A-87AD-4882-B4A5-F1DC950E823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336C6-4DC5-470A-8240-1BBF9C22BBB5}" type="datetimeFigureOut">
              <a:rPr lang="ru-RU" smtClean="0"/>
              <a:pPr/>
              <a:t>12.11.2015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A586A-87AD-4882-B4A5-F1DC950E823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F2336C6-4DC5-470A-8240-1BBF9C22BBB5}" type="datetimeFigureOut">
              <a:rPr lang="ru-RU" smtClean="0"/>
              <a:pPr/>
              <a:t>12.11.2015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F3A586A-87AD-4882-B4A5-F1DC950E823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336C6-4DC5-470A-8240-1BBF9C22BBB5}" type="datetimeFigureOut">
              <a:rPr lang="ru-RU" smtClean="0"/>
              <a:pPr/>
              <a:t>12.11.2015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A586A-87AD-4882-B4A5-F1DC950E82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F2336C6-4DC5-470A-8240-1BBF9C22BBB5}" type="datetimeFigureOut">
              <a:rPr lang="ru-RU" smtClean="0"/>
              <a:pPr/>
              <a:t>12.11.2015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F3A586A-87AD-4882-B4A5-F1DC950E823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F2336C6-4DC5-470A-8240-1BBF9C22BBB5}" type="datetimeFigureOut">
              <a:rPr lang="ru-RU" smtClean="0"/>
              <a:pPr/>
              <a:t>12.11.2015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F3A586A-87AD-4882-B4A5-F1DC950E823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F2336C6-4DC5-470A-8240-1BBF9C22BBB5}" type="datetimeFigureOut">
              <a:rPr lang="ru-RU" smtClean="0"/>
              <a:pPr/>
              <a:t>12.11.2015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F3A586A-87AD-4882-B4A5-F1DC950E823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714612" y="1500174"/>
            <a:ext cx="6172200" cy="1894362"/>
          </a:xfrm>
        </p:spPr>
        <p:txBody>
          <a:bodyPr>
            <a:normAutofit/>
          </a:bodyPr>
          <a:lstStyle/>
          <a:p>
            <a:r>
              <a:rPr lang="ru-RU" sz="5400" dirty="0" smtClean="0"/>
              <a:t>Нарезание резьбы</a:t>
            </a:r>
            <a:endParaRPr lang="ru-RU" sz="5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ru-RU" dirty="0" smtClean="0"/>
              <a:t>Преподаватель:</a:t>
            </a:r>
          </a:p>
          <a:p>
            <a:pPr algn="r"/>
            <a:r>
              <a:rPr lang="ru-RU" dirty="0" smtClean="0"/>
              <a:t>Зварич Ольга Константиновна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857232"/>
            <a:ext cx="7467600" cy="2643198"/>
          </a:xfrm>
        </p:spPr>
        <p:txBody>
          <a:bodyPr>
            <a:noAutofit/>
          </a:bodyPr>
          <a:lstStyle/>
          <a:p>
            <a:r>
              <a:rPr lang="ru-RU" sz="5400" dirty="0" smtClean="0"/>
              <a:t>Инструменты для нарезания резьбы</a:t>
            </a:r>
            <a:endParaRPr lang="ru-RU" sz="5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96908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Метчик ручной</a:t>
            </a:r>
            <a:endParaRPr lang="ru-RU" sz="3600" dirty="0"/>
          </a:p>
        </p:txBody>
      </p:sp>
      <p:sp>
        <p:nvSpPr>
          <p:cNvPr id="4" name="TextBox 3"/>
          <p:cNvSpPr txBox="1"/>
          <p:nvPr/>
        </p:nvSpPr>
        <p:spPr>
          <a:xfrm>
            <a:off x="785786" y="1142984"/>
            <a:ext cx="7143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Рабочая часть метчика состоит из заборной и калибрующей частей.</a:t>
            </a:r>
          </a:p>
          <a:p>
            <a:r>
              <a:rPr lang="ru-RU" dirty="0" smtClean="0"/>
              <a:t>Заборная (или режущая) часть обычно делается в виде конуса, она производит основную работу при нарезании резьбы</a:t>
            </a:r>
            <a:endParaRPr lang="ru-RU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2357430"/>
            <a:ext cx="2847975" cy="435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29058" y="2571744"/>
            <a:ext cx="4067175" cy="314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96908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Комплект метчиков</a:t>
            </a:r>
            <a:endParaRPr lang="ru-RU" sz="360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 t="8774"/>
          <a:stretch>
            <a:fillRect/>
          </a:stretch>
        </p:blipFill>
        <p:spPr bwMode="auto">
          <a:xfrm>
            <a:off x="142844" y="1071546"/>
            <a:ext cx="7916873" cy="49376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7467600" cy="796908"/>
          </a:xfrm>
        </p:spPr>
        <p:txBody>
          <a:bodyPr/>
          <a:lstStyle/>
          <a:p>
            <a:r>
              <a:rPr lang="ru-RU" dirty="0" smtClean="0"/>
              <a:t>Нарезание внутренней резьбы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071538" y="4826675"/>
            <a:ext cx="6929486" cy="175432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В целях облегчения работы вороток с метчиком  не всё время по направлению часовой стрелки, а один -  два оборота вправо и пол-оборота влево и т.д. благодаря такому  возвратно вращательному движению метчика, стружка ломается, получается мелкой дробленой, а процесс резания значительно облегчается </a:t>
            </a:r>
            <a:endParaRPr lang="ru-RU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/>
          <a:srcRect l="3699" r="1972" b="2779"/>
          <a:stretch>
            <a:fillRect/>
          </a:stretch>
        </p:blipFill>
        <p:spPr bwMode="auto">
          <a:xfrm>
            <a:off x="5000628" y="1000108"/>
            <a:ext cx="3643338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/>
          <a:srcRect l="3102" t="9458" r="6947" b="3530"/>
          <a:stretch>
            <a:fillRect/>
          </a:stretch>
        </p:blipFill>
        <p:spPr bwMode="auto">
          <a:xfrm>
            <a:off x="142844" y="1285860"/>
            <a:ext cx="4233478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4286248" y="1214422"/>
            <a:ext cx="1928826" cy="500066"/>
          </a:xfrm>
          <a:prstGeom prst="wedgeRoundRectCallout">
            <a:avLst>
              <a:gd name="adj1" fmla="val 52911"/>
              <a:gd name="adj2" fmla="val 157652"/>
              <a:gd name="adj3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Установка метчика</a:t>
            </a:r>
            <a:endParaRPr lang="ru-RU" dirty="0"/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3571868" y="2786058"/>
            <a:ext cx="1857388" cy="642942"/>
          </a:xfrm>
          <a:prstGeom prst="wedgeRoundRectCallout">
            <a:avLst>
              <a:gd name="adj1" fmla="val -99055"/>
              <a:gd name="adj2" fmla="val -67396"/>
              <a:gd name="adj3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Процесс нарезания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8926" y="285728"/>
            <a:ext cx="2543164" cy="725470"/>
          </a:xfrm>
        </p:spPr>
        <p:txBody>
          <a:bodyPr/>
          <a:lstStyle/>
          <a:p>
            <a:pPr algn="ctr"/>
            <a:r>
              <a:rPr lang="ru-RU" dirty="0" smtClean="0"/>
              <a:t>плашки</a:t>
            </a:r>
            <a:endParaRPr lang="ru-RU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500042"/>
            <a:ext cx="2714644" cy="263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4286256"/>
            <a:ext cx="2786082" cy="2079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428596" y="3429000"/>
            <a:ext cx="2143140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Плашка цельная</a:t>
            </a:r>
            <a:endParaRPr lang="ru-RU" dirty="0"/>
          </a:p>
        </p:txBody>
      </p:sp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5008" y="571480"/>
            <a:ext cx="2719388" cy="2513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86380" y="4000504"/>
            <a:ext cx="2857520" cy="2565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5786446" y="3500438"/>
            <a:ext cx="2428892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Плашка разрезная 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3286116" y="2285992"/>
            <a:ext cx="2357454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50000"/>
              </a:lnSpc>
            </a:pPr>
            <a:r>
              <a:rPr lang="ru-RU" dirty="0" smtClean="0"/>
              <a:t>1 – плашка</a:t>
            </a:r>
          </a:p>
          <a:p>
            <a:pPr>
              <a:lnSpc>
                <a:spcPct val="250000"/>
              </a:lnSpc>
            </a:pPr>
            <a:r>
              <a:rPr lang="ru-RU" dirty="0" smtClean="0"/>
              <a:t>2 – резьба</a:t>
            </a:r>
          </a:p>
          <a:p>
            <a:pPr>
              <a:lnSpc>
                <a:spcPct val="250000"/>
              </a:lnSpc>
            </a:pPr>
            <a:r>
              <a:rPr lang="ru-RU" dirty="0" smtClean="0"/>
              <a:t>3 – заборная часть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Раздвижные призматические плашки</a:t>
            </a:r>
            <a:endParaRPr lang="ru-RU" dirty="0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8794" y="1357298"/>
            <a:ext cx="2071702" cy="2219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00496" y="1714488"/>
            <a:ext cx="3714775" cy="2604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85852" y="4095750"/>
            <a:ext cx="6638925" cy="276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Скругленная прямоугольная выноска 7"/>
          <p:cNvSpPr/>
          <p:nvPr/>
        </p:nvSpPr>
        <p:spPr>
          <a:xfrm>
            <a:off x="285720" y="3571876"/>
            <a:ext cx="1714512" cy="500066"/>
          </a:xfrm>
          <a:prstGeom prst="wedgeRoundRectCallout">
            <a:avLst>
              <a:gd name="adj1" fmla="val 48032"/>
              <a:gd name="adj2" fmla="val -199594"/>
              <a:gd name="adj3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Полуплашка</a:t>
            </a:r>
            <a:endParaRPr lang="ru-RU" dirty="0"/>
          </a:p>
        </p:txBody>
      </p:sp>
      <p:sp>
        <p:nvSpPr>
          <p:cNvPr id="9" name="Скругленная прямоугольная выноска 8"/>
          <p:cNvSpPr/>
          <p:nvPr/>
        </p:nvSpPr>
        <p:spPr>
          <a:xfrm>
            <a:off x="714348" y="6072206"/>
            <a:ext cx="2214578" cy="571504"/>
          </a:xfrm>
          <a:prstGeom prst="wedgeRoundRectCallout">
            <a:avLst>
              <a:gd name="adj1" fmla="val 82850"/>
              <a:gd name="adj2" fmla="val -149054"/>
              <a:gd name="adj3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Нарезание резьбы</a:t>
            </a:r>
            <a:endParaRPr lang="ru-RU" dirty="0"/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6643702" y="714356"/>
            <a:ext cx="2000264" cy="571504"/>
          </a:xfrm>
          <a:prstGeom prst="wedgeRoundRectCallout">
            <a:avLst>
              <a:gd name="adj1" fmla="val -44401"/>
              <a:gd name="adj2" fmla="val 176277"/>
              <a:gd name="adj3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К</a:t>
            </a:r>
            <a:r>
              <a:rPr lang="ru-RU" dirty="0" smtClean="0"/>
              <a:t>лупп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7467600" cy="654032"/>
          </a:xfrm>
        </p:spPr>
        <p:txBody>
          <a:bodyPr/>
          <a:lstStyle/>
          <a:p>
            <a:r>
              <a:rPr lang="ru-RU" dirty="0" smtClean="0"/>
              <a:t>Нарезание резьбы плашкой</a:t>
            </a:r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 t="11760" b="15483"/>
          <a:stretch>
            <a:fillRect/>
          </a:stretch>
        </p:blipFill>
        <p:spPr bwMode="auto">
          <a:xfrm>
            <a:off x="857224" y="1000108"/>
            <a:ext cx="6929486" cy="3535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500034" y="4714884"/>
            <a:ext cx="7429552" cy="164307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/>
              <a:t>При нарезании резьбы плашкой вручную стержень  закрепляют в тисках так, чтобы выступающий над уровнем губок конец его был на 20-25 мм больше длины нарезаемой части. Для обеспечения врезания на верхнем конце стержня снимают фаску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www.studfiles.ru/html/2706/189/html_qzYbT7ijzl.z2y1/htmlconvd-HnTDm7_html_1ced1e8d.pn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8086243" cy="633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2515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74638"/>
            <a:ext cx="8143932" cy="725470"/>
          </a:xfrm>
        </p:spPr>
        <p:txBody>
          <a:bodyPr>
            <a:noAutofit/>
          </a:bodyPr>
          <a:lstStyle/>
          <a:p>
            <a:r>
              <a:rPr lang="ru-RU" sz="3600" dirty="0" smtClean="0"/>
              <a:t>Параметры метрической резьбы</a:t>
            </a:r>
            <a:endParaRPr lang="ru-RU" sz="36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 l="2105" t="10746"/>
          <a:stretch>
            <a:fillRect/>
          </a:stretch>
        </p:blipFill>
        <p:spPr bwMode="auto">
          <a:xfrm>
            <a:off x="271678" y="1357298"/>
            <a:ext cx="7884332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writer5.ru/cool/images/image001-1563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74638"/>
            <a:ext cx="8592139" cy="5445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5556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Профили резьбы</a:t>
            </a:r>
          </a:p>
        </p:txBody>
      </p:sp>
      <p:pic>
        <p:nvPicPr>
          <p:cNvPr id="5122" name="Picture 2" descr="http://dlja-mashinostroitelja.info/wp-content/uploads/2011-01-29/rezba_i_ee_elementy_3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28800"/>
            <a:ext cx="7745536" cy="4686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6299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979" t="12329"/>
          <a:stretch>
            <a:fillRect/>
          </a:stretch>
        </p:blipFill>
        <p:spPr bwMode="auto">
          <a:xfrm>
            <a:off x="285720" y="1071546"/>
            <a:ext cx="7858180" cy="4972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25470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Профили резьбы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96908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Профили резьбы</a:t>
            </a:r>
            <a:endParaRPr lang="ru-RU" sz="36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 l="1090" t="15679" r="65115"/>
          <a:stretch>
            <a:fillRect/>
          </a:stretch>
        </p:blipFill>
        <p:spPr bwMode="auto">
          <a:xfrm>
            <a:off x="571472" y="1500174"/>
            <a:ext cx="2214578" cy="3815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857224" y="5643578"/>
            <a:ext cx="1643074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/>
            <a:r>
              <a:rPr lang="ru-RU" dirty="0" smtClean="0"/>
              <a:t>Соединение болтом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5929322" y="5643578"/>
            <a:ext cx="1643074" cy="64633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Соединение шпилькой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571868" y="5643578"/>
            <a:ext cx="1643074" cy="6463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Соединение винтом</a:t>
            </a:r>
            <a:endParaRPr lang="ru-RU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/>
          <a:srcRect l="34724" t="17189" r="32797" b="9313"/>
          <a:stretch>
            <a:fillRect/>
          </a:stretch>
        </p:blipFill>
        <p:spPr bwMode="auto">
          <a:xfrm>
            <a:off x="3214678" y="1500174"/>
            <a:ext cx="2331736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/>
          <a:srcRect l="67364" t="15679"/>
          <a:stretch>
            <a:fillRect/>
          </a:stretch>
        </p:blipFill>
        <p:spPr bwMode="auto">
          <a:xfrm>
            <a:off x="6215074" y="1428736"/>
            <a:ext cx="2223926" cy="39673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68346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Профили резьбы</a:t>
            </a:r>
            <a:endParaRPr lang="ru-RU" sz="36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 l="50893" t="68098" r="1754"/>
          <a:stretch>
            <a:fillRect/>
          </a:stretch>
        </p:blipFill>
        <p:spPr bwMode="auto">
          <a:xfrm>
            <a:off x="4286248" y="4786322"/>
            <a:ext cx="3857652" cy="18183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1214422"/>
            <a:ext cx="3590925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3786182" y="1357298"/>
            <a:ext cx="48577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Трапецеидальная однозаходная </a:t>
            </a:r>
            <a:r>
              <a:rPr lang="ru-RU" dirty="0" smtClean="0"/>
              <a:t>(</a:t>
            </a:r>
            <a:r>
              <a:rPr lang="en-US" dirty="0" err="1" smtClean="0"/>
              <a:t>Tr</a:t>
            </a:r>
            <a:r>
              <a:rPr lang="en-US" dirty="0" smtClean="0"/>
              <a:t>)</a:t>
            </a:r>
            <a:endParaRPr lang="ru-RU" dirty="0" smtClean="0"/>
          </a:p>
          <a:p>
            <a:r>
              <a:rPr lang="ru-RU" dirty="0" smtClean="0">
                <a:solidFill>
                  <a:srgbClr val="FF0000"/>
                </a:solidFill>
              </a:rPr>
              <a:t>Обозначение резьбы наружной </a:t>
            </a:r>
            <a:r>
              <a:rPr lang="en-US" dirty="0" err="1" smtClean="0"/>
              <a:t>Tr</a:t>
            </a:r>
            <a:r>
              <a:rPr lang="ru-RU" dirty="0" smtClean="0"/>
              <a:t>40х6-7е</a:t>
            </a:r>
          </a:p>
          <a:p>
            <a:r>
              <a:rPr lang="en-US" dirty="0" smtClean="0"/>
              <a:t>                                 </a:t>
            </a:r>
            <a:r>
              <a:rPr lang="ru-RU" dirty="0" smtClean="0">
                <a:solidFill>
                  <a:srgbClr val="FF0000"/>
                </a:solidFill>
              </a:rPr>
              <a:t>Внутренней</a:t>
            </a:r>
            <a:r>
              <a:rPr lang="ru-RU" dirty="0" smtClean="0"/>
              <a:t> </a:t>
            </a:r>
            <a:r>
              <a:rPr lang="en-US" dirty="0" err="1" smtClean="0"/>
              <a:t>Tr</a:t>
            </a:r>
            <a:r>
              <a:rPr lang="ru-RU" dirty="0" smtClean="0"/>
              <a:t>40х6-7Н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Левой резьбы </a:t>
            </a:r>
            <a:r>
              <a:rPr lang="en-US" dirty="0" err="1" smtClean="0"/>
              <a:t>Tr</a:t>
            </a:r>
            <a:r>
              <a:rPr lang="ru-RU" dirty="0" smtClean="0"/>
              <a:t>40х6</a:t>
            </a:r>
            <a:r>
              <a:rPr lang="en-US" dirty="0" smtClean="0"/>
              <a:t>LH-7</a:t>
            </a:r>
            <a:r>
              <a:rPr lang="ru-RU" dirty="0" smtClean="0"/>
              <a:t>Н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42844" y="3214686"/>
            <a:ext cx="435771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Упорная резьба </a:t>
            </a:r>
            <a:r>
              <a:rPr lang="ru-RU" dirty="0" smtClean="0"/>
              <a:t>(</a:t>
            </a:r>
            <a:r>
              <a:rPr lang="en-US" dirty="0" smtClean="0"/>
              <a:t>S)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Обозначение резьбы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S80</a:t>
            </a:r>
            <a:r>
              <a:rPr lang="ru-RU" dirty="0" smtClean="0"/>
              <a:t> </a:t>
            </a:r>
            <a:r>
              <a:rPr lang="ru-RU" dirty="0" err="1" smtClean="0"/>
              <a:t>х</a:t>
            </a:r>
            <a:r>
              <a:rPr lang="ru-RU" dirty="0" smtClean="0"/>
              <a:t> 1</a:t>
            </a:r>
            <a:r>
              <a:rPr lang="en-US" dirty="0" smtClean="0"/>
              <a:t>0 – 7h</a:t>
            </a:r>
            <a:endParaRPr lang="ru-RU" dirty="0" smtClean="0"/>
          </a:p>
          <a:p>
            <a:r>
              <a:rPr lang="ru-RU" dirty="0" smtClean="0"/>
              <a:t>                                    </a:t>
            </a:r>
            <a:r>
              <a:rPr lang="en-US" dirty="0" smtClean="0"/>
              <a:t>S80</a:t>
            </a:r>
            <a:r>
              <a:rPr lang="ru-RU" dirty="0" smtClean="0"/>
              <a:t> </a:t>
            </a:r>
            <a:r>
              <a:rPr lang="ru-RU" dirty="0" err="1" smtClean="0"/>
              <a:t>х</a:t>
            </a:r>
            <a:r>
              <a:rPr lang="ru-RU" dirty="0" smtClean="0"/>
              <a:t> 1</a:t>
            </a:r>
            <a:r>
              <a:rPr lang="en-US" dirty="0" smtClean="0"/>
              <a:t>0LH – 7h </a:t>
            </a:r>
          </a:p>
          <a:p>
            <a:r>
              <a:rPr lang="en-US" dirty="0" smtClean="0"/>
              <a:t>		</a:t>
            </a:r>
            <a:r>
              <a:rPr lang="ru-RU" dirty="0" smtClean="0"/>
              <a:t> </a:t>
            </a:r>
            <a:endParaRPr lang="en-US" dirty="0" smtClean="0"/>
          </a:p>
          <a:p>
            <a:endParaRPr lang="ru-RU" dirty="0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6248" y="2786058"/>
            <a:ext cx="3971925" cy="161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214282" y="4786322"/>
            <a:ext cx="42862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Резьба круглая цоколей и патрона электрических ламп </a:t>
            </a:r>
            <a:r>
              <a:rPr lang="ru-RU" dirty="0" smtClean="0"/>
              <a:t>(Е)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Номинальный диаметр резьбы </a:t>
            </a:r>
          </a:p>
          <a:p>
            <a:r>
              <a:rPr lang="ru-RU" dirty="0" smtClean="0"/>
              <a:t>( 5, 10, 14, 27, 40)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Обозначение резьбы </a:t>
            </a:r>
            <a:r>
              <a:rPr lang="ru-RU" dirty="0" smtClean="0"/>
              <a:t>Е 14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/>
              <a:t>Образование винтовой линии (направление витков)</a:t>
            </a:r>
            <a:endParaRPr lang="ru-RU" sz="36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 t="9804"/>
          <a:stretch>
            <a:fillRect/>
          </a:stretch>
        </p:blipFill>
        <p:spPr bwMode="auto">
          <a:xfrm>
            <a:off x="357158" y="1643050"/>
            <a:ext cx="7786742" cy="4800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161</TotalTime>
  <Words>250</Words>
  <Application>Microsoft Office PowerPoint</Application>
  <PresentationFormat>Экран (4:3)</PresentationFormat>
  <Paragraphs>45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Century Schoolbook</vt:lpstr>
      <vt:lpstr>Wingdings</vt:lpstr>
      <vt:lpstr>Wingdings 2</vt:lpstr>
      <vt:lpstr>Эркер</vt:lpstr>
      <vt:lpstr>Нарезание резьбы</vt:lpstr>
      <vt:lpstr>Презентация PowerPoint</vt:lpstr>
      <vt:lpstr>Параметры метрической резьбы</vt:lpstr>
      <vt:lpstr>Презентация PowerPoint</vt:lpstr>
      <vt:lpstr>Профили резьбы</vt:lpstr>
      <vt:lpstr>Профили резьбы</vt:lpstr>
      <vt:lpstr>Профили резьбы</vt:lpstr>
      <vt:lpstr>Профили резьбы</vt:lpstr>
      <vt:lpstr>Образование винтовой линии (направление витков)</vt:lpstr>
      <vt:lpstr>Инструменты для нарезания резьбы</vt:lpstr>
      <vt:lpstr>Метчик ручной</vt:lpstr>
      <vt:lpstr>Комплект метчиков</vt:lpstr>
      <vt:lpstr>Нарезание внутренней резьбы</vt:lpstr>
      <vt:lpstr>плашки</vt:lpstr>
      <vt:lpstr>Раздвижные призматические плашки</vt:lpstr>
      <vt:lpstr>Нарезание резьбы плашкой</vt:lpstr>
    </vt:vector>
  </TitlesOfParts>
  <Company>LUKOIL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Нарезание резьбы</dc:title>
  <dc:creator>зварич</dc:creator>
  <cp:lastModifiedBy>User</cp:lastModifiedBy>
  <cp:revision>13</cp:revision>
  <dcterms:created xsi:type="dcterms:W3CDTF">2009-03-22T16:01:27Z</dcterms:created>
  <dcterms:modified xsi:type="dcterms:W3CDTF">2015-11-12T01:37:01Z</dcterms:modified>
</cp:coreProperties>
</file>