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866"/>
    <a:srgbClr val="800000"/>
    <a:srgbClr val="214903"/>
    <a:srgbClr val="50B1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53" autoAdjust="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9AE0-AF7A-423C-B457-D43FD61502F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EE8D-301B-4144-ADC6-2290BADC0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571744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Приращение аргумента.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Приращение функции.</a:t>
            </a:r>
            <a:endParaRPr lang="ru-RU" sz="4000" b="1" i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500042"/>
            <a:ext cx="4445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Домашнее задание: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3646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00174"/>
            <a:ext cx="289821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1" y="1928802"/>
            <a:ext cx="689452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214554"/>
            <a:ext cx="272647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714620"/>
            <a:ext cx="6858048" cy="61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3071810"/>
            <a:ext cx="146173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8183880" cy="105156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Используемая литература: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285860"/>
            <a:ext cx="7358114" cy="468471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600" dirty="0" smtClean="0"/>
              <a:t>Алгебра и начала анализа. 10 -11 </a:t>
            </a:r>
            <a:r>
              <a:rPr lang="ru-RU" sz="2600" dirty="0" err="1" smtClean="0"/>
              <a:t>кл</a:t>
            </a:r>
            <a:r>
              <a:rPr lang="ru-RU" sz="2600" dirty="0" smtClean="0"/>
              <a:t>.: Учебник</a:t>
            </a:r>
            <a:r>
              <a:rPr lang="en-US" sz="2600" dirty="0" smtClean="0"/>
              <a:t> </a:t>
            </a:r>
            <a:r>
              <a:rPr lang="ru-RU" sz="2600" dirty="0" smtClean="0"/>
              <a:t>для </a:t>
            </a:r>
            <a:r>
              <a:rPr lang="ru-RU" sz="2600" dirty="0" err="1" smtClean="0"/>
              <a:t>общеобразоват</a:t>
            </a:r>
            <a:r>
              <a:rPr lang="ru-RU" sz="2600" dirty="0" smtClean="0"/>
              <a:t>. учреждений</a:t>
            </a:r>
            <a:r>
              <a:rPr lang="en-US" sz="2600" dirty="0" smtClean="0"/>
              <a:t> / </a:t>
            </a:r>
            <a:r>
              <a:rPr lang="ru-RU" sz="2600" dirty="0" smtClean="0"/>
              <a:t>А. Г. Мордкович. : 10-е – изд. – М.: Мнемозина, 2009;</a:t>
            </a:r>
            <a:r>
              <a:rPr lang="en-US" sz="2600" dirty="0" smtClean="0"/>
              <a:t> https://docbaza.ru/urok/algebra/10/014/</a:t>
            </a:r>
            <a:endParaRPr lang="ru-RU" sz="2600" dirty="0" smtClean="0"/>
          </a:p>
          <a:p>
            <a:pPr algn="just" eaLnBrk="1" hangingPunct="1"/>
            <a:r>
              <a:rPr lang="ru-RU" sz="2600" dirty="0" smtClean="0"/>
              <a:t>Алгебра и начала анализа. 10 -11 </a:t>
            </a:r>
            <a:r>
              <a:rPr lang="ru-RU" sz="2600" dirty="0" err="1" smtClean="0"/>
              <a:t>кл</a:t>
            </a:r>
            <a:r>
              <a:rPr lang="ru-RU" sz="2600" dirty="0" smtClean="0"/>
              <a:t>.: Задачник для </a:t>
            </a:r>
            <a:r>
              <a:rPr lang="ru-RU" sz="2600" dirty="0" err="1" smtClean="0"/>
              <a:t>общеобразоват</a:t>
            </a:r>
            <a:r>
              <a:rPr lang="ru-RU" sz="2600" dirty="0" smtClean="0"/>
              <a:t>. Учреждений</a:t>
            </a:r>
            <a:r>
              <a:rPr lang="en-US" sz="2600" dirty="0" smtClean="0"/>
              <a:t> / </a:t>
            </a:r>
            <a:r>
              <a:rPr lang="ru-RU" sz="2600" dirty="0" smtClean="0"/>
              <a:t>А. Г. Мордкович, Л. О. Денисова, Т. Н. </a:t>
            </a:r>
            <a:r>
              <a:rPr lang="ru-RU" sz="2600" dirty="0" err="1" smtClean="0"/>
              <a:t>Мишустина</a:t>
            </a:r>
            <a:r>
              <a:rPr lang="ru-RU" sz="2600" dirty="0" smtClean="0"/>
              <a:t>, Е. Е. </a:t>
            </a:r>
            <a:r>
              <a:rPr lang="ru-RU" sz="2600" dirty="0" err="1" smtClean="0"/>
              <a:t>Тульчикова</a:t>
            </a:r>
            <a:r>
              <a:rPr lang="ru-RU" sz="2600" dirty="0" smtClean="0"/>
              <a:t>. - 10-е – изд. – М.: Мнемозина,2009;</a:t>
            </a:r>
            <a:r>
              <a:rPr lang="en-US" sz="2600" dirty="0" smtClean="0"/>
              <a:t> https://docbaza.ru/urok/algebra/10/015/001.html</a:t>
            </a:r>
            <a:endParaRPr lang="ru-RU" sz="2600" dirty="0" smtClean="0"/>
          </a:p>
          <a:p>
            <a:pPr algn="just" eaLnBrk="1" hangingPunct="1">
              <a:buFontTx/>
              <a:buNone/>
            </a:pPr>
            <a:endParaRPr lang="ru-RU" sz="2600" dirty="0" smtClean="0"/>
          </a:p>
          <a:p>
            <a:pPr algn="just" eaLnBrk="1" hangingPunct="1"/>
            <a:endParaRPr lang="ru-R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 сравнении значения функции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некоторой фиксированной точке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со значениями этой функции в различных точках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лежащих в окрестности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удобно выражать разность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через разность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пользуясь понятиями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«приращение аргумента» и «приращение функции».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 произвольная точка, лежащая в некоторой окрестности фиксированной точки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Разность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приращением независимой переменной ( или приращением аргумента) в точке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solidFill>
                  <a:srgbClr val="C0000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обозначается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Таким образом,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572008"/>
            <a:ext cx="2393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x –x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214950"/>
            <a:ext cx="3042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откуда следует, что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715016"/>
            <a:ext cx="26779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72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Говорят также, что первоначальное значение аргумента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получило приращение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Вследствие этого значение функции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изменится на величину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+Δx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357430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 разность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приращением функции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точке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соответствующим приращению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и обозначается символом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Δf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(читается «дельта эф»), т.е. по определению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857628"/>
            <a:ext cx="51545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= f (x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x) – f (x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800105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откуда </a:t>
            </a:r>
          </a:p>
          <a:p>
            <a:endParaRPr lang="ru-RU" dirty="0" smtClean="0"/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(x) = f (x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x) = f (x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 фиксированном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Constantia"/>
                <a:cs typeface="Times New Roman" pitchFamily="18" charset="0"/>
              </a:rPr>
              <a:t>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приращение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Δf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есть функция от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Δf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называют также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приращением зависимой переменной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обозначают через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Δy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2390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№1.</a:t>
            </a:r>
            <a:endParaRPr lang="ru-RU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00037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Найти приращение функции </a:t>
            </a:r>
            <a:r>
              <a:rPr lang="ru-RU" sz="24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800000"/>
                </a:solidFill>
                <a:latin typeface="Constantia"/>
                <a:cs typeface="Times New Roman" pitchFamily="18" charset="0"/>
              </a:rPr>
              <a:t>² 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</a:p>
          <a:p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переходе от точки </a:t>
            </a:r>
            <a:r>
              <a:rPr lang="ru-RU" sz="24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800000"/>
                </a:solidFill>
                <a:latin typeface="Constantia"/>
                <a:cs typeface="Times New Roman" pitchFamily="18" charset="0"/>
              </a:rPr>
              <a:t>₀ 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 1 к точкам : а) </a:t>
            </a:r>
            <a:r>
              <a:rPr lang="ru-RU" sz="24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1,1; б) </a:t>
            </a:r>
            <a:r>
              <a:rPr lang="ru-RU" sz="24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0,98</a:t>
            </a:r>
            <a:endParaRPr lang="ru-RU" sz="24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714752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4214818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f(1) = 1² = 1; f(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= 1,1² = 1,21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 i="1" dirty="0" smtClean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y =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- f(1) = 1,21 – 1 = 0,21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1785926"/>
            <a:ext cx="4962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y= f (x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x) – f (x</a:t>
            </a:r>
            <a:r>
              <a:rPr lang="en-US" sz="4000" b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₀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143512"/>
            <a:ext cx="755206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f(1) = 1; f(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0,98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= 0,98² = 0,9604;</a:t>
            </a:r>
          </a:p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 y =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f(0,98) - f(1) = 0,9604 – 1 = - 0,0396.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9085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Функция </a:t>
            </a:r>
            <a:r>
              <a:rPr lang="en-US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непрерывна в точке </a:t>
            </a:r>
          </a:p>
          <a:p>
            <a:r>
              <a:rPr lang="ru-RU" sz="32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а, если в точке </a:t>
            </a:r>
            <a:r>
              <a:rPr lang="ru-RU" sz="32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а выполняется </a:t>
            </a:r>
          </a:p>
          <a:p>
            <a:r>
              <a:rPr lang="ru-RU" sz="32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следующее условие:</a:t>
            </a:r>
          </a:p>
          <a:p>
            <a:r>
              <a:rPr lang="ru-RU" sz="32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	     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ru-RU" sz="3200" b="1" i="1" dirty="0" err="1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 0, то  у  0.</a:t>
            </a:r>
            <a:endParaRPr lang="ru-RU" sz="32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571744"/>
            <a:ext cx="2492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№ 2.</a:t>
            </a:r>
            <a:endParaRPr lang="ru-RU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143248"/>
            <a:ext cx="82949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+ m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найти: а) приращение функции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переходе от фиксированной точки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к точке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б) предел отношения приращения функции к приращению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аргумента, при условии, что приращение аргумента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стремится к нулю.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072074"/>
            <a:ext cx="1867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1556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Имеем:</a:t>
            </a:r>
            <a:endParaRPr lang="ru-RU" sz="3200" b="1" i="1" u="sng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en-US" sz="3200" b="1" i="1" dirty="0" err="1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+ m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1285860"/>
            <a:ext cx="4676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f(x +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= k(x +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x)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 + m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857364"/>
            <a:ext cx="8698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y =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f(x +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– f(x) = (k(x +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x)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 + m) – (</a:t>
            </a:r>
            <a:r>
              <a:rPr lang="en-US" sz="3200" b="1" i="1" dirty="0" err="1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+ m)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428868"/>
            <a:ext cx="6986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y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3200" b="1" i="1" dirty="0" err="1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b="1" i="1" dirty="0" err="1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kx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 + m) – (</a:t>
            </a:r>
            <a:r>
              <a:rPr lang="en-US" sz="3200" b="1" i="1" dirty="0" err="1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+ m) = k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</a:rPr>
              <a:t>·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2928934"/>
            <a:ext cx="2039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y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</a:rPr>
              <a:t>·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42910" y="3500438"/>
          <a:ext cx="7858180" cy="1214446"/>
        </p:xfrm>
        <a:graphic>
          <a:graphicData uri="http://schemas.openxmlformats.org/presentationml/2006/ole">
            <p:oleObj spid="_x0000_s1030" name="Формула" r:id="rId3" imgW="1968500" imgH="393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4857760"/>
            <a:ext cx="1556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Имеем:</a:t>
            </a:r>
            <a:endParaRPr lang="ru-RU" sz="3200" b="1" i="1" u="sng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071802" y="4929198"/>
          <a:ext cx="2890838" cy="1214438"/>
        </p:xfrm>
        <a:graphic>
          <a:graphicData uri="http://schemas.openxmlformats.org/presentationml/2006/ole">
            <p:oleObj spid="_x0000_s1031" name="Формула" r:id="rId4" imgW="72358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29190" y="4786322"/>
          <a:ext cx="3827465" cy="1785941"/>
        </p:xfrm>
        <a:graphic>
          <a:graphicData uri="http://schemas.openxmlformats.org/presentationml/2006/ole">
            <p:oleObj spid="_x0000_s2052" name="Формула" r:id="rId3" imgW="850531" imgH="393529" progId="Equation.3">
              <p:embed/>
            </p:oleObj>
          </a:graphicData>
        </a:graphic>
      </p:graphicFrame>
      <p:grpSp>
        <p:nvGrpSpPr>
          <p:cNvPr id="74" name="Группа 73"/>
          <p:cNvGrpSpPr/>
          <p:nvPr/>
        </p:nvGrpSpPr>
        <p:grpSpPr>
          <a:xfrm>
            <a:off x="357158" y="571480"/>
            <a:ext cx="6195684" cy="4930016"/>
            <a:chOff x="1090960" y="928670"/>
            <a:chExt cx="6195684" cy="4930016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643042" y="1071546"/>
              <a:ext cx="5643602" cy="4786346"/>
              <a:chOff x="2409" y="164"/>
              <a:chExt cx="3211" cy="3065"/>
            </a:xfrm>
          </p:grpSpPr>
          <p:grpSp>
            <p:nvGrpSpPr>
              <p:cNvPr id="3" name="Group 8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6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27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00" cy="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dirty="0"/>
              </a:p>
            </p:txBody>
          </p:sp>
          <p:sp>
            <p:nvSpPr>
              <p:cNvPr id="5" name="Text Box 33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00" cy="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dirty="0"/>
              </a:p>
            </p:txBody>
          </p:sp>
        </p:grpSp>
        <p:cxnSp>
          <p:nvCxnSpPr>
            <p:cNvPr id="30" name="Прямая со стрелкой 29"/>
            <p:cNvCxnSpPr>
              <a:endCxn id="4" idx="0"/>
            </p:cNvCxnSpPr>
            <p:nvPr/>
          </p:nvCxnSpPr>
          <p:spPr>
            <a:xfrm flipV="1">
              <a:off x="1643042" y="3409282"/>
              <a:ext cx="5467844" cy="1971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rot="5400000" flipH="1" flipV="1">
              <a:off x="643704" y="3499644"/>
              <a:ext cx="4714908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 flipH="1" flipV="1">
              <a:off x="4786314" y="3500438"/>
              <a:ext cx="4714908" cy="158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857620" y="1928802"/>
              <a:ext cx="6687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15140" y="34290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571604" y="1285860"/>
              <a:ext cx="4572032" cy="3714776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2072464" y="3499644"/>
              <a:ext cx="4714908" cy="158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357686" y="2643182"/>
              <a:ext cx="142876" cy="14287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4179091" y="3107529"/>
              <a:ext cx="500066" cy="1588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 rot="19191859">
              <a:off x="1090960" y="3875584"/>
              <a:ext cx="20425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3200" b="1" dirty="0" err="1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kx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 + m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14810" y="3357562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71670" y="2357430"/>
              <a:ext cx="7986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(x)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43240" y="1000108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3000364" y="2714620"/>
              <a:ext cx="1285884" cy="1588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Овал 56"/>
            <p:cNvSpPr/>
            <p:nvPr/>
          </p:nvSpPr>
          <p:spPr>
            <a:xfrm>
              <a:off x="5715008" y="1500174"/>
              <a:ext cx="142876" cy="14287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72066" y="92867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4929984" y="2499512"/>
              <a:ext cx="1714512" cy="1588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14942" y="3357562"/>
              <a:ext cx="12859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 +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x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4572000" y="2714620"/>
              <a:ext cx="1357322" cy="1588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5786446" y="1928802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71802" y="34290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786314" y="2714620"/>
              <a:ext cx="7441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x</a:t>
              </a:r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Дуга 70"/>
            <p:cNvSpPr/>
            <p:nvPr/>
          </p:nvSpPr>
          <p:spPr>
            <a:xfrm>
              <a:off x="4500562" y="2357430"/>
              <a:ext cx="571504" cy="714380"/>
            </a:xfrm>
            <a:prstGeom prst="arc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Дуга 71"/>
            <p:cNvSpPr/>
            <p:nvPr/>
          </p:nvSpPr>
          <p:spPr>
            <a:xfrm>
              <a:off x="3643306" y="3071810"/>
              <a:ext cx="571504" cy="714380"/>
            </a:xfrm>
            <a:prstGeom prst="arc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72066" y="2143116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210866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</a:t>
              </a:r>
              <a:endParaRPr lang="ru-RU" sz="3200" b="1" dirty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2492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№ </a:t>
            </a:r>
            <a:r>
              <a:rPr lang="en-US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82949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400" b="1" i="1" dirty="0" smtClean="0">
                <a:solidFill>
                  <a:schemeClr val="accent2"/>
                </a:solidFill>
                <a:latin typeface="Constantia"/>
                <a:cs typeface="Times New Roman" pitchFamily="18" charset="0"/>
              </a:rPr>
              <a:t>²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найти: а) приращение функции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переходе от фиксированной точки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к точке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б) предел отношения приращения функции к приращению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аргумента, при условии, что приращение аргумента</a:t>
            </a:r>
          </a:p>
          <a:p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стремится к нулю.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928934"/>
            <a:ext cx="1867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429000"/>
            <a:ext cx="1556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Имеем: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4000504"/>
            <a:ext cx="169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</a:rPr>
              <a:t>²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4000504"/>
            <a:ext cx="3938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f(x +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= (x +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x)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²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4572008"/>
            <a:ext cx="72731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y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= f(x +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x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) – f(x) = (x +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x)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² -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</a:rPr>
              <a:t>²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</a:rPr>
              <a:t>²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+ 2x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+ (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x)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²) -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</a:rPr>
              <a:t>² = 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+ (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x)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²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5643578"/>
            <a:ext cx="5364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Получили: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y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= 2x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+ (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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x)</a:t>
            </a:r>
            <a:r>
              <a:rPr lang="en-US" sz="3200" b="1" i="1" dirty="0" smtClean="0">
                <a:solidFill>
                  <a:srgbClr val="210866"/>
                </a:solidFill>
                <a:latin typeface="Constantia"/>
                <a:cs typeface="Times New Roman" pitchFamily="18" charset="0"/>
                <a:sym typeface="Symbol"/>
              </a:rPr>
              <a:t>²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en-US" sz="32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8596" y="571480"/>
          <a:ext cx="8358246" cy="1201757"/>
        </p:xfrm>
        <a:graphic>
          <a:graphicData uri="http://schemas.openxmlformats.org/presentationml/2006/ole">
            <p:oleObj spid="_x0000_s3078" name="Формула" r:id="rId3" imgW="2959100" imgH="431800" progId="Equation.3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2786050" y="2500306"/>
          <a:ext cx="3195638" cy="1214437"/>
        </p:xfrm>
        <a:graphic>
          <a:graphicData uri="http://schemas.openxmlformats.org/presentationml/2006/ole">
            <p:oleObj spid="_x0000_s3079" name="Формула" r:id="rId4" imgW="799753" imgH="393529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1928802"/>
            <a:ext cx="7466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Итак, для заданной функции </a:t>
            </a:r>
            <a:r>
              <a:rPr lang="en-US" sz="28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y = x² </a:t>
            </a:r>
            <a:r>
              <a:rPr lang="ru-RU" sz="2800" b="1" i="1" dirty="0" smtClean="0">
                <a:solidFill>
                  <a:srgbClr val="210866"/>
                </a:solidFill>
                <a:latin typeface="Times New Roman" pitchFamily="18" charset="0"/>
                <a:cs typeface="Times New Roman" pitchFamily="18" charset="0"/>
              </a:rPr>
              <a:t>получили:</a:t>
            </a:r>
            <a:endParaRPr lang="ru-RU" sz="2800" b="1" i="1" dirty="0">
              <a:solidFill>
                <a:srgbClr val="2108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49C197B7DD90548B0FCFD600905EEAD" ma:contentTypeVersion="0" ma:contentTypeDescription="Создание документа." ma:contentTypeScope="" ma:versionID="2bf7a6ee93d275f3f87ff761978e16a0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466B8C9-B236-4431-A128-544EB94ADC53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1370BC2-7FFF-4857-9E0C-C756CA9D63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96F28-F96A-42E1-BF6C-8F78790C1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526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Используемая 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SERGEY</cp:lastModifiedBy>
  <cp:revision>18</cp:revision>
  <dcterms:created xsi:type="dcterms:W3CDTF">2011-02-13T15:31:24Z</dcterms:created>
  <dcterms:modified xsi:type="dcterms:W3CDTF">2020-04-23T15:08:01Z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0x010100B49C197B7DD90548B0FCFD600905EEAD</vt:lpwstr>
  </property>
</Properties>
</file>