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6" r:id="rId14"/>
    <p:sldId id="273" r:id="rId15"/>
    <p:sldId id="274" r:id="rId16"/>
    <p:sldId id="27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017" autoAdjust="0"/>
  </p:normalViewPr>
  <p:slideViewPr>
    <p:cSldViewPr>
      <p:cViewPr>
        <p:scale>
          <a:sx n="80" d="100"/>
          <a:sy n="80" d="100"/>
        </p:scale>
        <p:origin x="-59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624E5-08F3-4592-AF9C-F8C14720ABE1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3E08-477F-46F5-98C9-1BA94B44C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528C8C-61F0-4E92-9E0C-F63491889C32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F82052-9855-4E6A-9E57-91D8D36D6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ВОСПИТАТЕЛЬНАЯ РАБОТА МАСТЕРА ПРОИЗВОДСТВЕННОГО ОБУЧЕНИЯ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071810"/>
            <a:ext cx="7972452" cy="342902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Мастер производственного обучения – это основной куратор профессии, организатор внеклассной воспитательной работы и жизнедеятельности группы, наставник молодежи, вступающих в рабочую жизнь.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4810" y="1428736"/>
            <a:ext cx="421484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«Те, у которых мы учимся, правильно называются нашими учителями, но не всякий, кто учит нас, заслуживает это имя»</a:t>
            </a:r>
          </a:p>
          <a:p>
            <a:pPr>
              <a:buNone/>
            </a:pPr>
            <a:r>
              <a:rPr lang="ru-RU" dirty="0" smtClean="0"/>
              <a:t>    И. Гёте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СОЦИАЛЬНЫЙ ПАСПОРТ ГРУППЫ МД18 Профессия Машинист ДСМ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/>
              <a:t>По списку- 25 человек</a:t>
            </a:r>
          </a:p>
          <a:p>
            <a:r>
              <a:rPr lang="ru-RU" sz="2800" dirty="0" smtClean="0"/>
              <a:t>В том числе несовершеннолетних- 25 ч.</a:t>
            </a:r>
          </a:p>
          <a:p>
            <a:r>
              <a:rPr lang="ru-RU" sz="2800" dirty="0" smtClean="0"/>
              <a:t>Иногородние-  16 человек, из них двое  проживают в у. </a:t>
            </a:r>
            <a:r>
              <a:rPr lang="ru-RU" sz="2800" dirty="0" err="1" smtClean="0"/>
              <a:t>Тохой</a:t>
            </a:r>
            <a:r>
              <a:rPr lang="ru-RU" sz="2800" dirty="0" smtClean="0"/>
              <a:t>, один  проживает на ст. </a:t>
            </a:r>
            <a:r>
              <a:rPr lang="ru-RU" sz="2800" dirty="0" err="1" smtClean="0"/>
              <a:t>Загустай</a:t>
            </a:r>
            <a:endParaRPr lang="ru-RU" sz="2800" dirty="0" smtClean="0"/>
          </a:p>
          <a:p>
            <a:r>
              <a:rPr lang="ru-RU" sz="2800" dirty="0" smtClean="0"/>
              <a:t>9 человек проживают в общежитии.</a:t>
            </a:r>
          </a:p>
          <a:p>
            <a:r>
              <a:rPr lang="ru-RU" sz="2800" dirty="0" smtClean="0"/>
              <a:t>Обучающие из многодетных семей- 7</a:t>
            </a:r>
          </a:p>
          <a:p>
            <a:r>
              <a:rPr lang="ru-RU" sz="2800" dirty="0" smtClean="0"/>
              <a:t>Обучающие из неполных семей- 6</a:t>
            </a:r>
          </a:p>
          <a:p>
            <a:r>
              <a:rPr lang="ru-RU" sz="2800" dirty="0" smtClean="0"/>
              <a:t>Социальную стипендию получают -13 человек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СОЦИАЛЬНЫЙ ПАСПОРТ ГРУППЫ МД18 Профессия Машинист ДСМ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Сироты под опекой -5 человек</a:t>
            </a:r>
          </a:p>
          <a:p>
            <a:pPr>
              <a:buNone/>
            </a:pPr>
            <a:r>
              <a:rPr lang="ru-RU" dirty="0" smtClean="0"/>
              <a:t>-Акатов Константин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Будаев</a:t>
            </a:r>
            <a:r>
              <a:rPr lang="ru-RU" dirty="0" smtClean="0"/>
              <a:t> </a:t>
            </a:r>
            <a:r>
              <a:rPr lang="ru-RU" dirty="0" err="1" smtClean="0"/>
              <a:t>Энхэ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Кривогорницын</a:t>
            </a:r>
            <a:r>
              <a:rPr lang="ru-RU" dirty="0" smtClean="0"/>
              <a:t> Александр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Часоводцев</a:t>
            </a:r>
            <a:r>
              <a:rPr lang="ru-RU" dirty="0" smtClean="0"/>
              <a:t> Андрей</a:t>
            </a:r>
          </a:p>
          <a:p>
            <a:pPr>
              <a:buNone/>
            </a:pPr>
            <a:r>
              <a:rPr lang="ru-RU" dirty="0" smtClean="0"/>
              <a:t>-Иванов </a:t>
            </a:r>
            <a:r>
              <a:rPr lang="ru-RU" dirty="0" err="1" smtClean="0"/>
              <a:t>Бато</a:t>
            </a:r>
            <a:endParaRPr lang="ru-RU" dirty="0" smtClean="0"/>
          </a:p>
          <a:p>
            <a:r>
              <a:rPr lang="ru-RU" dirty="0" smtClean="0"/>
              <a:t>Состоит на учете в ПДН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Дорожков</a:t>
            </a:r>
            <a:r>
              <a:rPr lang="ru-RU" dirty="0" smtClean="0"/>
              <a:t> Даниил</a:t>
            </a:r>
          </a:p>
          <a:p>
            <a:r>
              <a:rPr lang="ru-RU" dirty="0" smtClean="0"/>
              <a:t>Состоят на </a:t>
            </a:r>
            <a:r>
              <a:rPr lang="ru-RU" dirty="0" err="1" smtClean="0"/>
              <a:t>внутритехникумовском</a:t>
            </a:r>
            <a:r>
              <a:rPr lang="ru-RU" dirty="0" smtClean="0"/>
              <a:t> учете:</a:t>
            </a:r>
          </a:p>
          <a:p>
            <a:pPr>
              <a:buNone/>
            </a:pPr>
            <a:r>
              <a:rPr lang="ru-RU" dirty="0" smtClean="0"/>
              <a:t>1) Гомбоев </a:t>
            </a:r>
            <a:r>
              <a:rPr lang="ru-RU" dirty="0" err="1" smtClean="0"/>
              <a:t>Золзая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 </a:t>
            </a:r>
            <a:r>
              <a:rPr lang="ru-RU" dirty="0" err="1" smtClean="0"/>
              <a:t>Дорожков</a:t>
            </a:r>
            <a:r>
              <a:rPr lang="ru-RU" dirty="0" smtClean="0"/>
              <a:t> Даниил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НАШИ ДОСТИЖЕНИЯ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Активное участие во всех </a:t>
            </a:r>
            <a:r>
              <a:rPr lang="ru-RU" dirty="0" err="1" smtClean="0"/>
              <a:t>внутритехникумовских</a:t>
            </a:r>
            <a:r>
              <a:rPr lang="ru-RU" dirty="0" smtClean="0"/>
              <a:t>  мероприятиях:</a:t>
            </a:r>
          </a:p>
          <a:p>
            <a:r>
              <a:rPr lang="ru-RU" dirty="0" smtClean="0"/>
              <a:t>День первокурсника- 2 место;</a:t>
            </a:r>
          </a:p>
          <a:p>
            <a:r>
              <a:rPr lang="ru-RU" dirty="0" smtClean="0"/>
              <a:t>День здоровья- 2 место футбол; 1 место- Лучшее блюдо;</a:t>
            </a:r>
          </a:p>
          <a:p>
            <a:pPr>
              <a:buNone/>
            </a:pPr>
            <a:r>
              <a:rPr lang="ru-RU" dirty="0" smtClean="0"/>
              <a:t>   Дары осени- 1 место; номинация «лучшее оформление конкурсного стола»;</a:t>
            </a:r>
          </a:p>
          <a:p>
            <a:pPr>
              <a:buNone/>
            </a:pPr>
            <a:r>
              <a:rPr lang="ru-RU" dirty="0" smtClean="0"/>
              <a:t>   Викторина ко Дню водителя-  2 место</a:t>
            </a:r>
          </a:p>
          <a:p>
            <a:pPr>
              <a:buNone/>
            </a:pPr>
            <a:r>
              <a:rPr lang="ru-RU" dirty="0" smtClean="0"/>
              <a:t>    Конкурс «Техникум зажигает звезды»- 1 место-вокал; 1 место- сценическое мастерство</a:t>
            </a:r>
          </a:p>
          <a:p>
            <a:pPr>
              <a:buNone/>
            </a:pPr>
            <a:r>
              <a:rPr lang="ru-RU" dirty="0" smtClean="0"/>
              <a:t>    Участие в республиканской олимпиаде по ГТО среди </a:t>
            </a:r>
            <a:r>
              <a:rPr lang="ru-RU" dirty="0" err="1" smtClean="0"/>
              <a:t>ССУЗов</a:t>
            </a:r>
            <a:r>
              <a:rPr lang="ru-RU" dirty="0" smtClean="0"/>
              <a:t> ( три участника)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КОМАНДА «ПИПЕЛАЦ»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абинет №8\Рабочий стол\Организация внутригруппового самоуправления\День автомобилиста\IMG_20181031_1139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НАША ЖИЗНЬ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Кабинет №8\Рабочий стол\Открытое мероприятие День автомобилиста\День автомобилиста\IMG_20181031_1134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643338" cy="2801923"/>
          </a:xfrm>
          <a:prstGeom prst="rect">
            <a:avLst/>
          </a:prstGeom>
          <a:noFill/>
        </p:spPr>
      </p:pic>
      <p:pic>
        <p:nvPicPr>
          <p:cNvPr id="6" name="Picture 2" descr="C:\Documents and Settings\Кабинет №8\Рабочий стол\Открытое мероприятие День автомобилиста\День автомобилиста\IMG_20181031_113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3487208" cy="2759073"/>
          </a:xfrm>
          <a:prstGeom prst="rect">
            <a:avLst/>
          </a:prstGeom>
          <a:noFill/>
        </p:spPr>
      </p:pic>
      <p:pic>
        <p:nvPicPr>
          <p:cNvPr id="7" name="Picture 3" descr="C:\Documents and Settings\Кабинет №8\Рабочий стол\Открытое мероприятие День автомобилиста\День автомобилиста\IMG_20181031_115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428736"/>
            <a:ext cx="3500462" cy="2428892"/>
          </a:xfrm>
          <a:prstGeom prst="rect">
            <a:avLst/>
          </a:prstGeom>
          <a:noFill/>
        </p:spPr>
      </p:pic>
      <p:pic>
        <p:nvPicPr>
          <p:cNvPr id="8" name="Picture 4" descr="C:\Documents and Settings\Кабинет №8\Рабочий стол\Открытое мероприятие День автомобилиста\День автомобилиста\IMG_20181031_123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428736"/>
            <a:ext cx="3571900" cy="2401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НАША ЖИЗНЬ</a:t>
            </a:r>
            <a:endParaRPr lang="ru-RU" dirty="0"/>
          </a:p>
        </p:txBody>
      </p:sp>
      <p:pic>
        <p:nvPicPr>
          <p:cNvPr id="1026" name="Picture 2" descr="C:\Documents and Settings\Кабинет №8\Рабочий стол\фото М Д 18\Фотографии Константина Акатова_files\ypOGImMPim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151198" cy="2411414"/>
          </a:xfrm>
          <a:prstGeom prst="rect">
            <a:avLst/>
          </a:prstGeom>
          <a:noFill/>
        </p:spPr>
      </p:pic>
      <p:pic>
        <p:nvPicPr>
          <p:cNvPr id="6" name="Picture 2" descr="C:\Documents and Settings\Кабинет №8\Рабочий стол\фото М Д 18\Фотографии Константина Акатова_files\Fq48TMcZc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929066"/>
            <a:ext cx="2643206" cy="2571768"/>
          </a:xfrm>
          <a:prstGeom prst="rect">
            <a:avLst/>
          </a:prstGeom>
          <a:noFill/>
        </p:spPr>
      </p:pic>
      <p:pic>
        <p:nvPicPr>
          <p:cNvPr id="12" name="Picture 4" descr="C:\Documents and Settings\Кабинет №8\Рабочий стол\фото М Д 18\Фотографии Константина Акатова_files\Wg8_tlm5t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428736"/>
            <a:ext cx="2643206" cy="2482852"/>
          </a:xfrm>
          <a:prstGeom prst="rect">
            <a:avLst/>
          </a:prstGeom>
          <a:noFill/>
        </p:spPr>
      </p:pic>
      <p:pic>
        <p:nvPicPr>
          <p:cNvPr id="9" name="Picture 2" descr="C:\Documents and Settings\Кабинет №8\Рабочий стол\фото М Д 18\Фотографии Константина Акатова_files\77Bf5_HgR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3143272" cy="261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ДЕНЬ ЗДОРОВЬЯ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Цыбденова\IMG_20181004_1159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3613524" cy="3071834"/>
          </a:xfrm>
          <a:prstGeom prst="rect">
            <a:avLst/>
          </a:prstGeom>
          <a:noFill/>
        </p:spPr>
      </p:pic>
      <p:pic>
        <p:nvPicPr>
          <p:cNvPr id="5" name="Picture 2" descr="D:\Цыбденова\IMG_20181004_12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00108"/>
            <a:ext cx="4000528" cy="3116263"/>
          </a:xfrm>
          <a:prstGeom prst="rect">
            <a:avLst/>
          </a:prstGeom>
          <a:noFill/>
        </p:spPr>
      </p:pic>
      <p:pic>
        <p:nvPicPr>
          <p:cNvPr id="6" name="Picture 2" descr="D:\Цыбденова\IMG_20181004_121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00438"/>
            <a:ext cx="4143404" cy="3016237"/>
          </a:xfrm>
          <a:prstGeom prst="rect">
            <a:avLst/>
          </a:prstGeom>
          <a:noFill/>
        </p:spPr>
      </p:pic>
      <p:pic>
        <p:nvPicPr>
          <p:cNvPr id="7" name="Picture 2" descr="D:\Цыбденова\IMG_20181004_121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 ! 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ОБЯЗАННОСТИ МАСТЕРА ПРОИЗВОДСТВЕННОГО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Формировать у студентов  профессиональные  и общие компетенции, предусмотренные квалификационной характеристикой и программой профессионального обучения.</a:t>
            </a:r>
          </a:p>
          <a:p>
            <a:pPr algn="just"/>
            <a:r>
              <a:rPr lang="ru-RU" dirty="0" smtClean="0"/>
              <a:t>Соблюдение технологической дисциплины и безопасности труда, рациональным приемам и способам выполнения работ, экономному и бережному отношению к  ресурсам земли.</a:t>
            </a:r>
          </a:p>
          <a:p>
            <a:pPr algn="just"/>
            <a:r>
              <a:rPr lang="ru-RU" dirty="0" smtClean="0"/>
              <a:t> Вести установленную документацию по планированию, учету и отчетности  теоретического и профессионального обучения, Активно участвовать в методической работе, проводимой в техникуме.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 МАСТЕРУ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Педагогическое мастерство проявляется в умении проявить любовь студентов к изучаемой профессии: в процессе обучения  активизировать способность студентов, наблюдательность, память, любознательность, воображение, мышление, находчивость, сообразительность, изобретательность; развивать и укреплять у студентов уверенность в своих силах, веру в свои силы, творческий подход к работе, добросовестное отношение к учебе, соблюдение дисциплины, чувство коллективизма, дружбы, товарищества и взаимопомощи.  Мастер должен уметь наблюдать и анализировать жизнь подростка, подбирать «ключи», к правильному формированию его личности; владеть искусством изложения материала, соблюдать педагогический такт.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 МАСТЕРУ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Быть справедливым, честным, следить за тем, чтобы слова не расходились с делом и обещаниями.  Мастер должен уметь, прежде всего, побуждать, а не принуждать студентов к правильным действиям и поступкам, достойному поведению; уметь выслушивать студентов, понимать их поведение, поступки в той или иной ситуации. Осуждая поступок, мастер должен показать студентам, что это неприятная для него, но необходимая для студента мера, которая направлена на пресечение его промахов.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ТРЕБОВАНИЯ К  МАСТЕРУ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Специфика действия мастера состоит в том, что он повседневно имеет дела с молодежью, для которой большое значение имеет спорт. Надо всегда быть близким к спорту и спортивным делам своих воспитанников.  Мастер должен быть знаком с лучшими произведениями художественной и научно – популярной литературы, знать и уметь петь молодежные песни, понимать музыку – без этого трудно работать с современной молодежью. 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ВОСПИТАТЕЛЬНАЯ РАБОТА МАСТЕРА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Результатом воспитательной работы является формирование обучающегося как профессионала и как личности. Так сложилось, что обучающиеся являются выходцами из неблагополучных слоев населения. Большинство молодых ребят подвержено вредным привычкам: курению, пьянству, сквернословию. Для мастера производственного обучения этого фактор является ключевым в воспитательной деятельности. Мастер должен спланировать свою воспитательную работу. План работы должен включать ряд обязательно реализуемых принципов и задач. Среди основных задач мастера производственного обучения можно выделить следующие:</a:t>
            </a:r>
          </a:p>
          <a:p>
            <a:r>
              <a:rPr lang="ru-RU" dirty="0" smtClean="0"/>
              <a:t>-         обеспечение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учащихся</a:t>
            </a:r>
          </a:p>
          <a:p>
            <a:r>
              <a:rPr lang="ru-RU" dirty="0" smtClean="0"/>
              <a:t>-         стимулирование здорового образа жизни</a:t>
            </a:r>
          </a:p>
          <a:p>
            <a:r>
              <a:rPr lang="ru-RU" dirty="0" smtClean="0"/>
              <a:t>-         приобщение к культуре</a:t>
            </a:r>
          </a:p>
          <a:p>
            <a:r>
              <a:rPr lang="ru-RU" dirty="0" smtClean="0"/>
              <a:t>-         воспитание культуры общения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ВОСПИТАТЕЛЬНАЯ РАБОТА МАСТЕРА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окончании каждого учебного года мастер производственного обучения должен проанализировать итоги проделанной работы. Он должен выявить плюсы и минусы, чтобы в дальнейшем сгладить все недостатки в организации воспитательной работы.  Главным подспорьем для мастера могут выступать следующие источники информации: результаты психологических тестов для студентов, их родителей; статистические данные; проверка документации.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ВОСПИТАТЕЛЬНАЯ РАБОТА МАСТЕРА ПРОИЗВОДСТВЕННОГО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Подводя итоги, выделим четыре главные особенности воспитательной деятельности в техникуме:</a:t>
            </a:r>
          </a:p>
          <a:p>
            <a:pPr>
              <a:buNone/>
            </a:pPr>
            <a:r>
              <a:rPr lang="ru-RU" dirty="0" smtClean="0"/>
              <a:t>-направленность на формирование учащегося и как профессионала, и как личности</a:t>
            </a:r>
          </a:p>
          <a:p>
            <a:pPr>
              <a:buNone/>
            </a:pPr>
            <a:r>
              <a:rPr lang="ru-RU" dirty="0" smtClean="0"/>
              <a:t>-стремление к тому, чтобы работа мастера производственного обучения создала механизм саморазвития и самовоспитания у учащихся</a:t>
            </a:r>
          </a:p>
          <a:p>
            <a:pPr>
              <a:buNone/>
            </a:pPr>
            <a:r>
              <a:rPr lang="ru-RU" dirty="0" smtClean="0"/>
              <a:t>-создание атмосферы семьи</a:t>
            </a:r>
          </a:p>
          <a:p>
            <a:pPr>
              <a:buNone/>
            </a:pPr>
            <a:r>
              <a:rPr lang="ru-RU" smtClean="0"/>
              <a:t>-профессионализм </a:t>
            </a:r>
            <a:r>
              <a:rPr lang="ru-RU" dirty="0" smtClean="0"/>
              <a:t>и личностные качества мастера производственного обучения</a:t>
            </a:r>
            <a:r>
              <a:rPr lang="ru-RU" smtClean="0"/>
              <a:t>; мастер </a:t>
            </a:r>
            <a:r>
              <a:rPr lang="ru-RU" dirty="0" smtClean="0"/>
              <a:t>– главный субъект в педагогической деятельности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КРИТЕРИИ ОЦЕНИВАНИЯ  ОРГАНИЗАЦИИ ВОСПИТАТЕЛЬНОЙ РАБОТЫ МАСТЕРА П/О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Правильность постановки воспитательных целей и задач;</a:t>
            </a:r>
          </a:p>
          <a:p>
            <a:r>
              <a:rPr lang="ru-RU" dirty="0" smtClean="0"/>
              <a:t>Планомерность воспитательной работы;</a:t>
            </a:r>
          </a:p>
          <a:p>
            <a:r>
              <a:rPr lang="ru-RU" dirty="0" smtClean="0"/>
              <a:t>Контактные взаимодействия мастера с обучающимися;</a:t>
            </a:r>
          </a:p>
          <a:p>
            <a:r>
              <a:rPr lang="ru-RU" dirty="0" smtClean="0"/>
              <a:t>Систематичность контроля, анализа и оценки результатов воспитательной работы и корректировка  с учетом реальных потребностей;</a:t>
            </a:r>
          </a:p>
          <a:p>
            <a:r>
              <a:rPr lang="ru-RU" dirty="0" smtClean="0"/>
              <a:t>Непрерывность обновления содержания, форм и методов воспитания с учетом достижений педагогической науки.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</TotalTime>
  <Words>700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ВОСПИТАТЕЛЬНАЯ РАБОТА МАСТЕРА ПРОИЗВОДСТВЕННОГО ОБУЧЕНИЯ</vt:lpstr>
      <vt:lpstr>ОБЯЗАННОСТИ МАСТЕРА ПРОИЗВОДСТВЕННОГО ОБУЧЕНИЯ</vt:lpstr>
      <vt:lpstr>ТРЕБОВАНИЯ К  МАСТЕРУ ПРОИЗВОДСТВЕННОГО ОБУЧЕНИЯ</vt:lpstr>
      <vt:lpstr>ТРЕБОВАНИЯ К  МАСТЕРУ ПРОИЗВОДСТВЕННОГО ОБУЧЕНИЯ</vt:lpstr>
      <vt:lpstr>ТРЕБОВАНИЯ К  МАСТЕРУ ПРОИЗВОДСТВЕННОГО ОБУЧЕНИЯ</vt:lpstr>
      <vt:lpstr>ВОСПИТАТЕЛЬНАЯ РАБОТА МАСТЕРА ПРОИЗВОДСТВЕННОГО ОБУЧЕНИЯ</vt:lpstr>
      <vt:lpstr>ВОСПИТАТЕЛЬНАЯ РАБОТА МАСТЕРА ПРОИЗВОДСТВЕННОГО ОБУЧЕНИЯ</vt:lpstr>
      <vt:lpstr>ВОСПИТАТЕЛЬНАЯ РАБОТА МАСТЕРА ПРОИЗВОДСТВЕННОГО ОБУЧЕНИЯ</vt:lpstr>
      <vt:lpstr>КРИТЕРИИ ОЦЕНИВАНИЯ  ОРГАНИЗАЦИИ ВОСПИТАТЕЛЬНОЙ РАБОТЫ МАСТЕРА П/О</vt:lpstr>
      <vt:lpstr>СОЦИАЛЬНЫЙ ПАСПОРТ ГРУППЫ МД18 Профессия Машинист ДСМ</vt:lpstr>
      <vt:lpstr>СОЦИАЛЬНЫЙ ПАСПОРТ ГРУППЫ МД18 Профессия Машинист ДСМ</vt:lpstr>
      <vt:lpstr>НАШИ ДОСТИЖЕНИЯ </vt:lpstr>
      <vt:lpstr>КОМАНДА «ПИПЕЛАЦ»</vt:lpstr>
      <vt:lpstr>НАША ЖИЗНЬ</vt:lpstr>
      <vt:lpstr>НАША ЖИЗНЬ</vt:lpstr>
      <vt:lpstr>ДЕНЬ ЗДОРОВЬЯ </vt:lpstr>
      <vt:lpstr>Слайд 17</vt:lpstr>
    </vt:vector>
  </TitlesOfParts>
  <Company>GBOU SPO GET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ЦЫБДЕНОВА ЛЮБОВЬ ВАСИЛЬЕВНА  ПРЕПОДАВАТЕЛЬ СПЕЦДИСЦИПЛИН ГБПОУ «ГУСИНООЗЕРСКИЙ ЭНЕРГЕТИЧЕСКИЙ ТЕХНИКУМ»   </dc:title>
  <dc:creator>Kab7-NPO</dc:creator>
  <cp:lastModifiedBy>Metod1</cp:lastModifiedBy>
  <cp:revision>53</cp:revision>
  <dcterms:created xsi:type="dcterms:W3CDTF">2016-10-05T01:01:11Z</dcterms:created>
  <dcterms:modified xsi:type="dcterms:W3CDTF">2018-11-28T07:49:19Z</dcterms:modified>
</cp:coreProperties>
</file>