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92" r:id="rId2"/>
  </p:sldMasterIdLst>
  <p:sldIdLst>
    <p:sldId id="256" r:id="rId3"/>
    <p:sldId id="259" r:id="rId4"/>
    <p:sldId id="260" r:id="rId5"/>
    <p:sldId id="263" r:id="rId6"/>
    <p:sldId id="264" r:id="rId7"/>
    <p:sldId id="261" r:id="rId8"/>
    <p:sldId id="267" r:id="rId9"/>
    <p:sldId id="266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6549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9869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66487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01060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0190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183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3578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2351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5129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9336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1624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baza.ru/urok/algebra/10/015/001.html" TargetMode="External"/><Relationship Id="rId2" Type="http://schemas.openxmlformats.org/officeDocument/2006/relationships/hyperlink" Target="https://docbaza.ru/urok/algebra/10/014/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28662" y="2214554"/>
            <a:ext cx="7772400" cy="147002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Задачи на отыскание наибольшего и наименьшего </a:t>
            </a:r>
            <a:r>
              <a:rPr lang="ru-RU" sz="3600" b="1" dirty="0" smtClean="0">
                <a:solidFill>
                  <a:srgbClr val="FF0000"/>
                </a:solidFill>
              </a:rPr>
              <a:t>значений </a:t>
            </a:r>
            <a:r>
              <a:rPr lang="ru-RU" sz="3600" b="1" dirty="0">
                <a:solidFill>
                  <a:srgbClr val="FF0000"/>
                </a:solidFill>
              </a:rPr>
              <a:t>величин</a:t>
            </a:r>
            <a:endParaRPr lang="uk-UA" sz="36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0"/>
            <a:ext cx="5626968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5558" y="692697"/>
            <a:ext cx="7211144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/>
              <a:t>Таня очень любит возиться с цветами. Поэтому родители на даче выделили место под клумбу. Огородить клумбу они решили декоративным забором. Таня решила сделать клумбу прямоугольной формы. У неё есть двадцать метров забора. Давайте поможем Тане определиться со сторонами прямоугольника, чтобы площадь клумбы была </a:t>
            </a:r>
            <a:r>
              <a:rPr lang="ru-RU" sz="2200" dirty="0" smtClean="0"/>
              <a:t>наибольшей.</a:t>
            </a:r>
          </a:p>
          <a:p>
            <a:pPr marL="0" indent="0">
              <a:buNone/>
            </a:pPr>
            <a:r>
              <a:rPr lang="ru-RU" sz="2200" dirty="0" smtClean="0"/>
              <a:t>Для </a:t>
            </a:r>
            <a:r>
              <a:rPr lang="ru-RU" sz="2200" dirty="0"/>
              <a:t>начала давайте изобразим прямоугольник. Обозначим его стороны за </a:t>
            </a:r>
            <a:r>
              <a:rPr lang="ru-RU" sz="2200" i="1" dirty="0"/>
              <a:t>а</a:t>
            </a:r>
            <a:r>
              <a:rPr lang="ru-RU" sz="2200" dirty="0"/>
              <a:t> и </a:t>
            </a:r>
            <a:r>
              <a:rPr lang="ru-RU" sz="2200" i="1" dirty="0"/>
              <a:t>b</a:t>
            </a:r>
            <a:r>
              <a:rPr lang="ru-RU" sz="2200" dirty="0"/>
              <a:t>. И запишем известные нам факты.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7554" y="3798334"/>
            <a:ext cx="4971116" cy="280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349" r="21047" b="69026"/>
          <a:stretch/>
        </p:blipFill>
        <p:spPr>
          <a:xfrm>
            <a:off x="2843808" y="188641"/>
            <a:ext cx="3024336" cy="1368152"/>
          </a:xfrm>
        </p:spPr>
      </p:pic>
      <p:sp>
        <p:nvSpPr>
          <p:cNvPr id="5" name="Прямоугольник 4"/>
          <p:cNvSpPr/>
          <p:nvPr/>
        </p:nvSpPr>
        <p:spPr>
          <a:xfrm>
            <a:off x="323528" y="1556049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OpenSans"/>
              </a:rPr>
              <a:t>Тогда наша задача сводиться к нахождению наибольшей площади. То есть, если мы формулу для вычисления площади примем за функцию с аргументом </a:t>
            </a:r>
            <a:r>
              <a:rPr lang="ru-RU" i="1" dirty="0">
                <a:solidFill>
                  <a:srgbClr val="000000"/>
                </a:solidFill>
                <a:latin typeface="OpenSans"/>
              </a:rPr>
              <a:t>а</a:t>
            </a:r>
            <a:r>
              <a:rPr lang="ru-RU" dirty="0">
                <a:solidFill>
                  <a:srgbClr val="000000"/>
                </a:solidFill>
                <a:latin typeface="OpenSans"/>
              </a:rPr>
              <a:t> и функцией </a:t>
            </a:r>
            <a:r>
              <a:rPr lang="ru-RU" i="1" dirty="0">
                <a:solidFill>
                  <a:srgbClr val="000000"/>
                </a:solidFill>
                <a:latin typeface="OpenSans"/>
              </a:rPr>
              <a:t>S</a:t>
            </a:r>
            <a:r>
              <a:rPr lang="ru-RU" dirty="0">
                <a:solidFill>
                  <a:srgbClr val="000000"/>
                </a:solidFill>
                <a:latin typeface="OpenSans"/>
              </a:rPr>
              <a:t>, то наша задача сводится к нахождению наибольшего значения функции. Теперь давайте определимся с промежутком, в котором будет изменяться значения аргумента функции. Очевидно, что стороной прямоугольника может быть число от 0 до 10.</a:t>
            </a:r>
          </a:p>
          <a:p>
            <a:r>
              <a:rPr lang="ru-RU" dirty="0">
                <a:solidFill>
                  <a:srgbClr val="000000"/>
                </a:solidFill>
                <a:latin typeface="OpenSans"/>
              </a:rPr>
              <a:t>Теперь применим алгоритм отыскания наибольшего значения функции на промежутке.</a:t>
            </a:r>
            <a:endParaRPr lang="ru-RU" b="0" i="0" u="none" strike="noStrike" dirty="0">
              <a:solidFill>
                <a:srgbClr val="000000"/>
              </a:solidFill>
              <a:effectLst/>
              <a:latin typeface="OpenSan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7724" y="3573015"/>
            <a:ext cx="5508612" cy="310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54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434282"/>
          </a:xfrm>
        </p:spPr>
        <p:txBody>
          <a:bodyPr>
            <a:noAutofit/>
          </a:bodyPr>
          <a:lstStyle/>
          <a:p>
            <a:r>
              <a:rPr lang="ru-RU" sz="2800" dirty="0"/>
              <a:t>Задачи такого типа называют </a:t>
            </a:r>
            <a:r>
              <a:rPr lang="ru-RU" sz="2800" b="1" dirty="0"/>
              <a:t>задачами на оптимизацию</a:t>
            </a:r>
            <a:r>
              <a:rPr lang="ru-RU" sz="2800" dirty="0"/>
              <a:t>. То есть нам надо найти такие значения неких переменных, при которых другие зависящие от них переменные принимают наибольшие или наименьшие значения.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728" y="2714620"/>
            <a:ext cx="6461769" cy="3643338"/>
          </a:xfrm>
        </p:spPr>
      </p:pic>
    </p:spTree>
    <p:extLst>
      <p:ext uri="{BB962C8B-B14F-4D97-AF65-F5344CB8AC3E}">
        <p14:creationId xmlns:p14="http://schemas.microsoft.com/office/powerpoint/2010/main" xmlns="" val="120903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Схема решения задач на оптимизацию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4787" y="30689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основную схему решения задач на оптимизацию.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 </a:t>
            </a:r>
            <a:endParaRPr kumimoji="0" lang="ru-RU" sz="7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OpenSans"/>
            </a:endParaRPr>
          </a:p>
        </p:txBody>
      </p:sp>
      <p:pic>
        <p:nvPicPr>
          <p:cNvPr id="1026" name="Picture 2" descr="https://videouroki.net/videouroki/conspekty/algebra10/48-zadachi-na-otyskaniie-naibol-shiegho-i-naimien-shiegho-zn-i-vielichin.files/image0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7444267" cy="201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21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786" y="1571612"/>
            <a:ext cx="8181597" cy="3307454"/>
          </a:xfrm>
        </p:spPr>
      </p:pic>
    </p:spTree>
    <p:extLst>
      <p:ext uri="{BB962C8B-B14F-4D97-AF65-F5344CB8AC3E}">
        <p14:creationId xmlns:p14="http://schemas.microsoft.com/office/powerpoint/2010/main" xmlns="" val="342285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Написать конспект;</a:t>
            </a:r>
          </a:p>
          <a:p>
            <a:r>
              <a:rPr lang="ru-RU" dirty="0" smtClean="0"/>
              <a:t>Решить задачи: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2928934"/>
            <a:ext cx="6711031" cy="1590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786322"/>
            <a:ext cx="6786610" cy="84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57225" y="952483"/>
            <a:ext cx="7358063" cy="5114925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ru-RU" sz="2600" dirty="0">
                <a:latin typeface="+mn-lt"/>
                <a:cs typeface="+mn-cs"/>
              </a:rPr>
              <a:t>1) Алгебра и начала анализа. 10 -11 </a:t>
            </a:r>
            <a:r>
              <a:rPr lang="ru-RU" sz="2600" dirty="0" err="1">
                <a:latin typeface="+mn-lt"/>
                <a:cs typeface="+mn-cs"/>
              </a:rPr>
              <a:t>кл</a:t>
            </a:r>
            <a:r>
              <a:rPr lang="ru-RU" sz="2600" dirty="0">
                <a:latin typeface="+mn-lt"/>
                <a:cs typeface="+mn-cs"/>
              </a:rPr>
              <a:t>.: Учебник</a:t>
            </a:r>
            <a:r>
              <a:rPr lang="en-US" sz="2600" dirty="0">
                <a:latin typeface="+mn-lt"/>
                <a:cs typeface="+mn-cs"/>
              </a:rPr>
              <a:t> </a:t>
            </a:r>
            <a:r>
              <a:rPr lang="ru-RU" sz="2600" dirty="0">
                <a:latin typeface="+mn-lt"/>
                <a:cs typeface="+mn-cs"/>
              </a:rPr>
              <a:t>для </a:t>
            </a:r>
            <a:r>
              <a:rPr lang="ru-RU" sz="2600" dirty="0" err="1">
                <a:latin typeface="+mn-lt"/>
                <a:cs typeface="+mn-cs"/>
              </a:rPr>
              <a:t>общеобразоват</a:t>
            </a:r>
            <a:r>
              <a:rPr lang="ru-RU" sz="2600" dirty="0">
                <a:latin typeface="+mn-lt"/>
                <a:cs typeface="+mn-cs"/>
              </a:rPr>
              <a:t>. учреждений</a:t>
            </a:r>
            <a:r>
              <a:rPr lang="en-US" sz="2600" dirty="0">
                <a:latin typeface="+mn-lt"/>
                <a:cs typeface="+mn-cs"/>
              </a:rPr>
              <a:t> / </a:t>
            </a:r>
            <a:r>
              <a:rPr lang="ru-RU" sz="2600" dirty="0">
                <a:latin typeface="+mn-lt"/>
                <a:cs typeface="+mn-cs"/>
              </a:rPr>
              <a:t>А. Г. Мордкович. : 10-е – изд. – М.: Мнемозина, 2009;</a:t>
            </a:r>
            <a:r>
              <a:rPr lang="en-US" sz="2600" dirty="0">
                <a:latin typeface="+mn-lt"/>
                <a:cs typeface="+mn-cs"/>
              </a:rPr>
              <a:t> </a:t>
            </a:r>
            <a:r>
              <a:rPr lang="en-US" sz="2600" dirty="0">
                <a:latin typeface="+mn-lt"/>
                <a:cs typeface="+mn-cs"/>
                <a:hlinkClick r:id="rId2"/>
              </a:rPr>
              <a:t>https://docbaza.ru/urok/algebra/10/014/</a:t>
            </a:r>
            <a:endParaRPr lang="ru-RU" sz="2600" dirty="0">
              <a:latin typeface="+mn-lt"/>
              <a:cs typeface="+mn-cs"/>
            </a:endParaRPr>
          </a:p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  <a:cs typeface="+mn-cs"/>
              </a:rPr>
              <a:t>2) Алгебра и начала анализа. 10 -11 </a:t>
            </a:r>
            <a:r>
              <a:rPr lang="ru-RU" sz="2600" dirty="0" err="1">
                <a:latin typeface="+mn-lt"/>
                <a:cs typeface="+mn-cs"/>
              </a:rPr>
              <a:t>кл</a:t>
            </a:r>
            <a:r>
              <a:rPr lang="ru-RU" sz="2600" dirty="0">
                <a:latin typeface="+mn-lt"/>
                <a:cs typeface="+mn-cs"/>
              </a:rPr>
              <a:t>.: Задачник для </a:t>
            </a:r>
            <a:r>
              <a:rPr lang="ru-RU" sz="2600" dirty="0" err="1">
                <a:latin typeface="+mn-lt"/>
                <a:cs typeface="+mn-cs"/>
              </a:rPr>
              <a:t>общеобразоват</a:t>
            </a:r>
            <a:r>
              <a:rPr lang="ru-RU" sz="2600" dirty="0">
                <a:latin typeface="+mn-lt"/>
                <a:cs typeface="+mn-cs"/>
              </a:rPr>
              <a:t>. Учреждений</a:t>
            </a:r>
            <a:r>
              <a:rPr lang="en-US" sz="2600" dirty="0">
                <a:latin typeface="+mn-lt"/>
                <a:cs typeface="+mn-cs"/>
              </a:rPr>
              <a:t> / </a:t>
            </a:r>
            <a:r>
              <a:rPr lang="ru-RU" sz="2600" dirty="0">
                <a:latin typeface="+mn-lt"/>
                <a:cs typeface="+mn-cs"/>
              </a:rPr>
              <a:t>А. Г. Мордкович, Л. О. Денисова, Т. Н. </a:t>
            </a:r>
            <a:r>
              <a:rPr lang="ru-RU" sz="2600" dirty="0" err="1">
                <a:latin typeface="+mn-lt"/>
                <a:cs typeface="+mn-cs"/>
              </a:rPr>
              <a:t>Мишустина</a:t>
            </a:r>
            <a:r>
              <a:rPr lang="ru-RU" sz="2600" dirty="0">
                <a:latin typeface="+mn-lt"/>
                <a:cs typeface="+mn-cs"/>
              </a:rPr>
              <a:t>, Е. Е. </a:t>
            </a:r>
            <a:r>
              <a:rPr lang="ru-RU" sz="2600" dirty="0" err="1">
                <a:latin typeface="+mn-lt"/>
                <a:cs typeface="+mn-cs"/>
              </a:rPr>
              <a:t>Тульчикова</a:t>
            </a:r>
            <a:r>
              <a:rPr lang="ru-RU" sz="2600" dirty="0">
                <a:latin typeface="+mn-lt"/>
                <a:cs typeface="+mn-cs"/>
              </a:rPr>
              <a:t>. - 10-е – изд. – М.: Мнемозина,2009;</a:t>
            </a:r>
            <a:r>
              <a:rPr lang="en-US" sz="2600" dirty="0">
                <a:latin typeface="+mn-lt"/>
                <a:cs typeface="+mn-cs"/>
              </a:rPr>
              <a:t> </a:t>
            </a:r>
            <a:r>
              <a:rPr lang="en-US" sz="2600" dirty="0">
                <a:latin typeface="+mn-lt"/>
                <a:cs typeface="+mn-cs"/>
                <a:hlinkClick r:id="rId3"/>
              </a:rPr>
              <a:t>https://docbaza.ru/urok/algebra/10/015/001.html</a:t>
            </a:r>
            <a:endParaRPr lang="ru-RU" sz="2600" dirty="0">
              <a:latin typeface="+mn-lt"/>
              <a:cs typeface="+mn-cs"/>
            </a:endParaRPr>
          </a:p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  <a:cs typeface="+mn-cs"/>
              </a:rPr>
              <a:t>3) Видеоурок по теме: </a:t>
            </a:r>
            <a:r>
              <a:rPr lang="ru-RU" sz="2600" dirty="0" smtClean="0">
                <a:latin typeface="+mn-lt"/>
                <a:cs typeface="+mn-cs"/>
              </a:rPr>
              <a:t>«Задачи на о</a:t>
            </a:r>
            <a:r>
              <a:rPr lang="ru-RU" sz="2800" dirty="0" smtClean="0"/>
              <a:t>тыскание </a:t>
            </a:r>
            <a:r>
              <a:rPr lang="ru-RU" sz="2800" dirty="0" smtClean="0"/>
              <a:t>наибольшего и наименьшего значений </a:t>
            </a:r>
            <a:r>
              <a:rPr lang="ru-RU" sz="2800" dirty="0" smtClean="0"/>
              <a:t>величин</a:t>
            </a:r>
            <a:r>
              <a:rPr lang="ru-RU" sz="2600" dirty="0" smtClean="0">
                <a:latin typeface="+mn-lt"/>
                <a:cs typeface="+mn-cs"/>
              </a:rPr>
              <a:t>» </a:t>
            </a:r>
            <a:r>
              <a:rPr lang="en-US" sz="2600" dirty="0" smtClean="0"/>
              <a:t>https://www.youtube.com/watch?v=iJl7zxu_xyw</a:t>
            </a:r>
            <a:endParaRPr lang="ru-RU" sz="2600" dirty="0">
              <a:latin typeface="+mn-lt"/>
              <a:cs typeface="+mn-cs"/>
            </a:endParaRPr>
          </a:p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ru-RU" sz="2600" dirty="0">
              <a:latin typeface="+mn-lt"/>
              <a:cs typeface="+mn-cs"/>
            </a:endParaRPr>
          </a:p>
        </p:txBody>
      </p:sp>
      <p:sp>
        <p:nvSpPr>
          <p:cNvPr id="11267" name="Заголовок 2"/>
          <p:cNvSpPr>
            <a:spLocks noGrp="1"/>
          </p:cNvSpPr>
          <p:nvPr>
            <p:ph type="title"/>
          </p:nvPr>
        </p:nvSpPr>
        <p:spPr>
          <a:xfrm>
            <a:off x="642938" y="0"/>
            <a:ext cx="7467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Используемая литература:</a:t>
            </a:r>
            <a:endParaRPr lang="ru-RU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326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Специальное оформление</vt:lpstr>
      <vt:lpstr>Тема Office</vt:lpstr>
      <vt:lpstr>Задачи на отыскание наибольшего и наименьшего значений величин</vt:lpstr>
      <vt:lpstr>Задача</vt:lpstr>
      <vt:lpstr>Слайд 3</vt:lpstr>
      <vt:lpstr>Задачи такого типа называют задачами на оптимизацию. То есть нам надо найти такие значения неких переменных, при которых другие зависящие от них переменные принимают наибольшие или наименьшие значения.</vt:lpstr>
      <vt:lpstr>Схема решения задач на оптимизацию</vt:lpstr>
      <vt:lpstr>Задача</vt:lpstr>
      <vt:lpstr>Домашнее задание:</vt:lpstr>
      <vt:lpstr>Используемая литература: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SERGEY</cp:lastModifiedBy>
  <cp:revision>15</cp:revision>
  <dcterms:created xsi:type="dcterms:W3CDTF">2009-01-08T12:15:48Z</dcterms:created>
  <dcterms:modified xsi:type="dcterms:W3CDTF">2020-05-13T15:58:46Z</dcterms:modified>
</cp:coreProperties>
</file>