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82" r:id="rId4"/>
    <p:sldId id="285" r:id="rId5"/>
    <p:sldId id="286" r:id="rId6"/>
    <p:sldId id="28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92" autoAdjust="0"/>
    <p:restoredTop sz="94660"/>
  </p:normalViewPr>
  <p:slideViewPr>
    <p:cSldViewPr>
      <p:cViewPr varScale="1">
        <p:scale>
          <a:sx n="98" d="100"/>
          <a:sy n="98" d="100"/>
        </p:scale>
        <p:origin x="-7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sz="1400" dirty="0">
              <a:solidFill>
                <a:srgbClr val="FFFF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564CF2E0-CCC4-4E1E-9902-C3C36AB3FDA4}" type="datetimeFigureOut">
              <a:rPr lang="en-US" smtClean="0"/>
              <a:pPr algn="r" eaLnBrk="1" latinLnBrk="0" hangingPunct="1"/>
              <a:t>1/27/2022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1" latinLnBrk="0" hangingPunct="1"/>
            <a:fld id="{6F42FDE4-A7DD-41A7-A0A6-9B649FB43336}" type="slidenum">
              <a:rPr kumimoji="0" lang="en-US" smtClean="0"/>
              <a:pPr algn="ctr" eaLnBrk="1" latinLnBrk="0" hangingPunct="1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Неопределенный интеграл</a:t>
            </a:r>
            <a:endParaRPr lang="en-US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Совокупность всех первообразных данной функции </a:t>
            </a:r>
            <a:r>
              <a:rPr lang="en-US" dirty="0" smtClean="0"/>
              <a:t>f(x) </a:t>
            </a:r>
            <a:r>
              <a:rPr lang="ru-RU" dirty="0" smtClean="0"/>
              <a:t>называется ее </a:t>
            </a:r>
            <a:r>
              <a:rPr lang="ru-RU" b="1" dirty="0" smtClean="0"/>
              <a:t>неопределенным интегралом</a:t>
            </a:r>
            <a:r>
              <a:rPr lang="ru-RU" dirty="0" smtClean="0"/>
              <a:t> и обозначается</a:t>
            </a:r>
            <a:r>
              <a:rPr lang="en-US" dirty="0" smtClean="0"/>
              <a:t>             :</a:t>
            </a:r>
          </a:p>
          <a:p>
            <a:endParaRPr lang="en-US" dirty="0" smtClean="0"/>
          </a:p>
          <a:p>
            <a:pPr>
              <a:buNone/>
            </a:pPr>
            <a:r>
              <a:rPr lang="ru-RU" dirty="0" smtClean="0"/>
              <a:t>                                                      ,               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ru-RU" dirty="0" smtClean="0"/>
              <a:t>где </a:t>
            </a:r>
            <a:r>
              <a:rPr lang="en-US" dirty="0" smtClean="0"/>
              <a:t>C – </a:t>
            </a:r>
            <a:r>
              <a:rPr lang="ru-RU" dirty="0" smtClean="0"/>
              <a:t>произвольная постоянная.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814294951"/>
              </p:ext>
            </p:extLst>
          </p:nvPr>
        </p:nvGraphicFramePr>
        <p:xfrm>
          <a:off x="5580112" y="2276872"/>
          <a:ext cx="896222" cy="449722"/>
        </p:xfrm>
        <a:graphic>
          <a:graphicData uri="http://schemas.openxmlformats.org/presentationml/2006/ole">
            <p:oleObj spid="_x0000_s1071" name="Équation" r:id="rId3" imgW="583947" imgH="279279" progId="Equation.3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408103" y="3000372"/>
          <a:ext cx="3574017" cy="785818"/>
        </p:xfrm>
        <a:graphic>
          <a:graphicData uri="http://schemas.openxmlformats.org/presentationml/2006/ole">
            <p:oleObj spid="_x0000_s1072" name="Équation" r:id="rId4" imgW="1270000" imgH="27940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08103" y="4941168"/>
            <a:ext cx="690831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ru-RU" dirty="0"/>
              <a:t>Пример</a:t>
            </a:r>
            <a:r>
              <a:rPr lang="ru-RU" dirty="0" smtClean="0"/>
              <a:t>: </a:t>
            </a:r>
          </a:p>
          <a:p>
            <a:pPr lvl="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endParaRPr lang="ru-RU" dirty="0"/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en-US" dirty="0"/>
              <a:t>	</a:t>
            </a:r>
            <a:r>
              <a:rPr lang="ru-RU" dirty="0" smtClean="0"/>
              <a:t>Так как первообразной </a:t>
            </a:r>
            <a:r>
              <a:rPr lang="ru-RU" dirty="0"/>
              <a:t>для функции </a:t>
            </a:r>
            <a:r>
              <a:rPr lang="en-US" dirty="0"/>
              <a:t>f(x)=x </a:t>
            </a:r>
            <a:r>
              <a:rPr lang="ru-RU" dirty="0"/>
              <a:t>на всей числовой оси является </a:t>
            </a:r>
            <a:r>
              <a:rPr lang="en-US" dirty="0"/>
              <a:t>F(x)=x</a:t>
            </a:r>
            <a:r>
              <a:rPr lang="en-US" sz="1600" baseline="30000" dirty="0"/>
              <a:t>2</a:t>
            </a:r>
            <a:r>
              <a:rPr lang="en-US" dirty="0"/>
              <a:t>/2, </a:t>
            </a:r>
            <a:r>
              <a:rPr lang="ru-RU" dirty="0"/>
              <a:t>поскольку (</a:t>
            </a:r>
            <a:r>
              <a:rPr lang="en-US" dirty="0"/>
              <a:t>x</a:t>
            </a:r>
            <a:r>
              <a:rPr lang="en-US" sz="1600" baseline="30000" dirty="0"/>
              <a:t>2</a:t>
            </a:r>
            <a:r>
              <a:rPr lang="en-US" dirty="0"/>
              <a:t>/2</a:t>
            </a:r>
            <a:r>
              <a:rPr lang="ru-RU" dirty="0"/>
              <a:t>)</a:t>
            </a:r>
            <a:r>
              <a:rPr lang="en-US" dirty="0"/>
              <a:t>’=x.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286379176"/>
              </p:ext>
            </p:extLst>
          </p:nvPr>
        </p:nvGraphicFramePr>
        <p:xfrm>
          <a:off x="3057524" y="4572736"/>
          <a:ext cx="2234556" cy="1016504"/>
        </p:xfrm>
        <a:graphic>
          <a:graphicData uri="http://schemas.openxmlformats.org/presentationml/2006/ole">
            <p:oleObj spid="_x0000_s1073" name="Уравнение" r:id="rId5" imgW="8632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Правила интегрирования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989269251"/>
              </p:ext>
            </p:extLst>
          </p:nvPr>
        </p:nvGraphicFramePr>
        <p:xfrm>
          <a:off x="803275" y="1981200"/>
          <a:ext cx="5538788" cy="785813"/>
        </p:xfrm>
        <a:graphic>
          <a:graphicData uri="http://schemas.openxmlformats.org/presentationml/2006/ole">
            <p:oleObj spid="_x0000_s2099" name="Уравнение" r:id="rId3" imgW="1968480" imgH="27936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785786" y="3124210"/>
          <a:ext cx="6862763" cy="785813"/>
        </p:xfrm>
        <a:graphic>
          <a:graphicData uri="http://schemas.openxmlformats.org/presentationml/2006/ole">
            <p:oleObj spid="_x0000_s2100" name="Équation" r:id="rId4" imgW="2438400" imgH="279400" progId="Equation.3">
              <p:embed/>
            </p:oleObj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785786" y="4035437"/>
          <a:ext cx="7626350" cy="1108075"/>
        </p:xfrm>
        <a:graphic>
          <a:graphicData uri="http://schemas.openxmlformats.org/presentationml/2006/ole">
            <p:oleObj spid="_x0000_s2101" name="Équation" r:id="rId5" imgW="2324100" imgH="393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. 2"/>
          <p:cNvSpPr>
            <a:spLocks noGrp="1" noChangeArrowheads="1"/>
          </p:cNvSpPr>
          <p:nvPr>
            <p:ph type="title"/>
          </p:nvPr>
        </p:nvSpPr>
        <p:spPr bwMode="auto">
          <a:xfrm>
            <a:off x="890987" y="476672"/>
            <a:ext cx="7772400" cy="994122"/>
          </a:xfrm>
          <a:solidFill>
            <a:srgbClr val="FFFFFF"/>
          </a:solidFill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ru-RU" altLang="ru-RU" sz="3200" b="1" i="1" dirty="0" smtClean="0"/>
              <a:t>Таблица неопределенных интегралов</a:t>
            </a:r>
            <a:r>
              <a:rPr lang="ru-RU" altLang="ru-RU" sz="3200" dirty="0" smtClean="0"/>
              <a:t> </a:t>
            </a:r>
          </a:p>
        </p:txBody>
      </p:sp>
      <p:graphicFrame>
        <p:nvGraphicFramePr>
          <p:cNvPr id="12291" name="Объект 3"/>
          <p:cNvGraphicFramePr>
            <a:graphicFrameLocks noGrp="1" noChangeAspect="1"/>
          </p:cNvGraphicFramePr>
          <p:nvPr>
            <p:ph idx="1"/>
          </p:nvPr>
        </p:nvGraphicFramePr>
        <p:xfrm>
          <a:off x="974725" y="1922463"/>
          <a:ext cx="7696200" cy="3883025"/>
        </p:xfrm>
        <a:graphic>
          <a:graphicData uri="http://schemas.openxmlformats.org/presentationml/2006/ole">
            <p:oleObj spid="_x0000_s22538" name="Документ" r:id="rId3" imgW="3358329" imgH="1693558" progId="Word.Document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7315484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. 2"/>
          <p:cNvSpPr>
            <a:spLocks noGrp="1" noChangeArrowheads="1"/>
          </p:cNvSpPr>
          <p:nvPr>
            <p:ph type="title"/>
          </p:nvPr>
        </p:nvSpPr>
        <p:spPr bwMode="auto">
          <a:solidFill>
            <a:srgbClr val="FFFFFF"/>
          </a:solidFill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ru-RU" altLang="ru-RU" sz="3200" b="1" i="1" dirty="0" smtClean="0"/>
              <a:t>Примеры</a:t>
            </a:r>
          </a:p>
        </p:txBody>
      </p:sp>
      <p:graphicFrame>
        <p:nvGraphicFramePr>
          <p:cNvPr id="15363" name="Объект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10532037"/>
              </p:ext>
            </p:extLst>
          </p:nvPr>
        </p:nvGraphicFramePr>
        <p:xfrm>
          <a:off x="995363" y="1346200"/>
          <a:ext cx="7497762" cy="4703763"/>
        </p:xfrm>
        <a:graphic>
          <a:graphicData uri="http://schemas.openxmlformats.org/presentationml/2006/ole">
            <p:oleObj spid="_x0000_s24585" name="Document" r:id="rId3" imgW="2735472" imgH="1716401" progId="Word.Document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7663956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/>
              <a:t>Примеры</a:t>
            </a:r>
            <a:endParaRPr lang="ru-RU" sz="3200" b="1" i="1" dirty="0"/>
          </a:p>
        </p:txBody>
      </p:sp>
      <p:graphicFrame>
        <p:nvGraphicFramePr>
          <p:cNvPr id="5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366835112"/>
              </p:ext>
            </p:extLst>
          </p:nvPr>
        </p:nvGraphicFramePr>
        <p:xfrm>
          <a:off x="923925" y="1733550"/>
          <a:ext cx="7762875" cy="4286250"/>
        </p:xfrm>
        <a:graphic>
          <a:graphicData uri="http://schemas.openxmlformats.org/presentationml/2006/ole">
            <p:oleObj spid="_x0000_s25609" name="Document" r:id="rId3" imgW="2607292" imgH="1439644" progId="Word.Document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70362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14348" y="214290"/>
            <a:ext cx="7615262" cy="7747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Домашнее задание: </a:t>
            </a:r>
            <a:br>
              <a:rPr lang="ru-RU" dirty="0" smtClean="0"/>
            </a:br>
            <a:r>
              <a:rPr lang="ru-RU" sz="2400" dirty="0" smtClean="0">
                <a:solidFill>
                  <a:schemeClr val="tx1"/>
                </a:solidFill>
              </a:rPr>
              <a:t>Найти неопределенный интеграл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071546"/>
            <a:ext cx="6985000" cy="554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665</TotalTime>
  <Words>30</Words>
  <Application>Microsoft Office PowerPoint</Application>
  <PresentationFormat>Экран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4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Equity</vt:lpstr>
      <vt:lpstr>Équation</vt:lpstr>
      <vt:lpstr>Уравнение</vt:lpstr>
      <vt:lpstr>Документ</vt:lpstr>
      <vt:lpstr>Document</vt:lpstr>
      <vt:lpstr>Неопределенный интеграл</vt:lpstr>
      <vt:lpstr>Правила интегрирования</vt:lpstr>
      <vt:lpstr>Таблица неопределенных интегралов </vt:lpstr>
      <vt:lpstr>Примеры</vt:lpstr>
      <vt:lpstr>Примеры</vt:lpstr>
      <vt:lpstr>Домашнее задание:  Найти неопределенный интеграл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Первообразная и интеграл</dc:title>
  <dc:creator>Светлана</dc:creator>
  <cp:lastModifiedBy>SERGEY</cp:lastModifiedBy>
  <cp:revision>19</cp:revision>
  <dcterms:created xsi:type="dcterms:W3CDTF">2013-03-05T17:06:52Z</dcterms:created>
  <dcterms:modified xsi:type="dcterms:W3CDTF">2022-01-27T13:52:08Z</dcterms:modified>
</cp:coreProperties>
</file>